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6D66B-9C0D-4E61-9BD7-31B7D59D24E3}" type="datetimeFigureOut">
              <a:rPr lang="en-US" smtClean="0"/>
              <a:t>5/31/2018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CC214-128F-4B39-B350-87BFA1064FF3}" type="slidenum">
              <a:rPr lang="en-US" smtClean="0"/>
              <a:t>‹#›</a:t>
            </a:fld>
            <a:endParaRPr lang="en-US"/>
          </a:p>
        </p:txBody>
      </p:sp>
    </p:spTree>
    <p:extLst>
      <p:ext uri="{BB962C8B-B14F-4D97-AF65-F5344CB8AC3E}">
        <p14:creationId xmlns:p14="http://schemas.microsoft.com/office/powerpoint/2010/main" val="65454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D3310011-7D26-4223-87A0-6BC758EEBF2E}" type="slidenum">
              <a:rPr kumimoji="0" lang="en-US" altLang="en-US" sz="1200">
                <a:solidFill>
                  <a:prstClr val="black"/>
                </a:solidFill>
                <a:latin typeface="Times New Roman" charset="0"/>
              </a:rPr>
              <a:pPr/>
              <a:t>8</a:t>
            </a:fld>
            <a:endParaRPr kumimoji="0" lang="en-US" altLang="en-US" sz="1200">
              <a:solidFill>
                <a:prstClr val="black"/>
              </a:solidFill>
              <a:latin typeface="Times New Roman"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51.3</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E03798F4-1A83-4795-9C05-D279490FB69A}" type="slidenum">
              <a:rPr kumimoji="0" lang="en-US" altLang="en-US" sz="1200">
                <a:solidFill>
                  <a:prstClr val="black"/>
                </a:solidFill>
                <a:latin typeface="Times New Roman" charset="0"/>
              </a:rPr>
              <a:pPr/>
              <a:t>11</a:t>
            </a:fld>
            <a:endParaRPr kumimoji="0" lang="en-US" altLang="en-US" sz="1200">
              <a:solidFill>
                <a:prstClr val="black"/>
              </a:solidFill>
              <a:latin typeface="Times New Roman"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51.4 A kinesis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D0CB2CA4-BCC9-45BF-90F7-79F078166F23}" type="slidenum">
              <a:rPr kumimoji="0" lang="en-US" altLang="en-US" sz="1200">
                <a:solidFill>
                  <a:prstClr val="black"/>
                </a:solidFill>
                <a:latin typeface="Times New Roman" charset="0"/>
              </a:rPr>
              <a:pPr/>
              <a:t>15</a:t>
            </a:fld>
            <a:endParaRPr kumimoji="0" lang="en-US" altLang="en-US" sz="1200">
              <a:solidFill>
                <a:prstClr val="black"/>
              </a:solidFill>
              <a:latin typeface="Times New Roman"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51.7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49B6A9E0-7C93-4D7B-8990-AD321EC9A545}" type="slidenum">
              <a:rPr kumimoji="0" lang="en-US" altLang="en-US" sz="1200">
                <a:solidFill>
                  <a:prstClr val="black"/>
                </a:solidFill>
                <a:latin typeface="Times New Roman" charset="0"/>
              </a:rPr>
              <a:pPr/>
              <a:t>17</a:t>
            </a:fld>
            <a:endParaRPr kumimoji="0" lang="en-US" altLang="en-US" sz="1200">
              <a:solidFill>
                <a:prstClr val="black"/>
              </a:solidFill>
              <a:latin typeface="Times New Roman"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51.8 Honeybee dance language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02363B49-4E27-4686-AFCA-CF7DD6656B88}" type="slidenum">
              <a:rPr kumimoji="0" lang="en-US" altLang="en-US" sz="1200">
                <a:solidFill>
                  <a:prstClr val="black"/>
                </a:solidFill>
                <a:latin typeface="Times New Roman" charset="0"/>
              </a:rPr>
              <a:pPr/>
              <a:t>19</a:t>
            </a:fld>
            <a:endParaRPr kumimoji="0" lang="en-US" altLang="en-US" sz="1200">
              <a:solidFill>
                <a:prstClr val="black"/>
              </a:solidFill>
              <a:latin typeface="Times New Roman"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fld id="{A34B73A3-64B5-41D0-A71C-2AC6F5B23F2C}" type="slidenum">
              <a:rPr kumimoji="0" lang="en-US" altLang="en-US" sz="1200">
                <a:solidFill>
                  <a:prstClr val="black"/>
                </a:solidFill>
                <a:latin typeface="Times New Roman" charset="0"/>
              </a:rPr>
              <a:pPr/>
              <a:t>25</a:t>
            </a:fld>
            <a:endParaRPr kumimoji="0" lang="en-US" altLang="en-US" sz="1200">
              <a:solidFill>
                <a:prstClr val="black"/>
              </a:solidFill>
              <a:latin typeface="Times New Roman"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51.11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art"/>
          <p:cNvPicPr>
            <a:picLocks noChangeAspect="1" noChangeArrowheads="1"/>
          </p:cNvPicPr>
          <p:nvPr userDrawn="1"/>
        </p:nvPicPr>
        <p:blipFill>
          <a:blip r:embed="rId2">
            <a:extLst>
              <a:ext uri="{28A0092B-C50C-407E-A947-70E740481C1C}">
                <a14:useLocalDpi xmlns:a14="http://schemas.microsoft.com/office/drawing/2010/main" val="0"/>
              </a:ext>
            </a:extLst>
          </a:blip>
          <a:srcRect t="53714" b="2774"/>
          <a:stretch>
            <a:fillRect/>
          </a:stretch>
        </p:blipFill>
        <p:spPr bwMode="auto">
          <a:xfrm>
            <a:off x="0" y="0"/>
            <a:ext cx="91471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9"/>
          <p:cNvSpPr>
            <a:spLocks noChangeArrowheads="1"/>
          </p:cNvSpPr>
          <p:nvPr userDrawn="1"/>
        </p:nvSpPr>
        <p:spPr bwMode="auto">
          <a:xfrm>
            <a:off x="0" y="0"/>
            <a:ext cx="9140825" cy="6856413"/>
          </a:xfrm>
          <a:prstGeom prst="rect">
            <a:avLst/>
          </a:prstGeom>
          <a:solidFill>
            <a:schemeClr val="bg1">
              <a:alpha val="75000"/>
            </a:schemeClr>
          </a:solidFill>
          <a:ln w="9525">
            <a:noFill/>
            <a:miter lim="800000"/>
            <a:headEnd/>
            <a:tailEnd/>
          </a:ln>
          <a:effectLst/>
        </p:spPr>
        <p:txBody>
          <a:bodyPr wrap="none" anchor="ctr"/>
          <a:lstStyle/>
          <a:p>
            <a:pPr algn="ctr" fontAlgn="base">
              <a:spcBef>
                <a:spcPct val="0"/>
              </a:spcBef>
              <a:spcAft>
                <a:spcPct val="0"/>
              </a:spcAft>
              <a:defRPr/>
            </a:pPr>
            <a:endParaRPr lang="en-US" sz="2700">
              <a:solidFill>
                <a:srgbClr val="000000"/>
              </a:solidFill>
              <a:latin typeface="Times New Roman" charset="0"/>
              <a:sym typeface="Symbol" charset="2"/>
            </a:endParaRPr>
          </a:p>
        </p:txBody>
      </p:sp>
      <p:sp>
        <p:nvSpPr>
          <p:cNvPr id="6" name="Rectangle 20"/>
          <p:cNvSpPr>
            <a:spLocks noChangeArrowheads="1"/>
          </p:cNvSpPr>
          <p:nvPr userDrawn="1"/>
        </p:nvSpPr>
        <p:spPr bwMode="auto">
          <a:xfrm>
            <a:off x="0" y="6019800"/>
            <a:ext cx="9144000" cy="533400"/>
          </a:xfrm>
          <a:prstGeom prst="rect">
            <a:avLst/>
          </a:prstGeom>
          <a:solidFill>
            <a:srgbClr val="584099"/>
          </a:solidFill>
          <a:ln w="9525">
            <a:noFill/>
            <a:miter lim="800000"/>
            <a:headEnd/>
            <a:tailEnd/>
          </a:ln>
          <a:effectLst/>
        </p:spPr>
        <p:txBody>
          <a:bodyPr wrap="none" anchor="ctr"/>
          <a:lstStyle/>
          <a:p>
            <a:pPr eaLnBrk="0" fontAlgn="base" hangingPunct="0">
              <a:spcBef>
                <a:spcPct val="0"/>
              </a:spcBef>
              <a:spcAft>
                <a:spcPct val="0"/>
              </a:spcAft>
              <a:defRPr/>
            </a:pPr>
            <a:endParaRPr kumimoji="1" lang="en-US" sz="2500">
              <a:solidFill>
                <a:srgbClr val="000000"/>
              </a:solidFill>
              <a:sym typeface="Symbol" charset="2"/>
            </a:endParaRPr>
          </a:p>
        </p:txBody>
      </p:sp>
      <p:sp>
        <p:nvSpPr>
          <p:cNvPr id="7" name="Rectangle 21"/>
          <p:cNvSpPr>
            <a:spLocks noChangeArrowheads="1"/>
          </p:cNvSpPr>
          <p:nvPr userDrawn="1"/>
        </p:nvSpPr>
        <p:spPr bwMode="auto">
          <a:xfrm>
            <a:off x="0" y="0"/>
            <a:ext cx="9144000" cy="1524000"/>
          </a:xfrm>
          <a:prstGeom prst="rect">
            <a:avLst/>
          </a:prstGeom>
          <a:solidFill>
            <a:srgbClr val="57B29F"/>
          </a:solidFill>
          <a:ln w="9525">
            <a:noFill/>
            <a:miter lim="800000"/>
            <a:headEnd/>
            <a:tailEnd/>
          </a:ln>
          <a:effectLst/>
        </p:spPr>
        <p:txBody>
          <a:bodyPr wrap="none" anchor="ctr"/>
          <a:lstStyle/>
          <a:p>
            <a:pPr eaLnBrk="0" fontAlgn="base" hangingPunct="0">
              <a:spcBef>
                <a:spcPct val="0"/>
              </a:spcBef>
              <a:spcAft>
                <a:spcPct val="0"/>
              </a:spcAft>
              <a:defRPr/>
            </a:pPr>
            <a:endParaRPr kumimoji="1" lang="en-US" sz="2500">
              <a:solidFill>
                <a:srgbClr val="000000"/>
              </a:solidFill>
              <a:sym typeface="Symbol" charset="2"/>
            </a:endParaRPr>
          </a:p>
        </p:txBody>
      </p:sp>
      <p:sp>
        <p:nvSpPr>
          <p:cNvPr id="8" name="Text Box 22"/>
          <p:cNvSpPr txBox="1">
            <a:spLocks noChangeArrowheads="1"/>
          </p:cNvSpPr>
          <p:nvPr userDrawn="1"/>
        </p:nvSpPr>
        <p:spPr bwMode="auto">
          <a:xfrm>
            <a:off x="147638" y="6597650"/>
            <a:ext cx="5486400" cy="260350"/>
          </a:xfrm>
          <a:prstGeom prst="rect">
            <a:avLst/>
          </a:prstGeom>
          <a:noFill/>
          <a:ln w="9525">
            <a:noFill/>
            <a:miter lim="800000"/>
            <a:headEnd/>
            <a:tailEnd/>
          </a:ln>
          <a:effectLst/>
        </p:spPr>
        <p:txBody>
          <a:bodyPr lIns="91429" tIns="45714" rIns="91429" bIns="45714" anchor="b">
            <a:spAutoFit/>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r>
              <a:rPr kumimoji="0" lang="en-US" altLang="en-US" sz="1100">
                <a:solidFill>
                  <a:srgbClr val="000000"/>
                </a:solidFill>
                <a:latin typeface="Times New Roman" charset="0"/>
              </a:rPr>
              <a:t>Copyright © 2008 Pearson Education, Inc., publishing as Pearson Benjamin Cummings</a:t>
            </a:r>
          </a:p>
        </p:txBody>
      </p:sp>
      <p:sp>
        <p:nvSpPr>
          <p:cNvPr id="9" name="Text Box 23"/>
          <p:cNvSpPr txBox="1">
            <a:spLocks noChangeArrowheads="1"/>
          </p:cNvSpPr>
          <p:nvPr userDrawn="1"/>
        </p:nvSpPr>
        <p:spPr bwMode="auto">
          <a:xfrm>
            <a:off x="76200" y="4254500"/>
            <a:ext cx="3695700" cy="1708150"/>
          </a:xfrm>
          <a:prstGeom prst="rect">
            <a:avLst/>
          </a:prstGeom>
          <a:noFill/>
          <a:ln w="9525">
            <a:noFill/>
            <a:miter lim="800000"/>
            <a:headEnd/>
            <a:tailEnd/>
          </a:ln>
          <a:effectLst/>
        </p:spPr>
        <p:txBody>
          <a:bodyPr>
            <a:spAutoFit/>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algn="ctr" eaLnBrk="0" fontAlgn="base" hangingPunct="0">
              <a:spcBef>
                <a:spcPct val="0"/>
              </a:spcBef>
              <a:spcAft>
                <a:spcPct val="0"/>
              </a:spcAft>
            </a:pPr>
            <a:r>
              <a:rPr kumimoji="0" lang="en-US" altLang="en-US" sz="1800" b="1">
                <a:solidFill>
                  <a:srgbClr val="000000"/>
                </a:solidFill>
                <a:latin typeface="Arial Narrow" charset="0"/>
              </a:rPr>
              <a:t>PowerPoint</a:t>
            </a:r>
            <a:r>
              <a:rPr kumimoji="0" lang="en-US" altLang="en-US" sz="1800" b="1" baseline="30000">
                <a:solidFill>
                  <a:srgbClr val="000000"/>
                </a:solidFill>
                <a:latin typeface="Arial Narrow" charset="0"/>
              </a:rPr>
              <a:t>®</a:t>
            </a:r>
            <a:r>
              <a:rPr kumimoji="0" lang="en-US" altLang="en-US" sz="1800" b="1">
                <a:solidFill>
                  <a:srgbClr val="000000"/>
                </a:solidFill>
                <a:latin typeface="Arial Narrow" charset="0"/>
              </a:rPr>
              <a:t> Lecture Presentations for</a:t>
            </a:r>
            <a:r>
              <a:rPr kumimoji="0" lang="en-US" altLang="en-US" sz="1800">
                <a:solidFill>
                  <a:srgbClr val="006699"/>
                </a:solidFill>
              </a:rPr>
              <a:t> </a:t>
            </a:r>
            <a:r>
              <a:rPr kumimoji="0" lang="en-US" altLang="en-US" sz="4800" b="1">
                <a:solidFill>
                  <a:srgbClr val="000000"/>
                </a:solidFill>
              </a:rPr>
              <a:t>Biology</a:t>
            </a:r>
            <a:r>
              <a:rPr kumimoji="0" lang="en-US" altLang="en-US" sz="2400" b="1">
                <a:solidFill>
                  <a:srgbClr val="000000"/>
                </a:solidFill>
              </a:rPr>
              <a:t> </a:t>
            </a:r>
          </a:p>
          <a:p>
            <a:pPr algn="ctr" eaLnBrk="0" fontAlgn="base" hangingPunct="0">
              <a:spcBef>
                <a:spcPct val="0"/>
              </a:spcBef>
              <a:spcAft>
                <a:spcPct val="0"/>
              </a:spcAft>
            </a:pPr>
            <a:r>
              <a:rPr kumimoji="0" lang="en-US" altLang="en-US" sz="2000" b="1" i="1">
                <a:solidFill>
                  <a:srgbClr val="000000"/>
                </a:solidFill>
                <a:latin typeface="Times New Roman" charset="0"/>
              </a:rPr>
              <a:t>Eighth Edition</a:t>
            </a:r>
          </a:p>
          <a:p>
            <a:pPr algn="ctr" fontAlgn="base">
              <a:spcBef>
                <a:spcPct val="0"/>
              </a:spcBef>
              <a:spcAft>
                <a:spcPct val="0"/>
              </a:spcAft>
            </a:pPr>
            <a:r>
              <a:rPr kumimoji="0" lang="en-US" altLang="en-US" sz="2000" b="1">
                <a:solidFill>
                  <a:srgbClr val="000000"/>
                </a:solidFill>
                <a:latin typeface="Times New Roman" charset="0"/>
              </a:rPr>
              <a:t>Neil Campbell and Jane Reece</a:t>
            </a:r>
            <a:endParaRPr kumimoji="0" lang="en-US" altLang="en-US" sz="1600" b="1">
              <a:solidFill>
                <a:srgbClr val="000000"/>
              </a:solidFill>
              <a:latin typeface="Times New Roman" charset="0"/>
            </a:endParaRPr>
          </a:p>
        </p:txBody>
      </p:sp>
      <p:sp>
        <p:nvSpPr>
          <p:cNvPr id="10" name="Rectangle 24"/>
          <p:cNvSpPr>
            <a:spLocks noChangeArrowheads="1"/>
          </p:cNvSpPr>
          <p:nvPr userDrawn="1"/>
        </p:nvSpPr>
        <p:spPr bwMode="auto">
          <a:xfrm>
            <a:off x="0" y="6172200"/>
            <a:ext cx="9140825" cy="366713"/>
          </a:xfrm>
          <a:prstGeom prst="rect">
            <a:avLst/>
          </a:prstGeom>
          <a:noFill/>
          <a:ln w="9525">
            <a:noFill/>
            <a:miter lim="800000"/>
            <a:headEnd/>
            <a:tailEnd/>
          </a:ln>
          <a:effectLst/>
        </p:spPr>
        <p:txBody>
          <a:bodyPr/>
          <a:lstStyle/>
          <a:p>
            <a:pPr algn="ctr" eaLnBrk="0" fontAlgn="base" hangingPunct="0">
              <a:spcBef>
                <a:spcPct val="0"/>
              </a:spcBef>
              <a:spcAft>
                <a:spcPct val="0"/>
              </a:spcAft>
              <a:defRPr/>
            </a:pPr>
            <a:r>
              <a:rPr lang="en-US" b="1">
                <a:solidFill>
                  <a:srgbClr val="FFFFFF"/>
                </a:solidFill>
                <a:latin typeface="Times New Roman" charset="0"/>
                <a:sym typeface="Symbol" charset="2"/>
              </a:rPr>
              <a:t>Lectures by Chris Romero, updated by Erin Barley with contributions from Joan Sharp</a:t>
            </a:r>
            <a:r>
              <a:rPr lang="en-US" sz="2400">
                <a:solidFill>
                  <a:srgbClr val="FFFFFF"/>
                </a:solidFill>
                <a:sym typeface="Symbol" charset="2"/>
              </a:rPr>
              <a:t> </a:t>
            </a:r>
          </a:p>
        </p:txBody>
      </p:sp>
      <p:sp>
        <p:nvSpPr>
          <p:cNvPr id="58371" name="Rectangle 3"/>
          <p:cNvSpPr>
            <a:spLocks noGrp="1" noChangeArrowheads="1"/>
          </p:cNvSpPr>
          <p:nvPr>
            <p:ph type="subTitle" idx="1"/>
          </p:nvPr>
        </p:nvSpPr>
        <p:spPr>
          <a:xfrm>
            <a:off x="238125" y="1531938"/>
            <a:ext cx="8677275" cy="1752600"/>
          </a:xfrm>
        </p:spPr>
        <p:txBody>
          <a:bodyPr/>
          <a:lstStyle>
            <a:lvl1pPr marL="0" indent="0">
              <a:buFontTx/>
              <a:buNone/>
              <a:defRPr sz="5100">
                <a:solidFill>
                  <a:srgbClr val="990066"/>
                </a:solidFill>
                <a:latin typeface="Times New Roman" charset="0"/>
              </a:defRPr>
            </a:lvl1pPr>
          </a:lstStyle>
          <a:p>
            <a:r>
              <a:rPr lang="en-US"/>
              <a:t>Click to edit Master subtitle style</a:t>
            </a:r>
          </a:p>
        </p:txBody>
      </p:sp>
      <p:sp>
        <p:nvSpPr>
          <p:cNvPr id="58377" name="Rectangle 9"/>
          <p:cNvSpPr>
            <a:spLocks noGrp="1" noChangeArrowheads="1"/>
          </p:cNvSpPr>
          <p:nvPr>
            <p:ph type="ctrTitle"/>
          </p:nvPr>
        </p:nvSpPr>
        <p:spPr>
          <a:xfrm>
            <a:off x="206375" y="157163"/>
            <a:ext cx="8709025" cy="1143000"/>
          </a:xfrm>
          <a:effectLst>
            <a:outerShdw blurRad="63500" dist="38099" dir="2700000" algn="ctr" rotWithShape="0">
              <a:srgbClr val="000000">
                <a:alpha val="74998"/>
              </a:srgbClr>
            </a:outerShdw>
          </a:effectLst>
        </p:spPr>
        <p:txBody>
          <a:bodyPr anchor="ctr"/>
          <a:lstStyle>
            <a:lvl1pPr marL="0" indent="114300">
              <a:defRPr sz="5000">
                <a:solidFill>
                  <a:schemeClr val="bg1"/>
                </a:solidFill>
                <a:latin typeface="Arial" charset="0"/>
              </a:defRPr>
            </a:lvl1pPr>
          </a:lstStyle>
          <a:p>
            <a:r>
              <a:rPr lang="en-US"/>
              <a:t>Click to edit Master title style</a:t>
            </a:r>
          </a:p>
        </p:txBody>
      </p:sp>
    </p:spTree>
    <p:extLst>
      <p:ext uri="{BB962C8B-B14F-4D97-AF65-F5344CB8AC3E}">
        <p14:creationId xmlns:p14="http://schemas.microsoft.com/office/powerpoint/2010/main" val="172792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4567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248400" cy="4567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36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117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32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650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28600" y="5791200"/>
            <a:ext cx="4229100" cy="51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791200"/>
            <a:ext cx="4229100" cy="51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15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541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188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864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42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171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65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78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152650" cy="6035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305550" cy="603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4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918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3424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3424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13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98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608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95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094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8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219200"/>
            <a:ext cx="85344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9" name="Line 5"/>
          <p:cNvSpPr>
            <a:spLocks noChangeShapeType="1"/>
          </p:cNvSpPr>
          <p:nvPr/>
        </p:nvSpPr>
        <p:spPr bwMode="auto">
          <a:xfrm>
            <a:off x="304800" y="6553200"/>
            <a:ext cx="8534400" cy="0"/>
          </a:xfrm>
          <a:prstGeom prst="line">
            <a:avLst/>
          </a:prstGeom>
          <a:noFill/>
          <a:ln w="25400">
            <a:solidFill>
              <a:schemeClr val="hlink"/>
            </a:solidFill>
            <a:round/>
            <a:headEnd/>
            <a:tailEnd/>
          </a:ln>
          <a:effectLst/>
        </p:spPr>
        <p:txBody>
          <a:bodyPr wrap="none" anchor="ctr"/>
          <a:lstStyle/>
          <a:p>
            <a:pPr eaLnBrk="0" fontAlgn="base" hangingPunct="0">
              <a:spcBef>
                <a:spcPct val="0"/>
              </a:spcBef>
              <a:spcAft>
                <a:spcPct val="0"/>
              </a:spcAft>
              <a:defRPr/>
            </a:pPr>
            <a:endParaRPr kumimoji="1" lang="en-US" sz="2500">
              <a:solidFill>
                <a:srgbClr val="000000"/>
              </a:solidFill>
              <a:sym typeface="Symbol" charset="2"/>
            </a:endParaRPr>
          </a:p>
        </p:txBody>
      </p:sp>
      <p:sp>
        <p:nvSpPr>
          <p:cNvPr id="57350" name="Line 6"/>
          <p:cNvSpPr>
            <a:spLocks noChangeShapeType="1"/>
          </p:cNvSpPr>
          <p:nvPr/>
        </p:nvSpPr>
        <p:spPr bwMode="auto">
          <a:xfrm>
            <a:off x="304800" y="990600"/>
            <a:ext cx="8534400" cy="0"/>
          </a:xfrm>
          <a:prstGeom prst="line">
            <a:avLst/>
          </a:prstGeom>
          <a:noFill/>
          <a:ln w="50800">
            <a:solidFill>
              <a:schemeClr val="hlink"/>
            </a:solidFill>
            <a:round/>
            <a:headEnd/>
            <a:tailEnd/>
          </a:ln>
          <a:effectLst/>
        </p:spPr>
        <p:txBody>
          <a:bodyPr wrap="none" anchor="ctr"/>
          <a:lstStyle/>
          <a:p>
            <a:pPr eaLnBrk="0" fontAlgn="base" hangingPunct="0">
              <a:spcBef>
                <a:spcPct val="0"/>
              </a:spcBef>
              <a:spcAft>
                <a:spcPct val="0"/>
              </a:spcAft>
              <a:defRPr/>
            </a:pPr>
            <a:endParaRPr kumimoji="1" lang="en-US" sz="2500">
              <a:solidFill>
                <a:srgbClr val="000000"/>
              </a:solidFill>
              <a:sym typeface="Symbol" charset="2"/>
            </a:endParaRPr>
          </a:p>
        </p:txBody>
      </p:sp>
      <p:sp>
        <p:nvSpPr>
          <p:cNvPr id="57351" name="Text Box 7"/>
          <p:cNvSpPr txBox="1">
            <a:spLocks noChangeArrowheads="1"/>
          </p:cNvSpPr>
          <p:nvPr userDrawn="1"/>
        </p:nvSpPr>
        <p:spPr bwMode="auto">
          <a:xfrm>
            <a:off x="219075" y="6556375"/>
            <a:ext cx="5486400" cy="260350"/>
          </a:xfrm>
          <a:prstGeom prst="rect">
            <a:avLst/>
          </a:prstGeom>
          <a:noFill/>
          <a:ln w="9525">
            <a:noFill/>
            <a:miter lim="800000"/>
            <a:headEnd/>
            <a:tailEnd/>
          </a:ln>
          <a:effectLst/>
        </p:spPr>
        <p:txBody>
          <a:bodyPr lIns="91429" tIns="45714" rIns="91429" bIns="45714" anchor="b">
            <a:spAutoFit/>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r>
              <a:rPr kumimoji="0" lang="en-US" altLang="en-US" sz="1100">
                <a:solidFill>
                  <a:srgbClr val="000000"/>
                </a:solidFill>
                <a:latin typeface="Times New Roman" charset="0"/>
              </a:rPr>
              <a:t>Copyright © 2008 Pearson Education, Inc., publishing as Pearson Benjamin Cummings</a:t>
            </a:r>
          </a:p>
        </p:txBody>
      </p:sp>
    </p:spTree>
    <p:extLst>
      <p:ext uri="{BB962C8B-B14F-4D97-AF65-F5344CB8AC3E}">
        <p14:creationId xmlns:p14="http://schemas.microsoft.com/office/powerpoint/2010/main" val="3706718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107950" indent="6350" algn="l" rtl="0" eaLnBrk="0" fontAlgn="base" hangingPunct="0">
        <a:lnSpc>
          <a:spcPct val="90000"/>
        </a:lnSpc>
        <a:spcBef>
          <a:spcPct val="0"/>
        </a:spcBef>
        <a:spcAft>
          <a:spcPct val="0"/>
        </a:spcAft>
        <a:defRPr sz="3000" b="1">
          <a:solidFill>
            <a:schemeClr val="tx2"/>
          </a:solidFill>
          <a:latin typeface="+mj-lt"/>
          <a:ea typeface="ＭＳ Ｐゴシック" charset="-128"/>
          <a:cs typeface="ＭＳ Ｐゴシック" charset="-128"/>
        </a:defRPr>
      </a:lvl1pPr>
      <a:lvl2pPr marL="107950" indent="6350" algn="l" rtl="0" eaLnBrk="0" fontAlgn="base" hangingPunct="0">
        <a:lnSpc>
          <a:spcPct val="90000"/>
        </a:lnSpc>
        <a:spcBef>
          <a:spcPct val="0"/>
        </a:spcBef>
        <a:spcAft>
          <a:spcPct val="0"/>
        </a:spcAft>
        <a:defRPr sz="3000" b="1">
          <a:solidFill>
            <a:schemeClr val="tx2"/>
          </a:solidFill>
          <a:latin typeface="Times New Roman" charset="0"/>
          <a:ea typeface="ＭＳ Ｐゴシック" charset="-128"/>
          <a:cs typeface="ＭＳ Ｐゴシック" charset="-128"/>
        </a:defRPr>
      </a:lvl2pPr>
      <a:lvl3pPr marL="107950" indent="6350" algn="l" rtl="0" eaLnBrk="0" fontAlgn="base" hangingPunct="0">
        <a:lnSpc>
          <a:spcPct val="90000"/>
        </a:lnSpc>
        <a:spcBef>
          <a:spcPct val="0"/>
        </a:spcBef>
        <a:spcAft>
          <a:spcPct val="0"/>
        </a:spcAft>
        <a:defRPr sz="3000" b="1">
          <a:solidFill>
            <a:schemeClr val="tx2"/>
          </a:solidFill>
          <a:latin typeface="Times New Roman" charset="0"/>
          <a:ea typeface="ＭＳ Ｐゴシック" charset="-128"/>
          <a:cs typeface="ＭＳ Ｐゴシック" charset="-128"/>
        </a:defRPr>
      </a:lvl3pPr>
      <a:lvl4pPr marL="107950" indent="6350" algn="l" rtl="0" eaLnBrk="0" fontAlgn="base" hangingPunct="0">
        <a:lnSpc>
          <a:spcPct val="90000"/>
        </a:lnSpc>
        <a:spcBef>
          <a:spcPct val="0"/>
        </a:spcBef>
        <a:spcAft>
          <a:spcPct val="0"/>
        </a:spcAft>
        <a:defRPr sz="3000" b="1">
          <a:solidFill>
            <a:schemeClr val="tx2"/>
          </a:solidFill>
          <a:latin typeface="Times New Roman" charset="0"/>
          <a:ea typeface="ＭＳ Ｐゴシック" charset="-128"/>
          <a:cs typeface="ＭＳ Ｐゴシック" charset="-128"/>
        </a:defRPr>
      </a:lvl4pPr>
      <a:lvl5pPr marL="107950" indent="6350" algn="l" rtl="0" eaLnBrk="0" fontAlgn="base" hangingPunct="0">
        <a:lnSpc>
          <a:spcPct val="90000"/>
        </a:lnSpc>
        <a:spcBef>
          <a:spcPct val="0"/>
        </a:spcBef>
        <a:spcAft>
          <a:spcPct val="0"/>
        </a:spcAft>
        <a:defRPr sz="3000" b="1">
          <a:solidFill>
            <a:schemeClr val="tx2"/>
          </a:solidFill>
          <a:latin typeface="Times New Roman" charset="0"/>
          <a:ea typeface="ＭＳ Ｐゴシック" charset="-128"/>
          <a:cs typeface="ＭＳ Ｐゴシック" charset="-128"/>
        </a:defRPr>
      </a:lvl5pPr>
      <a:lvl6pPr marL="565150" indent="6350" algn="l" rtl="0" fontAlgn="base">
        <a:lnSpc>
          <a:spcPct val="90000"/>
        </a:lnSpc>
        <a:spcBef>
          <a:spcPct val="0"/>
        </a:spcBef>
        <a:spcAft>
          <a:spcPct val="0"/>
        </a:spcAft>
        <a:defRPr sz="3000" b="1">
          <a:solidFill>
            <a:schemeClr val="tx2"/>
          </a:solidFill>
          <a:latin typeface="Times New Roman" charset="0"/>
        </a:defRPr>
      </a:lvl6pPr>
      <a:lvl7pPr marL="1022350" indent="6350" algn="l" rtl="0" fontAlgn="base">
        <a:lnSpc>
          <a:spcPct val="90000"/>
        </a:lnSpc>
        <a:spcBef>
          <a:spcPct val="0"/>
        </a:spcBef>
        <a:spcAft>
          <a:spcPct val="0"/>
        </a:spcAft>
        <a:defRPr sz="3000" b="1">
          <a:solidFill>
            <a:schemeClr val="tx2"/>
          </a:solidFill>
          <a:latin typeface="Times New Roman" charset="0"/>
        </a:defRPr>
      </a:lvl7pPr>
      <a:lvl8pPr marL="1479550" indent="6350" algn="l" rtl="0" fontAlgn="base">
        <a:lnSpc>
          <a:spcPct val="90000"/>
        </a:lnSpc>
        <a:spcBef>
          <a:spcPct val="0"/>
        </a:spcBef>
        <a:spcAft>
          <a:spcPct val="0"/>
        </a:spcAft>
        <a:defRPr sz="3000" b="1">
          <a:solidFill>
            <a:schemeClr val="tx2"/>
          </a:solidFill>
          <a:latin typeface="Times New Roman" charset="0"/>
        </a:defRPr>
      </a:lvl8pPr>
      <a:lvl9pPr marL="1936750" indent="6350" algn="l" rtl="0" fontAlgn="base">
        <a:lnSpc>
          <a:spcPct val="90000"/>
        </a:lnSpc>
        <a:spcBef>
          <a:spcPct val="0"/>
        </a:spcBef>
        <a:spcAft>
          <a:spcPct val="0"/>
        </a:spcAft>
        <a:defRPr sz="3000" b="1">
          <a:solidFill>
            <a:schemeClr val="tx2"/>
          </a:solidFill>
          <a:latin typeface="Times New Roman" charset="0"/>
        </a:defRPr>
      </a:lvl9pPr>
    </p:titleStyle>
    <p:bodyStyle>
      <a:lvl1pPr marL="350838" indent="-350838" algn="l" rtl="0" eaLnBrk="0" fontAlgn="base" hangingPunct="0">
        <a:spcBef>
          <a:spcPct val="45000"/>
        </a:spcBef>
        <a:spcAft>
          <a:spcPct val="20000"/>
        </a:spcAft>
        <a:buClr>
          <a:schemeClr val="tx2"/>
        </a:buClr>
        <a:buChar char="•"/>
        <a:defRPr sz="2800">
          <a:solidFill>
            <a:schemeClr val="tx1"/>
          </a:solidFill>
          <a:latin typeface="+mn-lt"/>
          <a:ea typeface="ＭＳ Ｐゴシック" charset="-128"/>
          <a:cs typeface="ＭＳ Ｐゴシック" charset="-128"/>
        </a:defRPr>
      </a:lvl1pPr>
      <a:lvl2pPr marL="914400" indent="-449263" algn="l" rtl="0" eaLnBrk="0" fontAlgn="base" hangingPunct="0">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2pPr>
      <a:lvl3pPr marL="1371600" indent="-342900" algn="l" rtl="0" eaLnBrk="0" fontAlgn="base" hangingPunct="0">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3pPr>
      <a:lvl4pPr marL="1828800" indent="-342900" algn="l" rtl="0" eaLnBrk="0" fontAlgn="base" hangingPunct="0">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4pPr>
      <a:lvl5pPr marL="2286000" indent="-334963" algn="l" rtl="0" eaLnBrk="0" fontAlgn="base" hangingPunct="0">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5pPr>
      <a:lvl6pPr marL="2743200" indent="-334963" algn="l" rtl="0" fontAlgn="base">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6pPr>
      <a:lvl7pPr marL="3200400" indent="-334963" algn="l" rtl="0" fontAlgn="base">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7pPr>
      <a:lvl8pPr marL="3657600" indent="-334963" algn="l" rtl="0" fontAlgn="base">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8pPr>
      <a:lvl9pPr marL="4114800" indent="-334963" algn="l" rtl="0" fontAlgn="base">
        <a:spcBef>
          <a:spcPct val="45000"/>
        </a:spcBef>
        <a:spcAft>
          <a:spcPct val="20000"/>
        </a:spcAft>
        <a:buClr>
          <a:schemeClr val="tx2"/>
        </a:buClr>
        <a:buFont typeface="Times New Roman" charset="0"/>
        <a:buChar char="•"/>
        <a:defRPr sz="28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body" idx="1"/>
          </p:nvPr>
        </p:nvSpPr>
        <p:spPr bwMode="auto">
          <a:xfrm>
            <a:off x="228600" y="57912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53958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effectLst>
            <a:outerShdw blurRad="63500" dist="38099" dir="2700000" algn="ctr" rotWithShape="0">
              <a:srgbClr val="000000">
                <a:alpha val="74997"/>
              </a:srgbClr>
            </a:outerShdw>
          </a:effectLst>
        </p:spPr>
        <p:txBody>
          <a:bodyPr/>
          <a:lstStyle/>
          <a:p>
            <a:pPr eaLnBrk="1" hangingPunct="1">
              <a:defRPr/>
            </a:pPr>
            <a:r>
              <a:rPr lang="en-US">
                <a:ea typeface="+mj-ea"/>
                <a:cs typeface="+mj-cs"/>
              </a:rPr>
              <a:t>Chapter 51</a:t>
            </a:r>
          </a:p>
        </p:txBody>
      </p:sp>
      <p:sp>
        <p:nvSpPr>
          <p:cNvPr id="27651" name="Rectangle 3"/>
          <p:cNvSpPr>
            <a:spLocks noGrp="1" noChangeArrowheads="1"/>
          </p:cNvSpPr>
          <p:nvPr>
            <p:ph type="subTitle" idx="1"/>
          </p:nvPr>
        </p:nvSpPr>
        <p:spPr/>
        <p:txBody>
          <a:bodyPr/>
          <a:lstStyle/>
          <a:p>
            <a:pPr eaLnBrk="1" hangingPunct="1"/>
            <a:r>
              <a:rPr lang="en-US" altLang="en-US" sz="5500" smtClean="0">
                <a:solidFill>
                  <a:srgbClr val="993366"/>
                </a:solidFill>
              </a:rPr>
              <a:t>Animal Behavior</a:t>
            </a:r>
          </a:p>
        </p:txBody>
      </p:sp>
    </p:spTree>
    <p:custDataLst>
      <p:tags r:id="rId1"/>
    </p:custDataLst>
    <p:extLst>
      <p:ext uri="{BB962C8B-B14F-4D97-AF65-F5344CB8AC3E}">
        <p14:creationId xmlns:p14="http://schemas.microsoft.com/office/powerpoint/2010/main" val="54380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6200"/>
            <a:ext cx="8305800" cy="609600"/>
          </a:xfrm>
        </p:spPr>
        <p:txBody>
          <a:bodyPr/>
          <a:lstStyle/>
          <a:p>
            <a:pPr eaLnBrk="1" hangingPunct="1"/>
            <a:r>
              <a:rPr lang="en-US" altLang="en-US" sz="3600" i="1" smtClean="0">
                <a:solidFill>
                  <a:srgbClr val="FF0000"/>
                </a:solidFill>
              </a:rPr>
              <a:t>Kinesis:</a:t>
            </a:r>
            <a:r>
              <a:rPr lang="en-US" altLang="en-US" sz="3600" b="0" i="1" smtClean="0">
                <a:solidFill>
                  <a:srgbClr val="FF0000"/>
                </a:solidFill>
              </a:rPr>
              <a:t> non-directional change …</a:t>
            </a:r>
          </a:p>
        </p:txBody>
      </p:sp>
      <p:sp>
        <p:nvSpPr>
          <p:cNvPr id="37891" name="Rectangle 3"/>
          <p:cNvSpPr>
            <a:spLocks noGrp="1" noChangeArrowheads="1"/>
          </p:cNvSpPr>
          <p:nvPr>
            <p:ph type="body" idx="1"/>
          </p:nvPr>
        </p:nvSpPr>
        <p:spPr>
          <a:xfrm>
            <a:off x="204788" y="1176338"/>
            <a:ext cx="8534400" cy="3981450"/>
          </a:xfrm>
        </p:spPr>
        <p:txBody>
          <a:bodyPr/>
          <a:lstStyle/>
          <a:p>
            <a:pPr eaLnBrk="1" hangingPunct="1"/>
            <a:r>
              <a:rPr lang="en-US" altLang="en-US" sz="3000" smtClean="0"/>
              <a:t>A </a:t>
            </a:r>
            <a:r>
              <a:rPr lang="en-US" altLang="en-US" sz="3000" b="1" smtClean="0">
                <a:solidFill>
                  <a:srgbClr val="FF0000"/>
                </a:solidFill>
              </a:rPr>
              <a:t>kinesis</a:t>
            </a:r>
            <a:r>
              <a:rPr lang="en-US" altLang="en-US" sz="3000" b="1" smtClean="0"/>
              <a:t> </a:t>
            </a:r>
            <a:r>
              <a:rPr lang="en-US" altLang="en-US" sz="3000" smtClean="0"/>
              <a:t>is a simple </a:t>
            </a:r>
            <a:r>
              <a:rPr lang="en-US" altLang="en-US" sz="3000" b="1" smtClean="0">
                <a:solidFill>
                  <a:srgbClr val="FF0000"/>
                </a:solidFill>
              </a:rPr>
              <a:t>change</a:t>
            </a:r>
            <a:r>
              <a:rPr lang="en-US" altLang="en-US" sz="3000" smtClean="0">
                <a:solidFill>
                  <a:srgbClr val="FF0000"/>
                </a:solidFill>
              </a:rPr>
              <a:t> in activity </a:t>
            </a:r>
            <a:r>
              <a:rPr lang="en-US" altLang="en-US" sz="3000" smtClean="0"/>
              <a:t>or turning </a:t>
            </a:r>
            <a:r>
              <a:rPr lang="en-US" altLang="en-US" sz="3000" smtClean="0">
                <a:solidFill>
                  <a:srgbClr val="FF0000"/>
                </a:solidFill>
              </a:rPr>
              <a:t>rate</a:t>
            </a:r>
            <a:r>
              <a:rPr lang="en-US" altLang="en-US" sz="3000" smtClean="0"/>
              <a:t> in response </a:t>
            </a:r>
            <a:r>
              <a:rPr lang="en-US" altLang="en-US" sz="3000" smtClean="0">
                <a:solidFill>
                  <a:srgbClr val="0000FF"/>
                </a:solidFill>
              </a:rPr>
              <a:t>to</a:t>
            </a:r>
            <a:r>
              <a:rPr lang="en-US" altLang="en-US" sz="3000" smtClean="0"/>
              <a:t> a </a:t>
            </a:r>
            <a:r>
              <a:rPr lang="en-US" altLang="en-US" sz="3000" smtClean="0">
                <a:solidFill>
                  <a:srgbClr val="0000FF"/>
                </a:solidFill>
              </a:rPr>
              <a:t>stimulus</a:t>
            </a:r>
            <a:r>
              <a:rPr lang="en-US" altLang="en-US" sz="3000" smtClean="0"/>
              <a:t>.</a:t>
            </a:r>
          </a:p>
          <a:p>
            <a:pPr eaLnBrk="1" hangingPunct="1"/>
            <a:r>
              <a:rPr lang="en-US" altLang="en-US" sz="3000" smtClean="0"/>
              <a:t>For example, sow bugs become more active in dry areas and less active in humid areas.</a:t>
            </a:r>
          </a:p>
          <a:p>
            <a:pPr eaLnBrk="1" hangingPunct="1"/>
            <a:r>
              <a:rPr lang="en-US" altLang="en-US" sz="3000" smtClean="0"/>
              <a:t>Though sow bug behavior varies with humidity, sow bugs do not move toward or away from specific moisture levels.</a:t>
            </a:r>
          </a:p>
        </p:txBody>
      </p:sp>
    </p:spTree>
    <p:extLst>
      <p:ext uri="{BB962C8B-B14F-4D97-AF65-F5344CB8AC3E}">
        <p14:creationId xmlns:p14="http://schemas.microsoft.com/office/powerpoint/2010/main" val="63815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51_04KinesisSowBu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971675"/>
            <a:ext cx="85613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ChangeArrowheads="1"/>
          </p:cNvSpPr>
          <p:nvPr/>
        </p:nvSpPr>
        <p:spPr bwMode="auto">
          <a:xfrm>
            <a:off x="152400" y="152400"/>
            <a:ext cx="8001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kumimoji="0" lang="en-US" altLang="en-US" sz="2800" b="1" i="1">
                <a:solidFill>
                  <a:srgbClr val="000000"/>
                </a:solidFill>
              </a:rPr>
              <a:t>Kinesis</a:t>
            </a:r>
            <a:r>
              <a:rPr kumimoji="0" lang="en-US" altLang="en-US" sz="2400" b="1">
                <a:solidFill>
                  <a:srgbClr val="000000"/>
                </a:solidFill>
              </a:rPr>
              <a:t> </a:t>
            </a:r>
            <a:r>
              <a:rPr kumimoji="0" lang="en-US" altLang="en-US" sz="2800" b="1" i="1">
                <a:solidFill>
                  <a:srgbClr val="000000"/>
                </a:solidFill>
              </a:rPr>
              <a:t>-</a:t>
            </a:r>
            <a:r>
              <a:rPr kumimoji="0" lang="en-US" altLang="en-US" sz="2400" b="1" i="1">
                <a:solidFill>
                  <a:srgbClr val="FF0327"/>
                </a:solidFill>
              </a:rPr>
              <a:t>  Sow bugs become more active in dry areas and less active in humid areas</a:t>
            </a:r>
            <a:r>
              <a:rPr kumimoji="0" lang="en-US" altLang="en-US" sz="4700">
                <a:solidFill>
                  <a:srgbClr val="000000"/>
                </a:solidFill>
              </a:rPr>
              <a:t/>
            </a:r>
            <a:br>
              <a:rPr kumimoji="0" lang="en-US" altLang="en-US" sz="4700">
                <a:solidFill>
                  <a:srgbClr val="000000"/>
                </a:solidFill>
              </a:rPr>
            </a:br>
            <a:endParaRPr kumimoji="0" lang="en-US" altLang="en-US" sz="4700">
              <a:solidFill>
                <a:srgbClr val="000000"/>
              </a:solidFill>
            </a:endParaRPr>
          </a:p>
        </p:txBody>
      </p:sp>
      <p:sp>
        <p:nvSpPr>
          <p:cNvPr id="38916" name="Text Box 6"/>
          <p:cNvSpPr txBox="1">
            <a:spLocks noChangeArrowheads="1"/>
          </p:cNvSpPr>
          <p:nvPr/>
        </p:nvSpPr>
        <p:spPr bwMode="auto">
          <a:xfrm>
            <a:off x="320675" y="2190750"/>
            <a:ext cx="13668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300" b="1">
                <a:solidFill>
                  <a:srgbClr val="000000"/>
                </a:solidFill>
              </a:rPr>
              <a:t>Dry open</a:t>
            </a:r>
          </a:p>
          <a:p>
            <a:pPr eaLnBrk="0" fontAlgn="base" hangingPunct="0">
              <a:spcBef>
                <a:spcPct val="0"/>
              </a:spcBef>
              <a:spcAft>
                <a:spcPct val="0"/>
              </a:spcAft>
              <a:buFont typeface="Arial" charset="0"/>
              <a:buNone/>
            </a:pPr>
            <a:r>
              <a:rPr kumimoji="0" lang="en-US" altLang="en-US" sz="2300" b="1">
                <a:solidFill>
                  <a:srgbClr val="000000"/>
                </a:solidFill>
              </a:rPr>
              <a:t>area</a:t>
            </a:r>
            <a:endParaRPr kumimoji="0" lang="en-US" altLang="en-US" sz="2300" b="1">
              <a:solidFill>
                <a:srgbClr val="563A84"/>
              </a:solidFill>
            </a:endParaRPr>
          </a:p>
        </p:txBody>
      </p:sp>
      <p:sp>
        <p:nvSpPr>
          <p:cNvPr id="38917" name="Text Box 7"/>
          <p:cNvSpPr txBox="1">
            <a:spLocks noChangeArrowheads="1"/>
          </p:cNvSpPr>
          <p:nvPr/>
        </p:nvSpPr>
        <p:spPr bwMode="auto">
          <a:xfrm>
            <a:off x="625475" y="3879850"/>
            <a:ext cx="6238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300" b="1">
                <a:solidFill>
                  <a:srgbClr val="000000"/>
                </a:solidFill>
              </a:rPr>
              <a:t>Sow</a:t>
            </a:r>
          </a:p>
          <a:p>
            <a:pPr eaLnBrk="0" fontAlgn="base" hangingPunct="0">
              <a:spcBef>
                <a:spcPct val="0"/>
              </a:spcBef>
              <a:spcAft>
                <a:spcPct val="0"/>
              </a:spcAft>
              <a:buFont typeface="Arial" charset="0"/>
              <a:buNone/>
            </a:pPr>
            <a:r>
              <a:rPr kumimoji="0" lang="en-US" altLang="en-US" sz="2300" b="1">
                <a:solidFill>
                  <a:srgbClr val="000000"/>
                </a:solidFill>
              </a:rPr>
              <a:t>bug</a:t>
            </a:r>
            <a:endParaRPr kumimoji="0" lang="en-US" altLang="en-US" sz="2300" b="1">
              <a:solidFill>
                <a:srgbClr val="563A84"/>
              </a:solidFill>
            </a:endParaRPr>
          </a:p>
        </p:txBody>
      </p:sp>
      <p:sp>
        <p:nvSpPr>
          <p:cNvPr id="38918" name="Line 8"/>
          <p:cNvSpPr>
            <a:spLocks noChangeShapeType="1"/>
          </p:cNvSpPr>
          <p:nvPr/>
        </p:nvSpPr>
        <p:spPr bwMode="auto">
          <a:xfrm>
            <a:off x="914400" y="3575050"/>
            <a:ext cx="0" cy="292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en-US" sz="2500">
              <a:solidFill>
                <a:srgbClr val="000000"/>
              </a:solidFill>
              <a:ea typeface="ＭＳ Ｐゴシック" charset="-128"/>
              <a:sym typeface="Symbol" charset="2"/>
            </a:endParaRPr>
          </a:p>
        </p:txBody>
      </p:sp>
      <p:sp>
        <p:nvSpPr>
          <p:cNvPr id="38919" name="Text Box 9"/>
          <p:cNvSpPr txBox="1">
            <a:spLocks noChangeArrowheads="1"/>
          </p:cNvSpPr>
          <p:nvPr/>
        </p:nvSpPr>
        <p:spPr bwMode="auto">
          <a:xfrm>
            <a:off x="7312025" y="2000250"/>
            <a:ext cx="146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300" b="1">
                <a:solidFill>
                  <a:srgbClr val="000000"/>
                </a:solidFill>
              </a:rPr>
              <a:t>Moist site</a:t>
            </a:r>
          </a:p>
          <a:p>
            <a:pPr eaLnBrk="0" fontAlgn="base" hangingPunct="0">
              <a:spcBef>
                <a:spcPct val="0"/>
              </a:spcBef>
              <a:spcAft>
                <a:spcPct val="0"/>
              </a:spcAft>
              <a:buFont typeface="Arial" charset="0"/>
              <a:buNone/>
            </a:pPr>
            <a:r>
              <a:rPr kumimoji="0" lang="en-US" altLang="en-US" sz="2300" b="1">
                <a:solidFill>
                  <a:srgbClr val="000000"/>
                </a:solidFill>
              </a:rPr>
              <a:t>under leaf</a:t>
            </a:r>
            <a:endParaRPr kumimoji="0" lang="en-US" altLang="en-US" sz="2300" b="1">
              <a:solidFill>
                <a:srgbClr val="563A84"/>
              </a:solidFill>
            </a:endParaRPr>
          </a:p>
        </p:txBody>
      </p:sp>
      <p:sp>
        <p:nvSpPr>
          <p:cNvPr id="38920" name="Line 10"/>
          <p:cNvSpPr>
            <a:spLocks noChangeShapeType="1"/>
          </p:cNvSpPr>
          <p:nvPr/>
        </p:nvSpPr>
        <p:spPr bwMode="auto">
          <a:xfrm>
            <a:off x="8077200" y="2597150"/>
            <a:ext cx="285750" cy="387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en-US" sz="2500">
              <a:solidFill>
                <a:srgbClr val="000000"/>
              </a:solidFill>
              <a:ea typeface="ＭＳ Ｐゴシック" charset="-128"/>
              <a:sym typeface="Symbol" charset="2"/>
            </a:endParaRPr>
          </a:p>
        </p:txBody>
      </p:sp>
    </p:spTree>
    <p:extLst>
      <p:ext uri="{BB962C8B-B14F-4D97-AF65-F5344CB8AC3E}">
        <p14:creationId xmlns:p14="http://schemas.microsoft.com/office/powerpoint/2010/main" val="508486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76200"/>
            <a:ext cx="8534400" cy="600075"/>
          </a:xfrm>
        </p:spPr>
        <p:txBody>
          <a:bodyPr/>
          <a:lstStyle/>
          <a:p>
            <a:pPr eaLnBrk="1" hangingPunct="1"/>
            <a:r>
              <a:rPr lang="en-US" altLang="en-US" sz="3600" i="1" smtClean="0">
                <a:solidFill>
                  <a:srgbClr val="FF0000"/>
                </a:solidFill>
              </a:rPr>
              <a:t>Migration</a:t>
            </a:r>
            <a:endParaRPr lang="en-US" altLang="en-US" sz="3600" b="0" i="1" smtClean="0">
              <a:solidFill>
                <a:srgbClr val="FF0000"/>
              </a:solidFill>
            </a:endParaRPr>
          </a:p>
        </p:txBody>
      </p:sp>
      <p:sp>
        <p:nvSpPr>
          <p:cNvPr id="40963" name="Rectangle 3"/>
          <p:cNvSpPr>
            <a:spLocks noGrp="1" noChangeArrowheads="1"/>
          </p:cNvSpPr>
          <p:nvPr>
            <p:ph type="body" idx="1"/>
          </p:nvPr>
        </p:nvSpPr>
        <p:spPr>
          <a:xfrm>
            <a:off x="200025" y="1176338"/>
            <a:ext cx="8534400" cy="4822825"/>
          </a:xfrm>
        </p:spPr>
        <p:txBody>
          <a:bodyPr/>
          <a:lstStyle/>
          <a:p>
            <a:pPr eaLnBrk="1" hangingPunct="1"/>
            <a:r>
              <a:rPr lang="en-US" altLang="en-US" sz="3000" b="1" smtClean="0"/>
              <a:t>Migration </a:t>
            </a:r>
            <a:r>
              <a:rPr lang="en-US" altLang="en-US" sz="3000" smtClean="0"/>
              <a:t>is a </a:t>
            </a:r>
            <a:r>
              <a:rPr lang="en-US" altLang="en-US" sz="3000" i="1" smtClean="0">
                <a:solidFill>
                  <a:srgbClr val="FF0000"/>
                </a:solidFill>
              </a:rPr>
              <a:t>regular, long-distance change in location</a:t>
            </a:r>
            <a:r>
              <a:rPr lang="en-US" altLang="en-US" sz="3000" smtClean="0"/>
              <a:t>.</a:t>
            </a:r>
          </a:p>
          <a:p>
            <a:pPr eaLnBrk="1" hangingPunct="1"/>
            <a:r>
              <a:rPr lang="en-US" altLang="en-US" sz="3000" smtClean="0">
                <a:solidFill>
                  <a:srgbClr val="FF0000"/>
                </a:solidFill>
              </a:rPr>
              <a:t>Animals</a:t>
            </a:r>
            <a:r>
              <a:rPr lang="en-US" altLang="en-US" sz="3000" smtClean="0"/>
              <a:t> can </a:t>
            </a:r>
            <a:r>
              <a:rPr lang="en-US" altLang="en-US" sz="3000" smtClean="0">
                <a:solidFill>
                  <a:srgbClr val="FF0000"/>
                </a:solidFill>
              </a:rPr>
              <a:t>orient</a:t>
            </a:r>
            <a:r>
              <a:rPr lang="en-US" altLang="en-US" sz="3000" smtClean="0"/>
              <a:t> themselves using</a:t>
            </a:r>
          </a:p>
          <a:p>
            <a:pPr lvl="1" eaLnBrk="1" hangingPunct="1"/>
            <a:r>
              <a:rPr lang="en-US" altLang="en-US" smtClean="0"/>
              <a:t>The position of the </a:t>
            </a:r>
            <a:r>
              <a:rPr lang="en-US" altLang="en-US" smtClean="0">
                <a:solidFill>
                  <a:srgbClr val="FF0000"/>
                </a:solidFill>
              </a:rPr>
              <a:t>sun</a:t>
            </a:r>
            <a:r>
              <a:rPr lang="en-US" altLang="en-US" smtClean="0"/>
              <a:t> and their </a:t>
            </a:r>
            <a:r>
              <a:rPr lang="en-US" altLang="en-US" smtClean="0">
                <a:solidFill>
                  <a:srgbClr val="FF0000"/>
                </a:solidFill>
              </a:rPr>
              <a:t>circadian clock</a:t>
            </a:r>
            <a:r>
              <a:rPr lang="en-US" altLang="en-US" smtClean="0"/>
              <a:t>, an internal 24-hour clock that is an integral part of their nervous system</a:t>
            </a:r>
          </a:p>
          <a:p>
            <a:pPr lvl="1" eaLnBrk="1" hangingPunct="1"/>
            <a:r>
              <a:rPr lang="en-US" altLang="en-US" smtClean="0"/>
              <a:t>The position of the </a:t>
            </a:r>
            <a:r>
              <a:rPr lang="en-US" altLang="en-US" smtClean="0">
                <a:solidFill>
                  <a:srgbClr val="FF0000"/>
                </a:solidFill>
              </a:rPr>
              <a:t>North Star</a:t>
            </a:r>
          </a:p>
          <a:p>
            <a:pPr lvl="1" eaLnBrk="1" hangingPunct="1"/>
            <a:r>
              <a:rPr lang="en-US" altLang="en-US" smtClean="0"/>
              <a:t>The Earth’s </a:t>
            </a:r>
            <a:r>
              <a:rPr lang="en-US" altLang="en-US" smtClean="0">
                <a:solidFill>
                  <a:srgbClr val="FF0000"/>
                </a:solidFill>
              </a:rPr>
              <a:t>magnetic field</a:t>
            </a:r>
            <a:r>
              <a:rPr lang="en-US" altLang="en-US" smtClean="0"/>
              <a:t>.</a:t>
            </a:r>
          </a:p>
        </p:txBody>
      </p:sp>
    </p:spTree>
    <p:extLst>
      <p:ext uri="{BB962C8B-B14F-4D97-AF65-F5344CB8AC3E}">
        <p14:creationId xmlns:p14="http://schemas.microsoft.com/office/powerpoint/2010/main" val="249526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76200"/>
            <a:ext cx="8534400" cy="600075"/>
          </a:xfrm>
        </p:spPr>
        <p:txBody>
          <a:bodyPr/>
          <a:lstStyle/>
          <a:p>
            <a:pPr eaLnBrk="1" hangingPunct="1"/>
            <a:r>
              <a:rPr lang="en-US" altLang="en-US" sz="3600" i="1" smtClean="0">
                <a:solidFill>
                  <a:srgbClr val="FF0000"/>
                </a:solidFill>
              </a:rPr>
              <a:t>Behavioral Rhythms</a:t>
            </a:r>
          </a:p>
        </p:txBody>
      </p:sp>
      <p:sp>
        <p:nvSpPr>
          <p:cNvPr id="44035" name="Rectangle 3"/>
          <p:cNvSpPr>
            <a:spLocks noGrp="1" noChangeArrowheads="1"/>
          </p:cNvSpPr>
          <p:nvPr>
            <p:ph type="body" idx="1"/>
          </p:nvPr>
        </p:nvSpPr>
        <p:spPr>
          <a:xfrm>
            <a:off x="200025" y="1143000"/>
            <a:ext cx="8534400" cy="5146675"/>
          </a:xfrm>
        </p:spPr>
        <p:txBody>
          <a:bodyPr/>
          <a:lstStyle/>
          <a:p>
            <a:pPr eaLnBrk="1" hangingPunct="1"/>
            <a:r>
              <a:rPr lang="en-US" altLang="en-US" sz="3000" smtClean="0"/>
              <a:t>Some animal behavior is affected by the animal’s </a:t>
            </a:r>
            <a:r>
              <a:rPr lang="en-US" altLang="en-US" sz="3000" i="1" smtClean="0">
                <a:solidFill>
                  <a:srgbClr val="FF0000"/>
                </a:solidFill>
              </a:rPr>
              <a:t>circadian rhythm</a:t>
            </a:r>
            <a:r>
              <a:rPr lang="en-US" altLang="en-US" sz="3000" smtClean="0"/>
              <a:t>, a </a:t>
            </a:r>
            <a:r>
              <a:rPr lang="en-US" altLang="en-US" sz="3000" i="1" smtClean="0">
                <a:solidFill>
                  <a:srgbClr val="FF0000"/>
                </a:solidFill>
              </a:rPr>
              <a:t>daily</a:t>
            </a:r>
            <a:r>
              <a:rPr lang="en-US" altLang="en-US" sz="3000" smtClean="0"/>
              <a:t> cycle of rest and activity.</a:t>
            </a:r>
          </a:p>
          <a:p>
            <a:pPr eaLnBrk="1" hangingPunct="1"/>
            <a:r>
              <a:rPr lang="en-US" altLang="en-US" sz="3000" smtClean="0"/>
              <a:t>Behaviors such as </a:t>
            </a:r>
            <a:r>
              <a:rPr lang="en-US" altLang="en-US" sz="3000" i="1" smtClean="0">
                <a:solidFill>
                  <a:srgbClr val="FF0000"/>
                </a:solidFill>
              </a:rPr>
              <a:t>migration</a:t>
            </a:r>
            <a:r>
              <a:rPr lang="en-US" altLang="en-US" sz="3000" smtClean="0"/>
              <a:t> and </a:t>
            </a:r>
            <a:r>
              <a:rPr lang="en-US" altLang="en-US" sz="3000" i="1" smtClean="0">
                <a:solidFill>
                  <a:srgbClr val="FF0000"/>
                </a:solidFill>
              </a:rPr>
              <a:t>reproduction</a:t>
            </a:r>
            <a:r>
              <a:rPr lang="en-US" altLang="en-US" sz="3000" smtClean="0"/>
              <a:t> are linked to changing </a:t>
            </a:r>
            <a:r>
              <a:rPr lang="en-US" altLang="en-US" sz="3000" smtClean="0">
                <a:solidFill>
                  <a:srgbClr val="FF0000"/>
                </a:solidFill>
              </a:rPr>
              <a:t>seasons</a:t>
            </a:r>
            <a:r>
              <a:rPr lang="en-US" altLang="en-US" sz="3000" smtClean="0"/>
              <a:t>, or a </a:t>
            </a:r>
            <a:r>
              <a:rPr lang="en-US" altLang="en-US" sz="3000" i="1" smtClean="0"/>
              <a:t>circannual rhythm.</a:t>
            </a:r>
            <a:endParaRPr lang="en-US" altLang="en-US" sz="3000" smtClean="0"/>
          </a:p>
          <a:p>
            <a:pPr eaLnBrk="1" hangingPunct="1"/>
            <a:r>
              <a:rPr lang="en-US" altLang="en-US" sz="3000" smtClean="0"/>
              <a:t>Some behaviors are linked to </a:t>
            </a:r>
            <a:r>
              <a:rPr lang="en-US" altLang="en-US" sz="3000" smtClean="0">
                <a:solidFill>
                  <a:srgbClr val="FF0000"/>
                </a:solidFill>
              </a:rPr>
              <a:t>lunar cycles</a:t>
            </a:r>
          </a:p>
          <a:p>
            <a:pPr lvl="1" eaLnBrk="1" hangingPunct="1"/>
            <a:r>
              <a:rPr lang="en-US" altLang="en-US" smtClean="0"/>
              <a:t>For example, courtship in fiddler crabs occurs during the new and full </a:t>
            </a:r>
            <a:r>
              <a:rPr lang="en-US" altLang="en-US" smtClean="0">
                <a:solidFill>
                  <a:srgbClr val="FF0000"/>
                </a:solidFill>
              </a:rPr>
              <a:t>moon</a:t>
            </a:r>
            <a:r>
              <a:rPr lang="en-US" altLang="en-US" smtClean="0"/>
              <a:t>.</a:t>
            </a:r>
          </a:p>
        </p:txBody>
      </p:sp>
    </p:spTree>
    <p:extLst>
      <p:ext uri="{BB962C8B-B14F-4D97-AF65-F5344CB8AC3E}">
        <p14:creationId xmlns:p14="http://schemas.microsoft.com/office/powerpoint/2010/main" val="23841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8425" y="76200"/>
            <a:ext cx="8534400" cy="503238"/>
          </a:xfrm>
        </p:spPr>
        <p:txBody>
          <a:bodyPr/>
          <a:lstStyle/>
          <a:p>
            <a:pPr eaLnBrk="1" hangingPunct="1"/>
            <a:r>
              <a:rPr lang="en-US" altLang="en-US" smtClean="0"/>
              <a:t>Animal Signals and Communication</a:t>
            </a:r>
            <a:endParaRPr lang="en-US" altLang="en-US" smtClean="0">
              <a:solidFill>
                <a:schemeClr val="tx1"/>
              </a:solidFill>
            </a:endParaRPr>
          </a:p>
        </p:txBody>
      </p:sp>
      <p:sp>
        <p:nvSpPr>
          <p:cNvPr id="47107" name="Rectangle 3"/>
          <p:cNvSpPr>
            <a:spLocks noGrp="1" noChangeArrowheads="1"/>
          </p:cNvSpPr>
          <p:nvPr>
            <p:ph type="body" idx="1"/>
          </p:nvPr>
        </p:nvSpPr>
        <p:spPr>
          <a:xfrm>
            <a:off x="211138" y="1165225"/>
            <a:ext cx="8534400" cy="5194300"/>
          </a:xfrm>
        </p:spPr>
        <p:txBody>
          <a:bodyPr/>
          <a:lstStyle/>
          <a:p>
            <a:pPr eaLnBrk="1" hangingPunct="1"/>
            <a:r>
              <a:rPr lang="en-US" altLang="en-US" sz="3000" smtClean="0"/>
              <a:t>In behavioral ecology, a </a:t>
            </a:r>
            <a:r>
              <a:rPr lang="en-US" altLang="en-US" sz="3000" b="1" smtClean="0">
                <a:solidFill>
                  <a:srgbClr val="FF0000"/>
                </a:solidFill>
              </a:rPr>
              <a:t>signal</a:t>
            </a:r>
            <a:r>
              <a:rPr lang="en-US" altLang="en-US" sz="3000" b="1" smtClean="0"/>
              <a:t> </a:t>
            </a:r>
            <a:r>
              <a:rPr lang="en-US" altLang="en-US" sz="3000" smtClean="0"/>
              <a:t>is </a:t>
            </a:r>
            <a:r>
              <a:rPr lang="en-US" altLang="en-US" sz="3000" smtClean="0">
                <a:solidFill>
                  <a:srgbClr val="FF0000"/>
                </a:solidFill>
              </a:rPr>
              <a:t>a behavior </a:t>
            </a:r>
            <a:r>
              <a:rPr lang="en-US" altLang="en-US" sz="3000" smtClean="0">
                <a:solidFill>
                  <a:srgbClr val="0000FF"/>
                </a:solidFill>
              </a:rPr>
              <a:t>that causes a change </a:t>
            </a:r>
            <a:r>
              <a:rPr lang="en-US" altLang="en-US" sz="3000" smtClean="0">
                <a:solidFill>
                  <a:srgbClr val="FF0000"/>
                </a:solidFill>
              </a:rPr>
              <a:t>in another animal’s behavior</a:t>
            </a:r>
            <a:r>
              <a:rPr lang="en-US" altLang="en-US" sz="3000" smtClean="0"/>
              <a:t>.</a:t>
            </a:r>
            <a:endParaRPr lang="en-US" altLang="en-US" sz="3000" smtClean="0">
              <a:solidFill>
                <a:srgbClr val="FF0000"/>
              </a:solidFill>
            </a:endParaRPr>
          </a:p>
          <a:p>
            <a:pPr eaLnBrk="1" hangingPunct="1"/>
            <a:r>
              <a:rPr lang="en-US" altLang="en-US" sz="3000" b="1" smtClean="0">
                <a:solidFill>
                  <a:srgbClr val="0000FF"/>
                </a:solidFill>
              </a:rPr>
              <a:t>Communication</a:t>
            </a:r>
            <a:r>
              <a:rPr lang="en-US" altLang="en-US" sz="3000" b="1" smtClean="0"/>
              <a:t> </a:t>
            </a:r>
            <a:r>
              <a:rPr lang="en-US" altLang="en-US" sz="3000" smtClean="0"/>
              <a:t>is the</a:t>
            </a:r>
            <a:r>
              <a:rPr lang="en-US" altLang="en-US" sz="3000" smtClean="0">
                <a:solidFill>
                  <a:srgbClr val="0000FF"/>
                </a:solidFill>
              </a:rPr>
              <a:t> transmission </a:t>
            </a:r>
            <a:r>
              <a:rPr lang="en-US" altLang="en-US" sz="3000" smtClean="0"/>
              <a:t>and </a:t>
            </a:r>
            <a:r>
              <a:rPr lang="en-US" altLang="en-US" sz="3000" smtClean="0">
                <a:solidFill>
                  <a:srgbClr val="0000FF"/>
                </a:solidFill>
              </a:rPr>
              <a:t>reception</a:t>
            </a:r>
            <a:r>
              <a:rPr lang="en-US" altLang="en-US" sz="3000" smtClean="0"/>
              <a:t> of </a:t>
            </a:r>
            <a:r>
              <a:rPr lang="en-US" altLang="en-US" sz="3000" smtClean="0">
                <a:solidFill>
                  <a:srgbClr val="0000FF"/>
                </a:solidFill>
              </a:rPr>
              <a:t>signals</a:t>
            </a:r>
            <a:r>
              <a:rPr lang="en-US" altLang="en-US" sz="3000" smtClean="0"/>
              <a:t>.</a:t>
            </a:r>
          </a:p>
          <a:p>
            <a:pPr eaLnBrk="1" hangingPunct="1"/>
            <a:r>
              <a:rPr lang="en-US" altLang="en-US" sz="3000" smtClean="0">
                <a:solidFill>
                  <a:srgbClr val="FF0000"/>
                </a:solidFill>
              </a:rPr>
              <a:t>Animals communicate </a:t>
            </a:r>
            <a:r>
              <a:rPr lang="en-US" altLang="en-US" sz="3000" smtClean="0"/>
              <a:t>using visual, chemical, tactile, and auditory</a:t>
            </a:r>
            <a:r>
              <a:rPr lang="en-US" altLang="en-US" sz="3000" b="1" smtClean="0"/>
              <a:t> </a:t>
            </a:r>
            <a:r>
              <a:rPr lang="en-US" altLang="en-US" sz="3000" smtClean="0"/>
              <a:t>signals.</a:t>
            </a:r>
          </a:p>
          <a:p>
            <a:pPr eaLnBrk="1" hangingPunct="1"/>
            <a:r>
              <a:rPr lang="en-US" altLang="en-US" sz="3000" smtClean="0"/>
              <a:t>The type of signal is closely related to lifestyle and environment.</a:t>
            </a:r>
          </a:p>
        </p:txBody>
      </p:sp>
    </p:spTree>
    <p:extLst>
      <p:ext uri="{BB962C8B-B14F-4D97-AF65-F5344CB8AC3E}">
        <p14:creationId xmlns:p14="http://schemas.microsoft.com/office/powerpoint/2010/main" val="2577536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51_07CourtshipFruitFl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919288"/>
            <a:ext cx="854868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152400" y="-38100"/>
            <a:ext cx="8458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lang="en-US" altLang="en-US" sz="3200" i="1">
                <a:solidFill>
                  <a:srgbClr val="0000FF"/>
                </a:solidFill>
              </a:rPr>
              <a:t>Courtship behavior of the fruit fly</a:t>
            </a:r>
            <a:endParaRPr kumimoji="0" lang="en-US" altLang="en-US" sz="3200" i="1">
              <a:solidFill>
                <a:srgbClr val="0000FF"/>
              </a:solidFill>
            </a:endParaRPr>
          </a:p>
        </p:txBody>
      </p:sp>
      <p:sp>
        <p:nvSpPr>
          <p:cNvPr id="48132" name="Text Box 6"/>
          <p:cNvSpPr txBox="1">
            <a:spLocks noChangeArrowheads="1"/>
          </p:cNvSpPr>
          <p:nvPr/>
        </p:nvSpPr>
        <p:spPr bwMode="auto">
          <a:xfrm>
            <a:off x="422275" y="4470400"/>
            <a:ext cx="14303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800" b="1">
                <a:solidFill>
                  <a:srgbClr val="000000"/>
                </a:solidFill>
              </a:rPr>
              <a:t>(a) Orienting</a:t>
            </a:r>
            <a:endParaRPr kumimoji="0" lang="en-US" altLang="en-US" sz="1800" b="1">
              <a:solidFill>
                <a:srgbClr val="563A84"/>
              </a:solidFill>
            </a:endParaRPr>
          </a:p>
        </p:txBody>
      </p:sp>
      <p:sp>
        <p:nvSpPr>
          <p:cNvPr id="48133" name="Text Box 7"/>
          <p:cNvSpPr txBox="1">
            <a:spLocks noChangeArrowheads="1"/>
          </p:cNvSpPr>
          <p:nvPr/>
        </p:nvSpPr>
        <p:spPr bwMode="auto">
          <a:xfrm>
            <a:off x="3298825" y="4470400"/>
            <a:ext cx="14303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800" b="1">
                <a:solidFill>
                  <a:srgbClr val="000000"/>
                </a:solidFill>
              </a:rPr>
              <a:t>(b) Tapping</a:t>
            </a:r>
            <a:endParaRPr kumimoji="0" lang="en-US" altLang="en-US" sz="1800" b="1">
              <a:solidFill>
                <a:srgbClr val="563A84"/>
              </a:solidFill>
            </a:endParaRPr>
          </a:p>
        </p:txBody>
      </p:sp>
      <p:sp>
        <p:nvSpPr>
          <p:cNvPr id="48134" name="Text Box 8"/>
          <p:cNvSpPr txBox="1">
            <a:spLocks noChangeArrowheads="1"/>
          </p:cNvSpPr>
          <p:nvPr/>
        </p:nvSpPr>
        <p:spPr bwMode="auto">
          <a:xfrm>
            <a:off x="6188075" y="4470400"/>
            <a:ext cx="14303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800" b="1">
                <a:solidFill>
                  <a:srgbClr val="000000"/>
                </a:solidFill>
              </a:rPr>
              <a:t>(c) “Singing”</a:t>
            </a:r>
            <a:endParaRPr kumimoji="0" lang="en-US" altLang="en-US" sz="1800" b="1">
              <a:solidFill>
                <a:srgbClr val="563A84"/>
              </a:solidFill>
            </a:endParaRPr>
          </a:p>
        </p:txBody>
      </p:sp>
    </p:spTree>
    <p:extLst>
      <p:ext uri="{BB962C8B-B14F-4D97-AF65-F5344CB8AC3E}">
        <p14:creationId xmlns:p14="http://schemas.microsoft.com/office/powerpoint/2010/main" val="82583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03200" y="1165225"/>
            <a:ext cx="8534400" cy="2768600"/>
          </a:xfrm>
        </p:spPr>
        <p:txBody>
          <a:bodyPr/>
          <a:lstStyle/>
          <a:p>
            <a:pPr eaLnBrk="1" hangingPunct="1"/>
            <a:r>
              <a:rPr lang="en-US" altLang="en-US" sz="3000" smtClean="0">
                <a:solidFill>
                  <a:srgbClr val="0000FF"/>
                </a:solidFill>
              </a:rPr>
              <a:t>Honeybees </a:t>
            </a:r>
            <a:r>
              <a:rPr lang="en-US" altLang="en-US" sz="3000" smtClean="0"/>
              <a:t>show complex communication with symbolic language.</a:t>
            </a:r>
          </a:p>
          <a:p>
            <a:pPr eaLnBrk="1" hangingPunct="1"/>
            <a:r>
              <a:rPr lang="en-US" altLang="en-US" sz="3000" smtClean="0"/>
              <a:t>A </a:t>
            </a:r>
            <a:r>
              <a:rPr lang="en-US" altLang="en-US" sz="3000" smtClean="0">
                <a:solidFill>
                  <a:srgbClr val="0000FF"/>
                </a:solidFill>
              </a:rPr>
              <a:t>bee</a:t>
            </a:r>
            <a:r>
              <a:rPr lang="en-US" altLang="en-US" sz="3000" smtClean="0"/>
              <a:t> returning from the field performs a </a:t>
            </a:r>
            <a:r>
              <a:rPr lang="en-US" altLang="en-US" sz="3000" smtClean="0">
                <a:solidFill>
                  <a:srgbClr val="0000FF"/>
                </a:solidFill>
              </a:rPr>
              <a:t>dance</a:t>
            </a:r>
            <a:r>
              <a:rPr lang="en-US" altLang="en-US" sz="3000" smtClean="0"/>
              <a:t> to communicate information about the position of a </a:t>
            </a:r>
            <a:r>
              <a:rPr lang="en-US" altLang="en-US" sz="3000" smtClean="0">
                <a:solidFill>
                  <a:srgbClr val="0000FF"/>
                </a:solidFill>
              </a:rPr>
              <a:t>food source</a:t>
            </a:r>
            <a:r>
              <a:rPr lang="en-US" altLang="en-US" sz="3000" smtClean="0"/>
              <a:t>.</a:t>
            </a:r>
          </a:p>
        </p:txBody>
      </p:sp>
    </p:spTree>
    <p:extLst>
      <p:ext uri="{BB962C8B-B14F-4D97-AF65-F5344CB8AC3E}">
        <p14:creationId xmlns:p14="http://schemas.microsoft.com/office/powerpoint/2010/main" val="103471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51_08-HoneybeeDanc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3" y="136525"/>
            <a:ext cx="45116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Oval 5"/>
          <p:cNvSpPr>
            <a:spLocks noChangeArrowheads="1"/>
          </p:cNvSpPr>
          <p:nvPr/>
        </p:nvSpPr>
        <p:spPr bwMode="auto">
          <a:xfrm>
            <a:off x="3098800" y="6343650"/>
            <a:ext cx="196850" cy="1905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04" name="Oval 6"/>
          <p:cNvSpPr>
            <a:spLocks noChangeArrowheads="1"/>
          </p:cNvSpPr>
          <p:nvPr/>
        </p:nvSpPr>
        <p:spPr bwMode="auto">
          <a:xfrm>
            <a:off x="4610100" y="6337300"/>
            <a:ext cx="196850" cy="1905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05" name="Oval 7"/>
          <p:cNvSpPr>
            <a:spLocks noChangeArrowheads="1"/>
          </p:cNvSpPr>
          <p:nvPr/>
        </p:nvSpPr>
        <p:spPr bwMode="auto">
          <a:xfrm>
            <a:off x="6127750" y="6343650"/>
            <a:ext cx="196850" cy="1905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06" name="Oval 8"/>
          <p:cNvSpPr>
            <a:spLocks noChangeArrowheads="1"/>
          </p:cNvSpPr>
          <p:nvPr/>
        </p:nvSpPr>
        <p:spPr bwMode="auto">
          <a:xfrm>
            <a:off x="4565650" y="4394200"/>
            <a:ext cx="133350" cy="1270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07" name="Oval 9"/>
          <p:cNvSpPr>
            <a:spLocks noChangeArrowheads="1"/>
          </p:cNvSpPr>
          <p:nvPr/>
        </p:nvSpPr>
        <p:spPr bwMode="auto">
          <a:xfrm>
            <a:off x="4210050" y="4019550"/>
            <a:ext cx="133350" cy="1270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08" name="Rectangle 10"/>
          <p:cNvSpPr>
            <a:spLocks noChangeArrowheads="1"/>
          </p:cNvSpPr>
          <p:nvPr/>
        </p:nvSpPr>
        <p:spPr bwMode="auto">
          <a:xfrm>
            <a:off x="152400" y="-38100"/>
            <a:ext cx="1981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lang="en-US" altLang="en-US" sz="2800" i="1">
                <a:solidFill>
                  <a:srgbClr val="0000FF"/>
                </a:solidFill>
              </a:rPr>
              <a:t>Honeybee dance language</a:t>
            </a:r>
            <a:endParaRPr kumimoji="0" lang="en-US" altLang="en-US" sz="2800" i="1">
              <a:solidFill>
                <a:srgbClr val="0000FF"/>
              </a:solidFill>
            </a:endParaRPr>
          </a:p>
        </p:txBody>
      </p:sp>
      <p:sp>
        <p:nvSpPr>
          <p:cNvPr id="51209" name="Text Box 11"/>
          <p:cNvSpPr txBox="1">
            <a:spLocks noChangeArrowheads="1"/>
          </p:cNvSpPr>
          <p:nvPr/>
        </p:nvSpPr>
        <p:spPr bwMode="auto">
          <a:xfrm>
            <a:off x="2371725" y="2711450"/>
            <a:ext cx="13350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(a) Worker bees</a:t>
            </a:r>
            <a:endParaRPr kumimoji="0" lang="en-US" altLang="en-US" sz="1300" b="1">
              <a:solidFill>
                <a:srgbClr val="563A84"/>
              </a:solidFill>
            </a:endParaRPr>
          </a:p>
        </p:txBody>
      </p:sp>
      <p:sp>
        <p:nvSpPr>
          <p:cNvPr id="51210" name="Text Box 12"/>
          <p:cNvSpPr txBox="1">
            <a:spLocks noChangeArrowheads="1"/>
          </p:cNvSpPr>
          <p:nvPr/>
        </p:nvSpPr>
        <p:spPr bwMode="auto">
          <a:xfrm>
            <a:off x="5673725" y="2711450"/>
            <a:ext cx="10683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Round dance</a:t>
            </a:r>
          </a:p>
          <a:p>
            <a:pPr eaLnBrk="0" fontAlgn="base" hangingPunct="0">
              <a:lnSpc>
                <a:spcPct val="90000"/>
              </a:lnSpc>
              <a:spcBef>
                <a:spcPct val="0"/>
              </a:spcBef>
              <a:spcAft>
                <a:spcPct val="0"/>
              </a:spcAft>
              <a:buFont typeface="Arial" charset="0"/>
              <a:buNone/>
            </a:pPr>
            <a:r>
              <a:rPr kumimoji="0" lang="en-US" altLang="en-US" sz="1300" b="1">
                <a:solidFill>
                  <a:srgbClr val="000000"/>
                </a:solidFill>
              </a:rPr>
              <a:t>(food near)</a:t>
            </a:r>
            <a:endParaRPr kumimoji="0" lang="en-US" altLang="en-US" sz="1300" b="1">
              <a:solidFill>
                <a:srgbClr val="563A84"/>
              </a:solidFill>
            </a:endParaRPr>
          </a:p>
        </p:txBody>
      </p:sp>
      <p:sp>
        <p:nvSpPr>
          <p:cNvPr id="51211" name="Text Box 13"/>
          <p:cNvSpPr txBox="1">
            <a:spLocks noChangeArrowheads="1"/>
          </p:cNvSpPr>
          <p:nvPr/>
        </p:nvSpPr>
        <p:spPr bwMode="auto">
          <a:xfrm>
            <a:off x="5413375" y="2711450"/>
            <a:ext cx="2619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(b)</a:t>
            </a:r>
            <a:endParaRPr kumimoji="0" lang="en-US" altLang="en-US" sz="1300" b="1">
              <a:solidFill>
                <a:srgbClr val="563A84"/>
              </a:solidFill>
            </a:endParaRPr>
          </a:p>
        </p:txBody>
      </p:sp>
      <p:sp>
        <p:nvSpPr>
          <p:cNvPr id="51212" name="Text Box 14"/>
          <p:cNvSpPr txBox="1">
            <a:spLocks noChangeArrowheads="1"/>
          </p:cNvSpPr>
          <p:nvPr/>
        </p:nvSpPr>
        <p:spPr bwMode="auto">
          <a:xfrm>
            <a:off x="5184775" y="3695700"/>
            <a:ext cx="11763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Waggle dance</a:t>
            </a:r>
          </a:p>
          <a:p>
            <a:pPr eaLnBrk="0" fontAlgn="base" hangingPunct="0">
              <a:lnSpc>
                <a:spcPct val="90000"/>
              </a:lnSpc>
              <a:spcBef>
                <a:spcPct val="0"/>
              </a:spcBef>
              <a:spcAft>
                <a:spcPct val="0"/>
              </a:spcAft>
              <a:buFont typeface="Arial" charset="0"/>
              <a:buNone/>
            </a:pPr>
            <a:r>
              <a:rPr kumimoji="0" lang="en-US" altLang="en-US" sz="1300" b="1">
                <a:solidFill>
                  <a:srgbClr val="000000"/>
                </a:solidFill>
              </a:rPr>
              <a:t>(food distant)</a:t>
            </a:r>
            <a:endParaRPr kumimoji="0" lang="en-US" altLang="en-US" sz="1300" b="1">
              <a:solidFill>
                <a:srgbClr val="563A84"/>
              </a:solidFill>
            </a:endParaRPr>
          </a:p>
        </p:txBody>
      </p:sp>
      <p:sp>
        <p:nvSpPr>
          <p:cNvPr id="51213" name="Text Box 15"/>
          <p:cNvSpPr txBox="1">
            <a:spLocks noChangeArrowheads="1"/>
          </p:cNvSpPr>
          <p:nvPr/>
        </p:nvSpPr>
        <p:spPr bwMode="auto">
          <a:xfrm>
            <a:off x="4924425" y="3695700"/>
            <a:ext cx="2619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(c)</a:t>
            </a:r>
            <a:endParaRPr kumimoji="0" lang="en-US" altLang="en-US" sz="1300" b="1">
              <a:solidFill>
                <a:srgbClr val="563A84"/>
              </a:solidFill>
            </a:endParaRPr>
          </a:p>
        </p:txBody>
      </p:sp>
      <p:sp>
        <p:nvSpPr>
          <p:cNvPr id="51214" name="Text Box 16"/>
          <p:cNvSpPr txBox="1">
            <a:spLocks noChangeArrowheads="1"/>
          </p:cNvSpPr>
          <p:nvPr/>
        </p:nvSpPr>
        <p:spPr bwMode="auto">
          <a:xfrm>
            <a:off x="3292475" y="4597400"/>
            <a:ext cx="4143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800" b="1">
                <a:solidFill>
                  <a:srgbClr val="000000"/>
                </a:solidFill>
              </a:rPr>
              <a:t>Beehive</a:t>
            </a:r>
            <a:endParaRPr kumimoji="0" lang="en-US" altLang="en-US" sz="800" b="1">
              <a:solidFill>
                <a:srgbClr val="563A84"/>
              </a:solidFill>
            </a:endParaRPr>
          </a:p>
        </p:txBody>
      </p:sp>
      <p:sp>
        <p:nvSpPr>
          <p:cNvPr id="51215" name="Text Box 17"/>
          <p:cNvSpPr txBox="1">
            <a:spLocks noChangeArrowheads="1"/>
          </p:cNvSpPr>
          <p:nvPr/>
        </p:nvSpPr>
        <p:spPr bwMode="auto">
          <a:xfrm>
            <a:off x="4156075" y="4229100"/>
            <a:ext cx="1857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800" b="1">
                <a:solidFill>
                  <a:srgbClr val="000000"/>
                </a:solidFill>
              </a:rPr>
              <a:t>30°</a:t>
            </a:r>
            <a:endParaRPr kumimoji="0" lang="en-US" altLang="en-US" sz="800" b="1">
              <a:solidFill>
                <a:srgbClr val="563A84"/>
              </a:solidFill>
            </a:endParaRPr>
          </a:p>
        </p:txBody>
      </p:sp>
      <p:sp>
        <p:nvSpPr>
          <p:cNvPr id="51216" name="Text Box 18"/>
          <p:cNvSpPr txBox="1">
            <a:spLocks noChangeArrowheads="1"/>
          </p:cNvSpPr>
          <p:nvPr/>
        </p:nvSpPr>
        <p:spPr bwMode="auto">
          <a:xfrm>
            <a:off x="4235450" y="4030663"/>
            <a:ext cx="841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900" b="1">
                <a:solidFill>
                  <a:srgbClr val="FFFFFF"/>
                </a:solidFill>
              </a:rPr>
              <a:t>A</a:t>
            </a:r>
            <a:endParaRPr kumimoji="0" lang="en-US" altLang="en-US" sz="900" b="1">
              <a:solidFill>
                <a:srgbClr val="563A84"/>
              </a:solidFill>
            </a:endParaRPr>
          </a:p>
        </p:txBody>
      </p:sp>
      <p:sp>
        <p:nvSpPr>
          <p:cNvPr id="51217" name="Text Box 19"/>
          <p:cNvSpPr txBox="1">
            <a:spLocks noChangeArrowheads="1"/>
          </p:cNvSpPr>
          <p:nvPr/>
        </p:nvSpPr>
        <p:spPr bwMode="auto">
          <a:xfrm>
            <a:off x="4587875" y="4410075"/>
            <a:ext cx="777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900" b="1">
                <a:solidFill>
                  <a:srgbClr val="FFFFFF"/>
                </a:solidFill>
              </a:rPr>
              <a:t>C</a:t>
            </a:r>
            <a:endParaRPr kumimoji="0" lang="en-US" altLang="en-US" sz="900" b="1">
              <a:solidFill>
                <a:srgbClr val="563A84"/>
              </a:solidFill>
            </a:endParaRPr>
          </a:p>
        </p:txBody>
      </p:sp>
      <p:sp>
        <p:nvSpPr>
          <p:cNvPr id="51218" name="Oval 20"/>
          <p:cNvSpPr>
            <a:spLocks noChangeArrowheads="1"/>
          </p:cNvSpPr>
          <p:nvPr/>
        </p:nvSpPr>
        <p:spPr bwMode="auto">
          <a:xfrm>
            <a:off x="2590800" y="4584700"/>
            <a:ext cx="133350" cy="127000"/>
          </a:xfrm>
          <a:prstGeom prst="ellipse">
            <a:avLst/>
          </a:prstGeom>
          <a:solidFill>
            <a:srgbClr val="0092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51219" name="Text Box 21"/>
          <p:cNvSpPr txBox="1">
            <a:spLocks noChangeArrowheads="1"/>
          </p:cNvSpPr>
          <p:nvPr/>
        </p:nvSpPr>
        <p:spPr bwMode="auto">
          <a:xfrm>
            <a:off x="2619375" y="4602163"/>
            <a:ext cx="841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900" b="1">
                <a:solidFill>
                  <a:srgbClr val="FFFFFF"/>
                </a:solidFill>
              </a:rPr>
              <a:t>B</a:t>
            </a:r>
            <a:endParaRPr kumimoji="0" lang="en-US" altLang="en-US" sz="900" b="1">
              <a:solidFill>
                <a:srgbClr val="563A84"/>
              </a:solidFill>
            </a:endParaRPr>
          </a:p>
        </p:txBody>
      </p:sp>
      <p:sp>
        <p:nvSpPr>
          <p:cNvPr id="51220" name="Text Box 22"/>
          <p:cNvSpPr txBox="1">
            <a:spLocks noChangeArrowheads="1"/>
          </p:cNvSpPr>
          <p:nvPr/>
        </p:nvSpPr>
        <p:spPr bwMode="auto">
          <a:xfrm>
            <a:off x="3140075" y="6369050"/>
            <a:ext cx="12858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200" b="1">
                <a:solidFill>
                  <a:srgbClr val="FFFFFF"/>
                </a:solidFill>
              </a:rPr>
              <a:t>A</a:t>
            </a:r>
            <a:endParaRPr kumimoji="0" lang="en-US" altLang="en-US" sz="1000" b="1">
              <a:solidFill>
                <a:srgbClr val="563A84"/>
              </a:solidFill>
            </a:endParaRPr>
          </a:p>
        </p:txBody>
      </p:sp>
      <p:sp>
        <p:nvSpPr>
          <p:cNvPr id="51221" name="Text Box 23"/>
          <p:cNvSpPr txBox="1">
            <a:spLocks noChangeArrowheads="1"/>
          </p:cNvSpPr>
          <p:nvPr/>
        </p:nvSpPr>
        <p:spPr bwMode="auto">
          <a:xfrm>
            <a:off x="4656138" y="6367463"/>
            <a:ext cx="1285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200" b="1">
                <a:solidFill>
                  <a:srgbClr val="FFFFFF"/>
                </a:solidFill>
              </a:rPr>
              <a:t>B</a:t>
            </a:r>
            <a:endParaRPr kumimoji="0" lang="en-US" altLang="en-US" sz="1000" b="1">
              <a:solidFill>
                <a:srgbClr val="563A84"/>
              </a:solidFill>
            </a:endParaRPr>
          </a:p>
        </p:txBody>
      </p:sp>
      <p:sp>
        <p:nvSpPr>
          <p:cNvPr id="51222" name="Text Box 24"/>
          <p:cNvSpPr txBox="1">
            <a:spLocks noChangeArrowheads="1"/>
          </p:cNvSpPr>
          <p:nvPr/>
        </p:nvSpPr>
        <p:spPr bwMode="auto">
          <a:xfrm>
            <a:off x="6170613" y="6373813"/>
            <a:ext cx="1285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200" b="1">
                <a:solidFill>
                  <a:srgbClr val="FFFFFF"/>
                </a:solidFill>
              </a:rPr>
              <a:t>C</a:t>
            </a:r>
            <a:endParaRPr kumimoji="0" lang="en-US" altLang="en-US" sz="1000" b="1">
              <a:solidFill>
                <a:srgbClr val="563A84"/>
              </a:solidFill>
            </a:endParaRPr>
          </a:p>
        </p:txBody>
      </p:sp>
      <p:sp>
        <p:nvSpPr>
          <p:cNvPr id="51223" name="Text Box 25"/>
          <p:cNvSpPr txBox="1">
            <a:spLocks noChangeArrowheads="1"/>
          </p:cNvSpPr>
          <p:nvPr/>
        </p:nvSpPr>
        <p:spPr bwMode="auto">
          <a:xfrm>
            <a:off x="2359025" y="6369050"/>
            <a:ext cx="7127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Location</a:t>
            </a:r>
            <a:endParaRPr kumimoji="0" lang="en-US" altLang="en-US" sz="1300" b="1">
              <a:solidFill>
                <a:srgbClr val="563A84"/>
              </a:solidFill>
            </a:endParaRPr>
          </a:p>
        </p:txBody>
      </p:sp>
      <p:sp>
        <p:nvSpPr>
          <p:cNvPr id="51224" name="Text Box 26"/>
          <p:cNvSpPr txBox="1">
            <a:spLocks noChangeArrowheads="1"/>
          </p:cNvSpPr>
          <p:nvPr/>
        </p:nvSpPr>
        <p:spPr bwMode="auto">
          <a:xfrm>
            <a:off x="3876675" y="6362700"/>
            <a:ext cx="7127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Location</a:t>
            </a:r>
            <a:endParaRPr kumimoji="0" lang="en-US" altLang="en-US" sz="1300" b="1">
              <a:solidFill>
                <a:srgbClr val="563A84"/>
              </a:solidFill>
            </a:endParaRPr>
          </a:p>
        </p:txBody>
      </p:sp>
      <p:sp>
        <p:nvSpPr>
          <p:cNvPr id="51225" name="Text Box 27"/>
          <p:cNvSpPr txBox="1">
            <a:spLocks noChangeArrowheads="1"/>
          </p:cNvSpPr>
          <p:nvPr/>
        </p:nvSpPr>
        <p:spPr bwMode="auto">
          <a:xfrm>
            <a:off x="5387975" y="6362700"/>
            <a:ext cx="7127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300" b="1">
                <a:solidFill>
                  <a:srgbClr val="000000"/>
                </a:solidFill>
              </a:rPr>
              <a:t>Location</a:t>
            </a:r>
            <a:endParaRPr kumimoji="0" lang="en-US" altLang="en-US" sz="1300" b="1">
              <a:solidFill>
                <a:srgbClr val="563A84"/>
              </a:solidFill>
            </a:endParaRPr>
          </a:p>
        </p:txBody>
      </p:sp>
      <p:sp>
        <p:nvSpPr>
          <p:cNvPr id="51226" name="Text Box 28"/>
          <p:cNvSpPr txBox="1">
            <a:spLocks noChangeArrowheads="1"/>
          </p:cNvSpPr>
          <p:nvPr/>
        </p:nvSpPr>
        <p:spPr bwMode="auto">
          <a:xfrm rot="1691607">
            <a:off x="6124575" y="5041900"/>
            <a:ext cx="1920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900" b="1">
                <a:solidFill>
                  <a:srgbClr val="D50F79"/>
                </a:solidFill>
              </a:rPr>
              <a:t>30°</a:t>
            </a:r>
          </a:p>
        </p:txBody>
      </p:sp>
    </p:spTree>
    <p:extLst>
      <p:ext uri="{BB962C8B-B14F-4D97-AF65-F5344CB8AC3E}">
        <p14:creationId xmlns:p14="http://schemas.microsoft.com/office/powerpoint/2010/main" val="372384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 y="76200"/>
            <a:ext cx="8534400" cy="600075"/>
          </a:xfrm>
        </p:spPr>
        <p:txBody>
          <a:bodyPr/>
          <a:lstStyle/>
          <a:p>
            <a:pPr eaLnBrk="1" hangingPunct="1"/>
            <a:r>
              <a:rPr lang="en-US" altLang="en-US" sz="3600" i="1" smtClean="0">
                <a:solidFill>
                  <a:srgbClr val="0000FF"/>
                </a:solidFill>
              </a:rPr>
              <a:t>Pheromones</a:t>
            </a:r>
            <a:endParaRPr lang="en-US" altLang="en-US" sz="3600" b="0" i="1" smtClean="0">
              <a:solidFill>
                <a:srgbClr val="0000FF"/>
              </a:solidFill>
            </a:endParaRPr>
          </a:p>
        </p:txBody>
      </p:sp>
      <p:sp>
        <p:nvSpPr>
          <p:cNvPr id="53251" name="Rectangle 3"/>
          <p:cNvSpPr>
            <a:spLocks noGrp="1" noChangeArrowheads="1"/>
          </p:cNvSpPr>
          <p:nvPr>
            <p:ph type="body" idx="1"/>
          </p:nvPr>
        </p:nvSpPr>
        <p:spPr>
          <a:xfrm>
            <a:off x="200025" y="1176338"/>
            <a:ext cx="8534400" cy="5194300"/>
          </a:xfrm>
        </p:spPr>
        <p:txBody>
          <a:bodyPr/>
          <a:lstStyle/>
          <a:p>
            <a:pPr eaLnBrk="1" hangingPunct="1"/>
            <a:r>
              <a:rPr lang="en-US" altLang="en-US" sz="3000" smtClean="0"/>
              <a:t>Many </a:t>
            </a:r>
            <a:r>
              <a:rPr lang="en-US" altLang="en-US" sz="3000" smtClean="0">
                <a:solidFill>
                  <a:srgbClr val="0000FF"/>
                </a:solidFill>
              </a:rPr>
              <a:t>animals</a:t>
            </a:r>
            <a:r>
              <a:rPr lang="en-US" altLang="en-US" sz="3000" smtClean="0"/>
              <a:t> that </a:t>
            </a:r>
            <a:r>
              <a:rPr lang="en-US" altLang="en-US" sz="3000" smtClean="0">
                <a:solidFill>
                  <a:srgbClr val="0000FF"/>
                </a:solidFill>
              </a:rPr>
              <a:t>communicate</a:t>
            </a:r>
            <a:r>
              <a:rPr lang="en-US" altLang="en-US" sz="3000" smtClean="0"/>
              <a:t> through odors emit </a:t>
            </a:r>
            <a:r>
              <a:rPr lang="en-US" altLang="en-US" sz="3000" smtClean="0">
                <a:solidFill>
                  <a:srgbClr val="0000FF"/>
                </a:solidFill>
              </a:rPr>
              <a:t>chemical</a:t>
            </a:r>
            <a:r>
              <a:rPr lang="en-US" altLang="en-US" sz="3000" smtClean="0"/>
              <a:t> substances called</a:t>
            </a:r>
            <a:r>
              <a:rPr lang="en-US" altLang="en-US" sz="3000" i="1" smtClean="0">
                <a:solidFill>
                  <a:srgbClr val="0000FF"/>
                </a:solidFill>
              </a:rPr>
              <a:t> </a:t>
            </a:r>
            <a:r>
              <a:rPr lang="en-US" altLang="en-US" sz="3000" b="1" i="1" smtClean="0">
                <a:solidFill>
                  <a:srgbClr val="0000FF"/>
                </a:solidFill>
              </a:rPr>
              <a:t>pheromones</a:t>
            </a:r>
            <a:r>
              <a:rPr lang="en-US" altLang="en-US" sz="3000" b="1" smtClean="0"/>
              <a:t>.</a:t>
            </a:r>
          </a:p>
          <a:p>
            <a:pPr eaLnBrk="1" hangingPunct="1"/>
            <a:r>
              <a:rPr lang="en-US" altLang="en-US" sz="3000" smtClean="0"/>
              <a:t>Pheromones are effective at very low concentrations. </a:t>
            </a:r>
          </a:p>
          <a:p>
            <a:pPr eaLnBrk="1" hangingPunct="1"/>
            <a:r>
              <a:rPr lang="en-US" altLang="en-US" sz="3000" smtClean="0"/>
              <a:t>When a minnow or catfish is injured, an alarm substance in the fish’s skin disperses in the water, inducing a fright response among fish in the area.</a:t>
            </a:r>
          </a:p>
          <a:p>
            <a:pPr eaLnBrk="1" hangingPunct="1"/>
            <a:endParaRPr lang="en-US" altLang="en-US" sz="3000" smtClean="0"/>
          </a:p>
        </p:txBody>
      </p:sp>
    </p:spTree>
    <p:extLst>
      <p:ext uri="{BB962C8B-B14F-4D97-AF65-F5344CB8AC3E}">
        <p14:creationId xmlns:p14="http://schemas.microsoft.com/office/powerpoint/2010/main" val="4065690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51_09MinnowRespons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142875"/>
            <a:ext cx="606107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152400" y="22098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lang="en-US" altLang="en-US" sz="2400" i="1">
                <a:solidFill>
                  <a:srgbClr val="000000"/>
                </a:solidFill>
              </a:rPr>
              <a:t>Minnows responding to the presence </a:t>
            </a:r>
          </a:p>
          <a:p>
            <a:pPr fontAlgn="base">
              <a:spcBef>
                <a:spcPct val="0"/>
              </a:spcBef>
              <a:spcAft>
                <a:spcPct val="0"/>
              </a:spcAft>
            </a:pPr>
            <a:r>
              <a:rPr lang="en-US" altLang="en-US" sz="2400" i="1">
                <a:solidFill>
                  <a:srgbClr val="000000"/>
                </a:solidFill>
              </a:rPr>
              <a:t>of an </a:t>
            </a:r>
          </a:p>
          <a:p>
            <a:pPr fontAlgn="base">
              <a:spcBef>
                <a:spcPct val="0"/>
              </a:spcBef>
              <a:spcAft>
                <a:spcPct val="0"/>
              </a:spcAft>
            </a:pPr>
            <a:r>
              <a:rPr lang="en-US" altLang="en-US" sz="2400" i="1">
                <a:solidFill>
                  <a:srgbClr val="000000"/>
                </a:solidFill>
              </a:rPr>
              <a:t>alarm substance</a:t>
            </a:r>
            <a:endParaRPr kumimoji="0" lang="en-US" altLang="en-US" sz="2400" i="1">
              <a:solidFill>
                <a:srgbClr val="000000"/>
              </a:solidFill>
            </a:endParaRPr>
          </a:p>
        </p:txBody>
      </p:sp>
      <p:sp>
        <p:nvSpPr>
          <p:cNvPr id="54276" name="Text Box 6"/>
          <p:cNvSpPr txBox="1">
            <a:spLocks noChangeArrowheads="1"/>
          </p:cNvSpPr>
          <p:nvPr/>
        </p:nvSpPr>
        <p:spPr bwMode="auto">
          <a:xfrm>
            <a:off x="6276975" y="234950"/>
            <a:ext cx="13350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400" b="1">
                <a:solidFill>
                  <a:srgbClr val="000000"/>
                </a:solidFill>
              </a:rPr>
              <a:t>Minnows</a:t>
            </a:r>
          </a:p>
          <a:p>
            <a:pPr eaLnBrk="0" fontAlgn="base" hangingPunct="0">
              <a:lnSpc>
                <a:spcPct val="90000"/>
              </a:lnSpc>
              <a:spcBef>
                <a:spcPct val="0"/>
              </a:spcBef>
              <a:spcAft>
                <a:spcPct val="0"/>
              </a:spcAft>
              <a:buFont typeface="Arial" charset="0"/>
              <a:buNone/>
            </a:pPr>
            <a:r>
              <a:rPr kumimoji="0" lang="en-US" altLang="en-US" sz="2400" b="1">
                <a:solidFill>
                  <a:srgbClr val="000000"/>
                </a:solidFill>
              </a:rPr>
              <a:t>before</a:t>
            </a:r>
          </a:p>
          <a:p>
            <a:pPr eaLnBrk="0" fontAlgn="base" hangingPunct="0">
              <a:lnSpc>
                <a:spcPct val="90000"/>
              </a:lnSpc>
              <a:spcBef>
                <a:spcPct val="0"/>
              </a:spcBef>
              <a:spcAft>
                <a:spcPct val="0"/>
              </a:spcAft>
              <a:buFont typeface="Arial" charset="0"/>
              <a:buNone/>
            </a:pPr>
            <a:r>
              <a:rPr kumimoji="0" lang="en-US" altLang="en-US" sz="2400" b="1">
                <a:solidFill>
                  <a:srgbClr val="000000"/>
                </a:solidFill>
              </a:rPr>
              <a:t>alarm</a:t>
            </a:r>
            <a:endParaRPr kumimoji="0" lang="en-US" altLang="en-US" sz="2400" b="1">
              <a:solidFill>
                <a:srgbClr val="563A84"/>
              </a:solidFill>
            </a:endParaRPr>
          </a:p>
        </p:txBody>
      </p:sp>
      <p:sp>
        <p:nvSpPr>
          <p:cNvPr id="54277" name="Text Box 7"/>
          <p:cNvSpPr txBox="1">
            <a:spLocks noChangeArrowheads="1"/>
          </p:cNvSpPr>
          <p:nvPr/>
        </p:nvSpPr>
        <p:spPr bwMode="auto">
          <a:xfrm>
            <a:off x="5838825" y="234950"/>
            <a:ext cx="4206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400" b="1">
                <a:solidFill>
                  <a:srgbClr val="000000"/>
                </a:solidFill>
              </a:rPr>
              <a:t>(a)</a:t>
            </a:r>
            <a:endParaRPr kumimoji="0" lang="en-US" altLang="en-US" sz="2400" b="1">
              <a:solidFill>
                <a:srgbClr val="563A84"/>
              </a:solidFill>
            </a:endParaRPr>
          </a:p>
        </p:txBody>
      </p:sp>
      <p:sp>
        <p:nvSpPr>
          <p:cNvPr id="54278" name="Text Box 8"/>
          <p:cNvSpPr txBox="1">
            <a:spLocks noChangeArrowheads="1"/>
          </p:cNvSpPr>
          <p:nvPr/>
        </p:nvSpPr>
        <p:spPr bwMode="auto">
          <a:xfrm>
            <a:off x="6283325" y="3638550"/>
            <a:ext cx="13350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400" b="1">
                <a:solidFill>
                  <a:srgbClr val="000000"/>
                </a:solidFill>
              </a:rPr>
              <a:t>Minnows</a:t>
            </a:r>
          </a:p>
          <a:p>
            <a:pPr eaLnBrk="0" fontAlgn="base" hangingPunct="0">
              <a:lnSpc>
                <a:spcPct val="90000"/>
              </a:lnSpc>
              <a:spcBef>
                <a:spcPct val="0"/>
              </a:spcBef>
              <a:spcAft>
                <a:spcPct val="0"/>
              </a:spcAft>
              <a:buFont typeface="Arial" charset="0"/>
              <a:buNone/>
            </a:pPr>
            <a:r>
              <a:rPr kumimoji="0" lang="en-US" altLang="en-US" sz="2400" b="1">
                <a:solidFill>
                  <a:srgbClr val="000000"/>
                </a:solidFill>
              </a:rPr>
              <a:t>After </a:t>
            </a:r>
            <a:r>
              <a:rPr kumimoji="0" lang="en-US" altLang="en-US" sz="2400" b="1">
                <a:solidFill>
                  <a:srgbClr val="0000FF"/>
                </a:solidFill>
              </a:rPr>
              <a:t>pheromone</a:t>
            </a:r>
          </a:p>
          <a:p>
            <a:pPr eaLnBrk="0" fontAlgn="base" hangingPunct="0">
              <a:lnSpc>
                <a:spcPct val="90000"/>
              </a:lnSpc>
              <a:spcBef>
                <a:spcPct val="0"/>
              </a:spcBef>
              <a:spcAft>
                <a:spcPct val="0"/>
              </a:spcAft>
              <a:buFont typeface="Arial" charset="0"/>
              <a:buNone/>
            </a:pPr>
            <a:r>
              <a:rPr kumimoji="0" lang="en-US" altLang="en-US" sz="2400" b="1">
                <a:solidFill>
                  <a:srgbClr val="0000FF"/>
                </a:solidFill>
              </a:rPr>
              <a:t>alarm </a:t>
            </a:r>
            <a:r>
              <a:rPr kumimoji="0" lang="en-US" altLang="en-US" sz="2400" b="1">
                <a:solidFill>
                  <a:srgbClr val="000000"/>
                </a:solidFill>
              </a:rPr>
              <a:t>signal</a:t>
            </a:r>
            <a:endParaRPr kumimoji="0" lang="en-US" altLang="en-US" sz="2400" b="1">
              <a:solidFill>
                <a:srgbClr val="563A84"/>
              </a:solidFill>
            </a:endParaRPr>
          </a:p>
        </p:txBody>
      </p:sp>
      <p:sp>
        <p:nvSpPr>
          <p:cNvPr id="54279" name="Text Box 9"/>
          <p:cNvSpPr txBox="1">
            <a:spLocks noChangeArrowheads="1"/>
          </p:cNvSpPr>
          <p:nvPr/>
        </p:nvSpPr>
        <p:spPr bwMode="auto">
          <a:xfrm>
            <a:off x="5845175" y="3638550"/>
            <a:ext cx="4206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2400" b="1">
                <a:solidFill>
                  <a:srgbClr val="000000"/>
                </a:solidFill>
              </a:rPr>
              <a:t>(b)</a:t>
            </a:r>
            <a:endParaRPr kumimoji="0" lang="en-US" altLang="en-US" sz="2400" b="1">
              <a:solidFill>
                <a:srgbClr val="563A84"/>
              </a:solidFill>
            </a:endParaRPr>
          </a:p>
        </p:txBody>
      </p:sp>
    </p:spTree>
    <p:extLst>
      <p:ext uri="{BB962C8B-B14F-4D97-AF65-F5344CB8AC3E}">
        <p14:creationId xmlns:p14="http://schemas.microsoft.com/office/powerpoint/2010/main" val="3784541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425" y="76200"/>
            <a:ext cx="8534400" cy="503238"/>
          </a:xfrm>
        </p:spPr>
        <p:txBody>
          <a:bodyPr/>
          <a:lstStyle/>
          <a:p>
            <a:pPr eaLnBrk="1" hangingPunct="1"/>
            <a:r>
              <a:rPr lang="en-US" altLang="en-US" smtClean="0"/>
              <a:t>Overview: Shall We Dance?</a:t>
            </a:r>
          </a:p>
        </p:txBody>
      </p:sp>
      <p:sp>
        <p:nvSpPr>
          <p:cNvPr id="28675" name="Rectangle 3"/>
          <p:cNvSpPr>
            <a:spLocks noGrp="1" noChangeArrowheads="1"/>
          </p:cNvSpPr>
          <p:nvPr>
            <p:ph type="body" idx="1"/>
          </p:nvPr>
        </p:nvSpPr>
        <p:spPr>
          <a:xfrm>
            <a:off x="212725" y="1173163"/>
            <a:ext cx="8534400" cy="5840412"/>
          </a:xfrm>
        </p:spPr>
        <p:txBody>
          <a:bodyPr/>
          <a:lstStyle/>
          <a:p>
            <a:pPr eaLnBrk="1" hangingPunct="1">
              <a:lnSpc>
                <a:spcPct val="90000"/>
              </a:lnSpc>
              <a:buFont typeface="Times" charset="0"/>
              <a:buChar char="•"/>
            </a:pPr>
            <a:r>
              <a:rPr lang="en-US" altLang="en-US" sz="2600" smtClean="0"/>
              <a:t>Animal behavior is based on physiological systems and processes.</a:t>
            </a:r>
          </a:p>
          <a:p>
            <a:pPr eaLnBrk="1" hangingPunct="1">
              <a:lnSpc>
                <a:spcPct val="90000"/>
              </a:lnSpc>
            </a:pPr>
            <a:r>
              <a:rPr lang="en-US" altLang="en-US" i="1" smtClean="0"/>
              <a:t>A </a:t>
            </a:r>
            <a:r>
              <a:rPr lang="en-US" altLang="en-US" b="1" i="1" smtClean="0">
                <a:solidFill>
                  <a:srgbClr val="FF0000"/>
                </a:solidFill>
              </a:rPr>
              <a:t>behavior</a:t>
            </a:r>
            <a:r>
              <a:rPr lang="en-US" altLang="en-US" b="1" i="1" smtClean="0"/>
              <a:t> </a:t>
            </a:r>
            <a:r>
              <a:rPr lang="en-US" altLang="en-US" i="1" smtClean="0"/>
              <a:t>is the </a:t>
            </a:r>
            <a:r>
              <a:rPr lang="en-US" altLang="en-US" i="1" smtClean="0">
                <a:solidFill>
                  <a:srgbClr val="FF0000"/>
                </a:solidFill>
              </a:rPr>
              <a:t>nervous system’s response </a:t>
            </a:r>
            <a:r>
              <a:rPr lang="en-US" altLang="en-US" i="1" smtClean="0">
                <a:solidFill>
                  <a:srgbClr val="0000FF"/>
                </a:solidFill>
              </a:rPr>
              <a:t>to a</a:t>
            </a:r>
            <a:r>
              <a:rPr lang="en-US" altLang="en-US" i="1" smtClean="0"/>
              <a:t> </a:t>
            </a:r>
            <a:r>
              <a:rPr lang="en-US" altLang="en-US" i="1" smtClean="0">
                <a:solidFill>
                  <a:srgbClr val="FF0000"/>
                </a:solidFill>
              </a:rPr>
              <a:t>stimulus</a:t>
            </a:r>
            <a:r>
              <a:rPr lang="en-US" altLang="en-US" i="1" smtClean="0"/>
              <a:t> and is carried out by the </a:t>
            </a:r>
            <a:r>
              <a:rPr lang="en-US" altLang="en-US" i="1" smtClean="0">
                <a:solidFill>
                  <a:srgbClr val="0000FF"/>
                </a:solidFill>
              </a:rPr>
              <a:t>muscular</a:t>
            </a:r>
            <a:r>
              <a:rPr lang="en-US" altLang="en-US" i="1" smtClean="0"/>
              <a:t> or the </a:t>
            </a:r>
            <a:r>
              <a:rPr lang="en-US" altLang="en-US" i="1" smtClean="0">
                <a:solidFill>
                  <a:srgbClr val="0000FF"/>
                </a:solidFill>
              </a:rPr>
              <a:t>hormonal</a:t>
            </a:r>
            <a:r>
              <a:rPr lang="en-US" altLang="en-US" i="1" smtClean="0"/>
              <a:t> system</a:t>
            </a:r>
            <a:r>
              <a:rPr lang="en-US" altLang="en-US" sz="2600" smtClean="0"/>
              <a:t>.</a:t>
            </a:r>
          </a:p>
          <a:p>
            <a:pPr eaLnBrk="1" hangingPunct="1">
              <a:lnSpc>
                <a:spcPct val="90000"/>
              </a:lnSpc>
            </a:pPr>
            <a:r>
              <a:rPr lang="en-US" altLang="en-US" sz="2600" smtClean="0">
                <a:solidFill>
                  <a:srgbClr val="0000FF"/>
                </a:solidFill>
              </a:rPr>
              <a:t>Behavior </a:t>
            </a:r>
            <a:r>
              <a:rPr lang="en-US" altLang="en-US" sz="2600" smtClean="0"/>
              <a:t>helps an animal</a:t>
            </a:r>
          </a:p>
          <a:p>
            <a:pPr lvl="1" eaLnBrk="1" hangingPunct="1">
              <a:lnSpc>
                <a:spcPct val="90000"/>
              </a:lnSpc>
            </a:pPr>
            <a:r>
              <a:rPr lang="en-US" altLang="en-US" sz="2400" smtClean="0">
                <a:solidFill>
                  <a:srgbClr val="0000FF"/>
                </a:solidFill>
              </a:rPr>
              <a:t>Obtain food</a:t>
            </a:r>
          </a:p>
          <a:p>
            <a:pPr lvl="1" eaLnBrk="1" hangingPunct="1">
              <a:lnSpc>
                <a:spcPct val="90000"/>
              </a:lnSpc>
            </a:pPr>
            <a:r>
              <a:rPr lang="en-US" altLang="en-US" sz="2400" smtClean="0">
                <a:solidFill>
                  <a:srgbClr val="0000FF"/>
                </a:solidFill>
              </a:rPr>
              <a:t>Find a partner for sexual reproduction</a:t>
            </a:r>
          </a:p>
          <a:p>
            <a:pPr lvl="1" eaLnBrk="1" hangingPunct="1">
              <a:lnSpc>
                <a:spcPct val="90000"/>
              </a:lnSpc>
            </a:pPr>
            <a:r>
              <a:rPr lang="en-US" altLang="en-US" sz="2400" smtClean="0">
                <a:solidFill>
                  <a:srgbClr val="0000FF"/>
                </a:solidFill>
              </a:rPr>
              <a:t>Maintain homeostasis.</a:t>
            </a:r>
          </a:p>
          <a:p>
            <a:pPr eaLnBrk="1" hangingPunct="1">
              <a:lnSpc>
                <a:spcPct val="90000"/>
              </a:lnSpc>
            </a:pPr>
            <a:endParaRPr lang="en-US" altLang="en-US" sz="2600" smtClean="0"/>
          </a:p>
          <a:p>
            <a:pPr eaLnBrk="1" hangingPunct="1">
              <a:lnSpc>
                <a:spcPct val="90000"/>
              </a:lnSpc>
            </a:pPr>
            <a:endParaRPr lang="en-US" altLang="en-US" sz="2600" smtClean="0"/>
          </a:p>
        </p:txBody>
      </p:sp>
    </p:spTree>
    <p:extLst>
      <p:ext uri="{BB962C8B-B14F-4D97-AF65-F5344CB8AC3E}">
        <p14:creationId xmlns:p14="http://schemas.microsoft.com/office/powerpoint/2010/main" val="3935326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 y="76200"/>
            <a:ext cx="8534400" cy="958850"/>
          </a:xfrm>
        </p:spPr>
        <p:txBody>
          <a:bodyPr/>
          <a:lstStyle/>
          <a:p>
            <a:pPr indent="14288" eaLnBrk="1" hangingPunct="1"/>
            <a:r>
              <a:rPr lang="en-US" altLang="en-US" sz="3200" smtClean="0">
                <a:solidFill>
                  <a:srgbClr val="0000FF"/>
                </a:solidFill>
              </a:rPr>
              <a:t>Learning</a:t>
            </a:r>
            <a:r>
              <a:rPr lang="en-US" altLang="en-US" smtClean="0"/>
              <a:t> </a:t>
            </a:r>
            <a:r>
              <a:rPr lang="en-US" altLang="en-US" smtClean="0">
                <a:solidFill>
                  <a:srgbClr val="000000"/>
                </a:solidFill>
              </a:rPr>
              <a:t>establishes specific </a:t>
            </a:r>
            <a:r>
              <a:rPr lang="en-US" altLang="en-US" smtClean="0">
                <a:solidFill>
                  <a:srgbClr val="0000FF"/>
                </a:solidFill>
              </a:rPr>
              <a:t>links </a:t>
            </a:r>
            <a:r>
              <a:rPr lang="en-US" altLang="en-US" smtClean="0">
                <a:solidFill>
                  <a:srgbClr val="000000"/>
                </a:solidFill>
              </a:rPr>
              <a:t>between</a:t>
            </a:r>
            <a:r>
              <a:rPr lang="en-US" altLang="en-US" smtClean="0">
                <a:solidFill>
                  <a:srgbClr val="0000FF"/>
                </a:solidFill>
              </a:rPr>
              <a:t> experience </a:t>
            </a:r>
            <a:r>
              <a:rPr lang="en-US" altLang="en-US" smtClean="0">
                <a:solidFill>
                  <a:schemeClr val="tx1"/>
                </a:solidFill>
              </a:rPr>
              <a:t>and</a:t>
            </a:r>
            <a:r>
              <a:rPr lang="en-US" altLang="en-US" smtClean="0">
                <a:solidFill>
                  <a:srgbClr val="0000FF"/>
                </a:solidFill>
              </a:rPr>
              <a:t> behavior</a:t>
            </a:r>
          </a:p>
        </p:txBody>
      </p:sp>
      <p:sp>
        <p:nvSpPr>
          <p:cNvPr id="56323" name="Rectangle 3"/>
          <p:cNvSpPr>
            <a:spLocks noGrp="1" noChangeArrowheads="1"/>
          </p:cNvSpPr>
          <p:nvPr>
            <p:ph type="body" idx="1"/>
          </p:nvPr>
        </p:nvSpPr>
        <p:spPr>
          <a:xfrm>
            <a:off x="200025" y="1176338"/>
            <a:ext cx="8534400" cy="2311400"/>
          </a:xfrm>
        </p:spPr>
        <p:txBody>
          <a:bodyPr/>
          <a:lstStyle/>
          <a:p>
            <a:pPr eaLnBrk="1" hangingPunct="1"/>
            <a:r>
              <a:rPr lang="en-US" altLang="en-US" sz="3000" b="1" smtClean="0">
                <a:solidFill>
                  <a:srgbClr val="0000FF"/>
                </a:solidFill>
              </a:rPr>
              <a:t>Innate behavior </a:t>
            </a:r>
            <a:r>
              <a:rPr lang="en-US" altLang="en-US" sz="3000" smtClean="0"/>
              <a:t>is developmentally </a:t>
            </a:r>
            <a:r>
              <a:rPr lang="en-US" altLang="en-US" sz="3000" smtClean="0">
                <a:solidFill>
                  <a:srgbClr val="0000FF"/>
                </a:solidFill>
              </a:rPr>
              <a:t>fixed</a:t>
            </a:r>
            <a:r>
              <a:rPr lang="en-US" altLang="en-US" sz="3000" smtClean="0"/>
              <a:t> and under strong genetic influence / inborn.</a:t>
            </a:r>
          </a:p>
          <a:p>
            <a:pPr eaLnBrk="1" hangingPunct="1"/>
            <a:r>
              <a:rPr lang="en-US" altLang="en-US" sz="3000" b="1" smtClean="0">
                <a:solidFill>
                  <a:srgbClr val="0000FF"/>
                </a:solidFill>
              </a:rPr>
              <a:t>Learning</a:t>
            </a:r>
            <a:r>
              <a:rPr lang="en-US" altLang="en-US" sz="3000" b="1" smtClean="0"/>
              <a:t> </a:t>
            </a:r>
            <a:r>
              <a:rPr lang="en-US" altLang="en-US" sz="3000" smtClean="0"/>
              <a:t>is the </a:t>
            </a:r>
            <a:r>
              <a:rPr lang="en-US" altLang="en-US" sz="3000" smtClean="0">
                <a:solidFill>
                  <a:srgbClr val="0000FF"/>
                </a:solidFill>
              </a:rPr>
              <a:t>modification of behavior </a:t>
            </a:r>
            <a:r>
              <a:rPr lang="en-US" altLang="en-US" sz="3000" smtClean="0"/>
              <a:t>based on specific </a:t>
            </a:r>
            <a:r>
              <a:rPr lang="en-US" altLang="en-US" sz="3000" smtClean="0">
                <a:solidFill>
                  <a:srgbClr val="0000FF"/>
                </a:solidFill>
              </a:rPr>
              <a:t>experiences</a:t>
            </a:r>
            <a:r>
              <a:rPr lang="en-US" altLang="en-US" sz="3000" smtClean="0"/>
              <a:t>.</a:t>
            </a:r>
          </a:p>
        </p:txBody>
      </p:sp>
    </p:spTree>
    <p:extLst>
      <p:ext uri="{BB962C8B-B14F-4D97-AF65-F5344CB8AC3E}">
        <p14:creationId xmlns:p14="http://schemas.microsoft.com/office/powerpoint/2010/main" val="380692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 y="76200"/>
            <a:ext cx="8534400" cy="544513"/>
          </a:xfrm>
        </p:spPr>
        <p:txBody>
          <a:bodyPr/>
          <a:lstStyle/>
          <a:p>
            <a:pPr eaLnBrk="1" hangingPunct="1"/>
            <a:r>
              <a:rPr lang="en-US" altLang="en-US" sz="3200" i="1" smtClean="0">
                <a:solidFill>
                  <a:srgbClr val="0000FF"/>
                </a:solidFill>
              </a:rPr>
              <a:t>Habituation</a:t>
            </a:r>
          </a:p>
        </p:txBody>
      </p:sp>
      <p:sp>
        <p:nvSpPr>
          <p:cNvPr id="57347" name="Rectangle 3"/>
          <p:cNvSpPr>
            <a:spLocks noGrp="1" noChangeArrowheads="1"/>
          </p:cNvSpPr>
          <p:nvPr>
            <p:ph type="body" idx="1"/>
          </p:nvPr>
        </p:nvSpPr>
        <p:spPr>
          <a:xfrm>
            <a:off x="200025" y="1165225"/>
            <a:ext cx="8534400" cy="3517900"/>
          </a:xfrm>
        </p:spPr>
        <p:txBody>
          <a:bodyPr/>
          <a:lstStyle/>
          <a:p>
            <a:pPr eaLnBrk="1" hangingPunct="1"/>
            <a:r>
              <a:rPr lang="en-US" altLang="en-US" sz="3000" b="1" smtClean="0">
                <a:solidFill>
                  <a:srgbClr val="0000FF"/>
                </a:solidFill>
              </a:rPr>
              <a:t>Habituation</a:t>
            </a:r>
            <a:r>
              <a:rPr lang="en-US" altLang="en-US" sz="3000" b="1" smtClean="0"/>
              <a:t> </a:t>
            </a:r>
            <a:r>
              <a:rPr lang="en-US" altLang="en-US" sz="3000" smtClean="0"/>
              <a:t>is a simple form of </a:t>
            </a:r>
            <a:r>
              <a:rPr lang="en-US" altLang="en-US" sz="3000" smtClean="0">
                <a:solidFill>
                  <a:srgbClr val="0000FF"/>
                </a:solidFill>
              </a:rPr>
              <a:t>learning </a:t>
            </a:r>
            <a:r>
              <a:rPr lang="en-US" altLang="en-US" sz="3000" smtClean="0"/>
              <a:t>that involves </a:t>
            </a:r>
            <a:r>
              <a:rPr lang="en-US" altLang="en-US" sz="3000" smtClean="0">
                <a:solidFill>
                  <a:srgbClr val="0000FF"/>
                </a:solidFill>
              </a:rPr>
              <a:t>loss </a:t>
            </a:r>
            <a:r>
              <a:rPr lang="en-US" altLang="en-US" sz="3000" smtClean="0"/>
              <a:t>of </a:t>
            </a:r>
            <a:r>
              <a:rPr lang="en-US" altLang="en-US" sz="3000" smtClean="0">
                <a:solidFill>
                  <a:srgbClr val="0000FF"/>
                </a:solidFill>
              </a:rPr>
              <a:t>responsiveness </a:t>
            </a:r>
            <a:r>
              <a:rPr lang="en-US" altLang="en-US" sz="3000" smtClean="0">
                <a:solidFill>
                  <a:srgbClr val="000000"/>
                </a:solidFill>
              </a:rPr>
              <a:t>to</a:t>
            </a:r>
            <a:r>
              <a:rPr lang="en-US" altLang="en-US" sz="3000" smtClean="0">
                <a:solidFill>
                  <a:srgbClr val="0000FF"/>
                </a:solidFill>
              </a:rPr>
              <a:t> stimuli </a:t>
            </a:r>
            <a:r>
              <a:rPr lang="en-US" altLang="en-US" sz="3000" smtClean="0"/>
              <a:t>that convey little or no information.  </a:t>
            </a:r>
            <a:r>
              <a:rPr lang="en-US" altLang="en-US" sz="3000" i="1" smtClean="0">
                <a:solidFill>
                  <a:srgbClr val="0000FF"/>
                </a:solidFill>
              </a:rPr>
              <a:t>Stop attending to a stimulus that is irrelevant</a:t>
            </a:r>
            <a:r>
              <a:rPr lang="en-US" altLang="en-US" sz="3000" smtClean="0"/>
              <a:t>.</a:t>
            </a:r>
          </a:p>
          <a:p>
            <a:pPr lvl="1" eaLnBrk="1" hangingPunct="1"/>
            <a:r>
              <a:rPr lang="en-US" altLang="en-US" smtClean="0"/>
              <a:t>For example, birds will stop responding to alarm calls from their species if these are not followed by an actual attack.</a:t>
            </a:r>
          </a:p>
        </p:txBody>
      </p:sp>
    </p:spTree>
    <p:extLst>
      <p:ext uri="{BB962C8B-B14F-4D97-AF65-F5344CB8AC3E}">
        <p14:creationId xmlns:p14="http://schemas.microsoft.com/office/powerpoint/2010/main" val="110427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 y="76200"/>
            <a:ext cx="8534400" cy="600075"/>
          </a:xfrm>
        </p:spPr>
        <p:txBody>
          <a:bodyPr/>
          <a:lstStyle/>
          <a:p>
            <a:pPr eaLnBrk="1" hangingPunct="1"/>
            <a:r>
              <a:rPr lang="en-US" altLang="en-US" sz="3600" i="1" smtClean="0">
                <a:solidFill>
                  <a:srgbClr val="0000FF"/>
                </a:solidFill>
              </a:rPr>
              <a:t>Imprinting</a:t>
            </a:r>
            <a:endParaRPr lang="en-US" altLang="en-US" sz="3600" b="0" i="1" smtClean="0">
              <a:solidFill>
                <a:srgbClr val="0000FF"/>
              </a:solidFill>
            </a:endParaRPr>
          </a:p>
        </p:txBody>
      </p:sp>
      <p:sp>
        <p:nvSpPr>
          <p:cNvPr id="58371" name="Rectangle 3"/>
          <p:cNvSpPr>
            <a:spLocks noGrp="1" noChangeArrowheads="1"/>
          </p:cNvSpPr>
          <p:nvPr>
            <p:ph type="body" idx="1"/>
          </p:nvPr>
        </p:nvSpPr>
        <p:spPr>
          <a:xfrm>
            <a:off x="200025" y="1176338"/>
            <a:ext cx="8534400" cy="4438650"/>
          </a:xfrm>
        </p:spPr>
        <p:txBody>
          <a:bodyPr/>
          <a:lstStyle/>
          <a:p>
            <a:pPr eaLnBrk="1" hangingPunct="1"/>
            <a:r>
              <a:rPr lang="en-US" altLang="en-US" sz="3000" b="1" smtClean="0">
                <a:solidFill>
                  <a:srgbClr val="0000FF"/>
                </a:solidFill>
              </a:rPr>
              <a:t>Imprinting</a:t>
            </a:r>
            <a:r>
              <a:rPr lang="en-US" altLang="en-US" sz="3000" smtClean="0"/>
              <a:t> is a behavior that includes a specific </a:t>
            </a:r>
            <a:r>
              <a:rPr lang="en-US" altLang="en-US" sz="3000" smtClean="0">
                <a:solidFill>
                  <a:srgbClr val="0000FF"/>
                </a:solidFill>
              </a:rPr>
              <a:t>critical period learning</a:t>
            </a:r>
            <a:r>
              <a:rPr lang="en-US" altLang="en-US" sz="3000" smtClean="0"/>
              <a:t> and innate components and is generally </a:t>
            </a:r>
            <a:r>
              <a:rPr lang="en-US" altLang="en-US" sz="3000" smtClean="0">
                <a:solidFill>
                  <a:srgbClr val="0000FF"/>
                </a:solidFill>
              </a:rPr>
              <a:t>irreversible</a:t>
            </a:r>
            <a:r>
              <a:rPr lang="en-US" altLang="en-US" sz="3000" smtClean="0"/>
              <a:t>.</a:t>
            </a:r>
          </a:p>
          <a:p>
            <a:pPr eaLnBrk="1" hangingPunct="1"/>
            <a:r>
              <a:rPr lang="en-US" altLang="en-US" sz="3000" smtClean="0"/>
              <a:t>It is distinguished from other learning by a </a:t>
            </a:r>
            <a:r>
              <a:rPr lang="en-US" altLang="en-US" sz="3000" b="1" smtClean="0">
                <a:solidFill>
                  <a:srgbClr val="0000FF"/>
                </a:solidFill>
              </a:rPr>
              <a:t>sensitive period</a:t>
            </a:r>
            <a:r>
              <a:rPr lang="en-US" altLang="en-US" sz="3000" b="1" smtClean="0"/>
              <a:t>.</a:t>
            </a:r>
          </a:p>
          <a:p>
            <a:pPr eaLnBrk="1" hangingPunct="1"/>
            <a:r>
              <a:rPr lang="en-US" altLang="en-US" sz="3000" smtClean="0"/>
              <a:t>A sensitive period is a limited </a:t>
            </a:r>
            <a:r>
              <a:rPr lang="en-US" altLang="en-US" sz="3000" smtClean="0">
                <a:solidFill>
                  <a:srgbClr val="0000FF"/>
                </a:solidFill>
              </a:rPr>
              <a:t>developmental phase</a:t>
            </a:r>
            <a:r>
              <a:rPr lang="en-US" altLang="en-US" sz="3000" smtClean="0"/>
              <a:t> that is the </a:t>
            </a:r>
            <a:r>
              <a:rPr lang="en-US" altLang="en-US" sz="3000" smtClean="0">
                <a:solidFill>
                  <a:srgbClr val="0000FF"/>
                </a:solidFill>
              </a:rPr>
              <a:t>only time </a:t>
            </a:r>
            <a:r>
              <a:rPr lang="en-US" altLang="en-US" sz="3000" smtClean="0"/>
              <a:t>when certain behaviors can be learned.</a:t>
            </a:r>
          </a:p>
        </p:txBody>
      </p:sp>
    </p:spTree>
    <p:extLst>
      <p:ext uri="{BB962C8B-B14F-4D97-AF65-F5344CB8AC3E}">
        <p14:creationId xmlns:p14="http://schemas.microsoft.com/office/powerpoint/2010/main" val="845408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200025" y="914400"/>
            <a:ext cx="8534400" cy="6070600"/>
          </a:xfrm>
        </p:spPr>
        <p:txBody>
          <a:bodyPr/>
          <a:lstStyle/>
          <a:p>
            <a:pPr eaLnBrk="1" hangingPunct="1"/>
            <a:r>
              <a:rPr lang="en-US" altLang="en-US" sz="3000" smtClean="0"/>
              <a:t>An example of imprinting is young geese following their mother.</a:t>
            </a:r>
          </a:p>
          <a:p>
            <a:pPr eaLnBrk="1" hangingPunct="1"/>
            <a:r>
              <a:rPr lang="en-US" altLang="en-US" sz="3000" smtClean="0"/>
              <a:t>Konrad</a:t>
            </a:r>
            <a:r>
              <a:rPr lang="en-US" altLang="en-US" sz="3000" smtClean="0">
                <a:solidFill>
                  <a:srgbClr val="0000FF"/>
                </a:solidFill>
              </a:rPr>
              <a:t> Lorenz </a:t>
            </a:r>
            <a:r>
              <a:rPr lang="en-US" altLang="en-US" sz="3000" smtClean="0"/>
              <a:t>showed that when </a:t>
            </a:r>
            <a:r>
              <a:rPr lang="en-US" altLang="en-US" sz="3000" smtClean="0">
                <a:solidFill>
                  <a:srgbClr val="0000FF"/>
                </a:solidFill>
              </a:rPr>
              <a:t>baby geese </a:t>
            </a:r>
            <a:r>
              <a:rPr lang="en-US" altLang="en-US" sz="3000" smtClean="0"/>
              <a:t>spent the first few hours of their life with him, they </a:t>
            </a:r>
            <a:r>
              <a:rPr lang="en-US" altLang="en-US" sz="3000" smtClean="0">
                <a:solidFill>
                  <a:srgbClr val="0000FF"/>
                </a:solidFill>
              </a:rPr>
              <a:t>imprinted</a:t>
            </a:r>
            <a:r>
              <a:rPr lang="en-US" altLang="en-US" sz="3000" smtClean="0"/>
              <a:t> on </a:t>
            </a:r>
            <a:r>
              <a:rPr lang="en-US" altLang="en-US" sz="3000" smtClean="0">
                <a:solidFill>
                  <a:srgbClr val="0000FF"/>
                </a:solidFill>
              </a:rPr>
              <a:t>him </a:t>
            </a:r>
            <a:r>
              <a:rPr lang="en-US" altLang="en-US" sz="3000" smtClean="0"/>
              <a:t>as their </a:t>
            </a:r>
            <a:r>
              <a:rPr lang="en-US" altLang="en-US" sz="3000" smtClean="0">
                <a:solidFill>
                  <a:srgbClr val="0000FF"/>
                </a:solidFill>
              </a:rPr>
              <a:t>parent</a:t>
            </a:r>
            <a:r>
              <a:rPr lang="en-US" altLang="en-US" sz="3000" smtClean="0"/>
              <a:t>.</a:t>
            </a:r>
          </a:p>
          <a:p>
            <a:pPr eaLnBrk="1" hangingPunct="1"/>
            <a:r>
              <a:rPr lang="en-US" altLang="en-US" sz="3000" smtClean="0"/>
              <a:t>Conservation biologists have taken advantage of imprinting in programs to save the whooping crane from extinction. Young whooping cranes can imprint on humans in “crane suits” who then lead crane migrations using small aircraft.</a:t>
            </a:r>
          </a:p>
          <a:p>
            <a:pPr eaLnBrk="1" hangingPunct="1"/>
            <a:endParaRPr lang="en-US" altLang="en-US" sz="3000" smtClean="0"/>
          </a:p>
        </p:txBody>
      </p:sp>
    </p:spTree>
    <p:extLst>
      <p:ext uri="{BB962C8B-B14F-4D97-AF65-F5344CB8AC3E}">
        <p14:creationId xmlns:p14="http://schemas.microsoft.com/office/powerpoint/2010/main" val="2570808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8425" y="76200"/>
            <a:ext cx="8534400" cy="503238"/>
          </a:xfrm>
        </p:spPr>
        <p:txBody>
          <a:bodyPr/>
          <a:lstStyle/>
          <a:p>
            <a:pPr eaLnBrk="1" hangingPunct="1"/>
            <a:r>
              <a:rPr lang="en-US" altLang="en-US" smtClean="0"/>
              <a:t>Spatial Learning</a:t>
            </a:r>
            <a:endParaRPr lang="en-US" altLang="en-US" b="0" smtClean="0">
              <a:solidFill>
                <a:schemeClr val="tx1"/>
              </a:solidFill>
            </a:endParaRPr>
          </a:p>
        </p:txBody>
      </p:sp>
      <p:sp>
        <p:nvSpPr>
          <p:cNvPr id="62467" name="Rectangle 3"/>
          <p:cNvSpPr>
            <a:spLocks noGrp="1" noChangeArrowheads="1"/>
          </p:cNvSpPr>
          <p:nvPr>
            <p:ph type="body" idx="1"/>
          </p:nvPr>
        </p:nvSpPr>
        <p:spPr>
          <a:xfrm>
            <a:off x="195263" y="1176338"/>
            <a:ext cx="8534400" cy="4848225"/>
          </a:xfrm>
        </p:spPr>
        <p:txBody>
          <a:bodyPr/>
          <a:lstStyle/>
          <a:p>
            <a:pPr eaLnBrk="1" hangingPunct="1"/>
            <a:r>
              <a:rPr lang="en-US" altLang="en-US" sz="3000" b="1" smtClean="0">
                <a:solidFill>
                  <a:srgbClr val="0000FF"/>
                </a:solidFill>
              </a:rPr>
              <a:t>Spatial learning </a:t>
            </a:r>
            <a:r>
              <a:rPr lang="en-US" altLang="en-US" sz="3000" smtClean="0"/>
              <a:t>is a more complex modification of behavior based on experience with the spatial structure of the environment.</a:t>
            </a:r>
          </a:p>
          <a:p>
            <a:pPr eaLnBrk="1" hangingPunct="1"/>
            <a:r>
              <a:rPr lang="en-US" altLang="en-US" sz="3000" smtClean="0"/>
              <a:t>Niko Tinbergen showed how digger wasps use </a:t>
            </a:r>
            <a:r>
              <a:rPr lang="en-US" altLang="en-US" sz="3000" b="1" smtClean="0">
                <a:solidFill>
                  <a:srgbClr val="0000FF"/>
                </a:solidFill>
              </a:rPr>
              <a:t>landmarks</a:t>
            </a:r>
            <a:r>
              <a:rPr lang="en-US" altLang="en-US" sz="3000" b="1" smtClean="0"/>
              <a:t> </a:t>
            </a:r>
            <a:r>
              <a:rPr lang="en-US" altLang="en-US" sz="3000" smtClean="0"/>
              <a:t>to find nest entrances.</a:t>
            </a:r>
          </a:p>
          <a:p>
            <a:pPr eaLnBrk="1" hangingPunct="1"/>
            <a:r>
              <a:rPr lang="en-US" altLang="en-US" sz="3000" smtClean="0"/>
              <a:t>A </a:t>
            </a:r>
            <a:r>
              <a:rPr lang="en-US" altLang="en-US" sz="3000" b="1" smtClean="0">
                <a:solidFill>
                  <a:srgbClr val="0000FF"/>
                </a:solidFill>
              </a:rPr>
              <a:t>cognitive map </a:t>
            </a:r>
            <a:r>
              <a:rPr lang="en-US" altLang="en-US" sz="3000" smtClean="0"/>
              <a:t>is an internal representation of spatial relationships between objects in an animal’s surroundings often using particular landmarks.</a:t>
            </a:r>
          </a:p>
        </p:txBody>
      </p:sp>
    </p:spTree>
    <p:extLst>
      <p:ext uri="{BB962C8B-B14F-4D97-AF65-F5344CB8AC3E}">
        <p14:creationId xmlns:p14="http://schemas.microsoft.com/office/powerpoint/2010/main" val="113087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51_11-WaspLandmar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457200"/>
            <a:ext cx="49625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5"/>
          <p:cNvSpPr>
            <a:spLocks noChangeArrowheads="1"/>
          </p:cNvSpPr>
          <p:nvPr/>
        </p:nvSpPr>
        <p:spPr bwMode="auto">
          <a:xfrm flipH="1">
            <a:off x="304800" y="3581400"/>
            <a:ext cx="1822450" cy="457200"/>
          </a:xfrm>
          <a:prstGeom prst="rect">
            <a:avLst/>
          </a:prstGeom>
          <a:solidFill>
            <a:srgbClr val="FEC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63492" name="Rectangle 6"/>
          <p:cNvSpPr>
            <a:spLocks noChangeArrowheads="1"/>
          </p:cNvSpPr>
          <p:nvPr/>
        </p:nvSpPr>
        <p:spPr bwMode="auto">
          <a:xfrm>
            <a:off x="533400" y="1066800"/>
            <a:ext cx="1492250" cy="381000"/>
          </a:xfrm>
          <a:prstGeom prst="rect">
            <a:avLst/>
          </a:prstGeom>
          <a:solidFill>
            <a:srgbClr val="FEC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63493" name="Rectangle 7"/>
          <p:cNvSpPr>
            <a:spLocks noChangeArrowheads="1"/>
          </p:cNvSpPr>
          <p:nvPr/>
        </p:nvSpPr>
        <p:spPr bwMode="auto">
          <a:xfrm>
            <a:off x="152400" y="-38100"/>
            <a:ext cx="8534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lang="en-US" altLang="en-US" sz="2400" i="1">
                <a:solidFill>
                  <a:srgbClr val="0000FF"/>
                </a:solidFill>
              </a:rPr>
              <a:t>Does a digger wasp use landmarks to find her nest?</a:t>
            </a:r>
            <a:endParaRPr kumimoji="0" lang="en-US" altLang="en-US" sz="2400" i="1">
              <a:solidFill>
                <a:srgbClr val="0000FF"/>
              </a:solidFill>
            </a:endParaRPr>
          </a:p>
        </p:txBody>
      </p:sp>
      <p:sp>
        <p:nvSpPr>
          <p:cNvPr id="63494" name="Text Box 8"/>
          <p:cNvSpPr txBox="1">
            <a:spLocks noChangeArrowheads="1"/>
          </p:cNvSpPr>
          <p:nvPr/>
        </p:nvSpPr>
        <p:spPr bwMode="auto">
          <a:xfrm>
            <a:off x="4962525" y="2400300"/>
            <a:ext cx="9286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000000"/>
                </a:solidFill>
              </a:rPr>
              <a:t>Pinecone</a:t>
            </a:r>
            <a:endParaRPr kumimoji="0" lang="en-US" altLang="en-US" sz="1400" b="1">
              <a:solidFill>
                <a:srgbClr val="563A84"/>
              </a:solidFill>
            </a:endParaRPr>
          </a:p>
        </p:txBody>
      </p:sp>
      <p:sp>
        <p:nvSpPr>
          <p:cNvPr id="63495" name="Text Box 9"/>
          <p:cNvSpPr txBox="1">
            <a:spLocks noChangeArrowheads="1"/>
          </p:cNvSpPr>
          <p:nvPr/>
        </p:nvSpPr>
        <p:spPr bwMode="auto">
          <a:xfrm>
            <a:off x="3406775" y="2178050"/>
            <a:ext cx="4333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000000"/>
                </a:solidFill>
              </a:rPr>
              <a:t>Nest</a:t>
            </a:r>
            <a:endParaRPr kumimoji="0" lang="en-US" altLang="en-US" sz="1400" b="1">
              <a:solidFill>
                <a:srgbClr val="563A84"/>
              </a:solidFill>
            </a:endParaRPr>
          </a:p>
        </p:txBody>
      </p:sp>
      <p:sp>
        <p:nvSpPr>
          <p:cNvPr id="63496" name="Line 10"/>
          <p:cNvSpPr>
            <a:spLocks noChangeShapeType="1"/>
          </p:cNvSpPr>
          <p:nvPr/>
        </p:nvSpPr>
        <p:spPr bwMode="auto">
          <a:xfrm flipH="1">
            <a:off x="4572000" y="2470150"/>
            <a:ext cx="3683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en-US" sz="2500">
              <a:solidFill>
                <a:srgbClr val="000000"/>
              </a:solidFill>
              <a:ea typeface="ＭＳ Ｐゴシック" charset="-128"/>
              <a:sym typeface="Symbol" charset="2"/>
            </a:endParaRPr>
          </a:p>
        </p:txBody>
      </p:sp>
      <p:sp>
        <p:nvSpPr>
          <p:cNvPr id="63497" name="Text Box 11"/>
          <p:cNvSpPr txBox="1">
            <a:spLocks noChangeArrowheads="1"/>
          </p:cNvSpPr>
          <p:nvPr/>
        </p:nvSpPr>
        <p:spPr bwMode="auto">
          <a:xfrm>
            <a:off x="533400" y="1143000"/>
            <a:ext cx="1447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583F9A"/>
                </a:solidFill>
              </a:rPr>
              <a:t>  EXPERIMENT</a:t>
            </a:r>
          </a:p>
        </p:txBody>
      </p:sp>
      <p:sp>
        <p:nvSpPr>
          <p:cNvPr id="63498" name="Text Box 12"/>
          <p:cNvSpPr txBox="1">
            <a:spLocks noChangeArrowheads="1"/>
          </p:cNvSpPr>
          <p:nvPr/>
        </p:nvSpPr>
        <p:spPr bwMode="auto">
          <a:xfrm>
            <a:off x="533400" y="3657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583F9A"/>
                </a:solidFill>
              </a:rPr>
              <a:t>RESULTS</a:t>
            </a:r>
          </a:p>
        </p:txBody>
      </p:sp>
      <p:sp>
        <p:nvSpPr>
          <p:cNvPr id="63499" name="Text Box 13"/>
          <p:cNvSpPr txBox="1">
            <a:spLocks noChangeArrowheads="1"/>
          </p:cNvSpPr>
          <p:nvPr/>
        </p:nvSpPr>
        <p:spPr bwMode="auto">
          <a:xfrm>
            <a:off x="3406775" y="5467350"/>
            <a:ext cx="4333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000000"/>
                </a:solidFill>
              </a:rPr>
              <a:t>Nest</a:t>
            </a:r>
            <a:endParaRPr kumimoji="0" lang="en-US" altLang="en-US" sz="1400" b="1">
              <a:solidFill>
                <a:srgbClr val="563A84"/>
              </a:solidFill>
            </a:endParaRPr>
          </a:p>
        </p:txBody>
      </p:sp>
      <p:sp>
        <p:nvSpPr>
          <p:cNvPr id="63500" name="Text Box 14"/>
          <p:cNvSpPr txBox="1">
            <a:spLocks noChangeArrowheads="1"/>
          </p:cNvSpPr>
          <p:nvPr/>
        </p:nvSpPr>
        <p:spPr bwMode="auto">
          <a:xfrm>
            <a:off x="5686425" y="5632450"/>
            <a:ext cx="7000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400" b="1">
                <a:solidFill>
                  <a:srgbClr val="000000"/>
                </a:solidFill>
              </a:rPr>
              <a:t>No nest</a:t>
            </a:r>
            <a:endParaRPr kumimoji="0" lang="en-US" altLang="en-US" sz="1400" b="1">
              <a:solidFill>
                <a:srgbClr val="563A84"/>
              </a:solidFill>
            </a:endParaRPr>
          </a:p>
        </p:txBody>
      </p:sp>
    </p:spTree>
    <p:extLst>
      <p:ext uri="{BB962C8B-B14F-4D97-AF65-F5344CB8AC3E}">
        <p14:creationId xmlns:p14="http://schemas.microsoft.com/office/powerpoint/2010/main" val="41086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 y="76200"/>
            <a:ext cx="8534400" cy="657225"/>
          </a:xfrm>
        </p:spPr>
        <p:txBody>
          <a:bodyPr/>
          <a:lstStyle/>
          <a:p>
            <a:pPr eaLnBrk="1" hangingPunct="1"/>
            <a:r>
              <a:rPr lang="en-US" altLang="en-US" sz="4000" i="1" smtClean="0">
                <a:solidFill>
                  <a:srgbClr val="0000FF"/>
                </a:solidFill>
              </a:rPr>
              <a:t>Associative Learning</a:t>
            </a:r>
            <a:endParaRPr lang="en-US" altLang="en-US" sz="4000" b="0" i="1" smtClean="0">
              <a:solidFill>
                <a:srgbClr val="0000FF"/>
              </a:solidFill>
            </a:endParaRPr>
          </a:p>
        </p:txBody>
      </p:sp>
      <p:sp>
        <p:nvSpPr>
          <p:cNvPr id="65539" name="Rectangle 3"/>
          <p:cNvSpPr>
            <a:spLocks noGrp="1" noChangeArrowheads="1"/>
          </p:cNvSpPr>
          <p:nvPr>
            <p:ph type="body" idx="1"/>
          </p:nvPr>
        </p:nvSpPr>
        <p:spPr>
          <a:xfrm>
            <a:off x="214313" y="990600"/>
            <a:ext cx="8534400" cy="6713538"/>
          </a:xfrm>
        </p:spPr>
        <p:txBody>
          <a:bodyPr/>
          <a:lstStyle/>
          <a:p>
            <a:pPr eaLnBrk="1" hangingPunct="1"/>
            <a:r>
              <a:rPr lang="en-US" altLang="en-US" sz="3000" smtClean="0"/>
              <a:t>In </a:t>
            </a:r>
            <a:r>
              <a:rPr lang="en-US" altLang="en-US" sz="3000" b="1" smtClean="0"/>
              <a:t>associative learning</a:t>
            </a:r>
            <a:r>
              <a:rPr lang="en-US" altLang="en-US" sz="3000" smtClean="0"/>
              <a:t>, </a:t>
            </a:r>
            <a:r>
              <a:rPr lang="en-US" altLang="en-US" sz="3000" smtClean="0">
                <a:solidFill>
                  <a:srgbClr val="0000FF"/>
                </a:solidFill>
              </a:rPr>
              <a:t>animals associate one feature </a:t>
            </a:r>
            <a:r>
              <a:rPr lang="en-US" altLang="en-US" sz="3000" smtClean="0"/>
              <a:t>of their environment </a:t>
            </a:r>
            <a:r>
              <a:rPr lang="en-US" altLang="en-US" sz="3000" smtClean="0">
                <a:solidFill>
                  <a:srgbClr val="0000FF"/>
                </a:solidFill>
              </a:rPr>
              <a:t>with another</a:t>
            </a:r>
            <a:r>
              <a:rPr lang="en-US" altLang="en-US" sz="3000" smtClean="0"/>
              <a:t>. </a:t>
            </a:r>
            <a:r>
              <a:rPr lang="en-US" altLang="en-US" smtClean="0">
                <a:solidFill>
                  <a:srgbClr val="FF0000"/>
                </a:solidFill>
              </a:rPr>
              <a:t>Example</a:t>
            </a:r>
            <a:r>
              <a:rPr lang="en-US" altLang="en-US" smtClean="0"/>
              <a:t>: a mouse will avoid eating caterpillars with specific colors after a bad experience with a distasteful monarch butterfly caterpillar.</a:t>
            </a:r>
          </a:p>
          <a:p>
            <a:pPr eaLnBrk="1" hangingPunct="1"/>
            <a:r>
              <a:rPr lang="en-US" altLang="en-US" sz="3000" b="1" smtClean="0">
                <a:solidFill>
                  <a:srgbClr val="0000FF"/>
                </a:solidFill>
              </a:rPr>
              <a:t>Classical conditioning </a:t>
            </a:r>
            <a:r>
              <a:rPr lang="en-US" altLang="en-US" sz="3000" smtClean="0"/>
              <a:t>is a type of </a:t>
            </a:r>
            <a:r>
              <a:rPr lang="en-US" altLang="en-US" sz="3000" smtClean="0">
                <a:solidFill>
                  <a:srgbClr val="0000FF"/>
                </a:solidFill>
              </a:rPr>
              <a:t>associative learning </a:t>
            </a:r>
            <a:r>
              <a:rPr lang="en-US" altLang="en-US" sz="3000" smtClean="0"/>
              <a:t>in which an arbitrary </a:t>
            </a:r>
            <a:r>
              <a:rPr lang="en-US" altLang="en-US" sz="3000" smtClean="0">
                <a:solidFill>
                  <a:srgbClr val="0000FF"/>
                </a:solidFill>
              </a:rPr>
              <a:t>stimulus</a:t>
            </a:r>
            <a:r>
              <a:rPr lang="en-US" altLang="en-US" sz="3000" smtClean="0"/>
              <a:t> is </a:t>
            </a:r>
            <a:r>
              <a:rPr lang="en-US" altLang="en-US" sz="3000" smtClean="0">
                <a:solidFill>
                  <a:srgbClr val="0000FF"/>
                </a:solidFill>
              </a:rPr>
              <a:t>associated</a:t>
            </a:r>
            <a:r>
              <a:rPr lang="en-US" altLang="en-US" sz="3000" smtClean="0"/>
              <a:t> with a </a:t>
            </a:r>
            <a:r>
              <a:rPr lang="en-US" altLang="en-US" sz="3000" smtClean="0">
                <a:solidFill>
                  <a:srgbClr val="0000FF"/>
                </a:solidFill>
              </a:rPr>
              <a:t>reward</a:t>
            </a:r>
            <a:r>
              <a:rPr lang="en-US" altLang="en-US" sz="3000" smtClean="0"/>
              <a:t> or </a:t>
            </a:r>
            <a:r>
              <a:rPr lang="en-US" altLang="en-US" sz="3000" smtClean="0">
                <a:solidFill>
                  <a:srgbClr val="0000FF"/>
                </a:solidFill>
              </a:rPr>
              <a:t>punishment</a:t>
            </a:r>
            <a:r>
              <a:rPr lang="en-US" altLang="en-US" sz="3000" smtClean="0"/>
              <a:t>.  </a:t>
            </a:r>
            <a:r>
              <a:rPr lang="en-US" altLang="en-US" smtClean="0">
                <a:solidFill>
                  <a:srgbClr val="FF0000"/>
                </a:solidFill>
              </a:rPr>
              <a:t>Example</a:t>
            </a:r>
            <a:r>
              <a:rPr lang="en-US" altLang="en-US" smtClean="0"/>
              <a:t>: a dog that repeatedly hears a bell before being fed will salivate in anticipation at the bell’s sound.</a:t>
            </a:r>
          </a:p>
          <a:p>
            <a:pPr lvl="1" eaLnBrk="1" hangingPunct="1">
              <a:buFont typeface="Times New Roman" charset="0"/>
              <a:buNone/>
            </a:pPr>
            <a:endParaRPr lang="en-US" altLang="en-US" smtClean="0"/>
          </a:p>
          <a:p>
            <a:pPr eaLnBrk="1" hangingPunct="1"/>
            <a:endParaRPr lang="en-US" altLang="en-US" smtClean="0"/>
          </a:p>
        </p:txBody>
      </p:sp>
    </p:spTree>
    <p:extLst>
      <p:ext uri="{BB962C8B-B14F-4D97-AF65-F5344CB8AC3E}">
        <p14:creationId xmlns:p14="http://schemas.microsoft.com/office/powerpoint/2010/main" val="555980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207963" y="1066800"/>
            <a:ext cx="8534400" cy="4983163"/>
          </a:xfrm>
        </p:spPr>
        <p:txBody>
          <a:bodyPr/>
          <a:lstStyle/>
          <a:p>
            <a:pPr eaLnBrk="1" hangingPunct="1">
              <a:lnSpc>
                <a:spcPct val="90000"/>
              </a:lnSpc>
            </a:pPr>
            <a:r>
              <a:rPr lang="en-US" altLang="en-US" sz="3000" b="1" smtClean="0">
                <a:solidFill>
                  <a:srgbClr val="0000FF"/>
                </a:solidFill>
              </a:rPr>
              <a:t>Operant conditioning </a:t>
            </a:r>
            <a:r>
              <a:rPr lang="en-US" altLang="en-US" sz="3000" smtClean="0"/>
              <a:t>is a type of </a:t>
            </a:r>
            <a:r>
              <a:rPr lang="en-US" altLang="en-US" sz="3000" smtClean="0">
                <a:solidFill>
                  <a:srgbClr val="0000FF"/>
                </a:solidFill>
              </a:rPr>
              <a:t>associative learning</a:t>
            </a:r>
            <a:r>
              <a:rPr lang="en-US" altLang="en-US" sz="3000" smtClean="0"/>
              <a:t> in which an animal learns to associate one of its behaviors with a reward or punishment.</a:t>
            </a:r>
          </a:p>
          <a:p>
            <a:pPr eaLnBrk="1" hangingPunct="1">
              <a:lnSpc>
                <a:spcPct val="90000"/>
              </a:lnSpc>
            </a:pPr>
            <a:r>
              <a:rPr lang="en-US" altLang="en-US" sz="3000" smtClean="0"/>
              <a:t>It is also called </a:t>
            </a:r>
            <a:r>
              <a:rPr lang="en-US" altLang="en-US" sz="3000" smtClean="0">
                <a:solidFill>
                  <a:srgbClr val="0000FF"/>
                </a:solidFill>
              </a:rPr>
              <a:t>trial-and-error learning.</a:t>
            </a:r>
          </a:p>
          <a:p>
            <a:pPr lvl="1" eaLnBrk="1" hangingPunct="1">
              <a:lnSpc>
                <a:spcPct val="90000"/>
              </a:lnSpc>
              <a:buFont typeface="Times New Roman" charset="0"/>
              <a:buNone/>
            </a:pPr>
            <a:r>
              <a:rPr lang="en-US" altLang="en-US" smtClean="0">
                <a:solidFill>
                  <a:srgbClr val="FF0000"/>
                </a:solidFill>
              </a:rPr>
              <a:t>Example</a:t>
            </a:r>
            <a:r>
              <a:rPr lang="en-US" altLang="en-US" smtClean="0"/>
              <a:t>: a rat that is fed after pushing a lever will learn to push the lever in order to receive food.</a:t>
            </a:r>
          </a:p>
          <a:p>
            <a:pPr lvl="1" eaLnBrk="1" hangingPunct="1">
              <a:lnSpc>
                <a:spcPct val="90000"/>
              </a:lnSpc>
              <a:buFont typeface="Times New Roman" charset="0"/>
              <a:buNone/>
            </a:pPr>
            <a:r>
              <a:rPr lang="en-US" altLang="en-US" smtClean="0">
                <a:solidFill>
                  <a:srgbClr val="FF0000"/>
                </a:solidFill>
              </a:rPr>
              <a:t>Example</a:t>
            </a:r>
            <a:r>
              <a:rPr lang="en-US" altLang="en-US" smtClean="0"/>
              <a:t>:  a predator may learn to avoid a specific type of prey associated with a painful experience.</a:t>
            </a:r>
          </a:p>
        </p:txBody>
      </p:sp>
    </p:spTree>
    <p:extLst>
      <p:ext uri="{BB962C8B-B14F-4D97-AF65-F5344CB8AC3E}">
        <p14:creationId xmlns:p14="http://schemas.microsoft.com/office/powerpoint/2010/main" val="330381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 y="76200"/>
            <a:ext cx="8534400" cy="600075"/>
          </a:xfrm>
        </p:spPr>
        <p:txBody>
          <a:bodyPr/>
          <a:lstStyle/>
          <a:p>
            <a:pPr eaLnBrk="1" hangingPunct="1"/>
            <a:r>
              <a:rPr lang="en-US" altLang="en-US" sz="3600" i="1" smtClean="0">
                <a:solidFill>
                  <a:srgbClr val="0000FF"/>
                </a:solidFill>
              </a:rPr>
              <a:t>Cognition and Problem Solving</a:t>
            </a:r>
            <a:endParaRPr lang="en-US" altLang="en-US" sz="3600" b="0" i="1" smtClean="0">
              <a:solidFill>
                <a:srgbClr val="0000FF"/>
              </a:solidFill>
            </a:endParaRPr>
          </a:p>
        </p:txBody>
      </p:sp>
      <p:sp>
        <p:nvSpPr>
          <p:cNvPr id="67587" name="Rectangle 3"/>
          <p:cNvSpPr>
            <a:spLocks noGrp="1" noChangeArrowheads="1"/>
          </p:cNvSpPr>
          <p:nvPr>
            <p:ph type="body" idx="1"/>
          </p:nvPr>
        </p:nvSpPr>
        <p:spPr>
          <a:xfrm>
            <a:off x="214313" y="1176338"/>
            <a:ext cx="8534400" cy="2687637"/>
          </a:xfrm>
        </p:spPr>
        <p:txBody>
          <a:bodyPr/>
          <a:lstStyle/>
          <a:p>
            <a:pPr eaLnBrk="1" hangingPunct="1"/>
            <a:r>
              <a:rPr lang="en-US" altLang="en-US" sz="3000" b="1" smtClean="0">
                <a:solidFill>
                  <a:srgbClr val="0000FF"/>
                </a:solidFill>
              </a:rPr>
              <a:t>Cognition</a:t>
            </a:r>
            <a:r>
              <a:rPr lang="en-US" altLang="en-US" sz="3000" b="1" smtClean="0"/>
              <a:t> </a:t>
            </a:r>
            <a:r>
              <a:rPr lang="en-US" altLang="en-US" sz="3000" smtClean="0"/>
              <a:t>is a </a:t>
            </a:r>
            <a:r>
              <a:rPr lang="en-US" altLang="en-US" sz="3000" smtClean="0">
                <a:solidFill>
                  <a:srgbClr val="0000FF"/>
                </a:solidFill>
              </a:rPr>
              <a:t>process of knowing </a:t>
            </a:r>
            <a:r>
              <a:rPr lang="en-US" altLang="en-US" sz="3000" smtClean="0"/>
              <a:t>that may include awareness, reasoning, recollection, and judgment.</a:t>
            </a:r>
          </a:p>
          <a:p>
            <a:pPr lvl="1" eaLnBrk="1" hangingPunct="1"/>
            <a:r>
              <a:rPr lang="en-US" altLang="en-US" smtClean="0"/>
              <a:t>For example, honeybees can distinguish “same” from “different.”</a:t>
            </a:r>
          </a:p>
        </p:txBody>
      </p:sp>
    </p:spTree>
    <p:extLst>
      <p:ext uri="{BB962C8B-B14F-4D97-AF65-F5344CB8AC3E}">
        <p14:creationId xmlns:p14="http://schemas.microsoft.com/office/powerpoint/2010/main" val="2535261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200025" y="1165225"/>
            <a:ext cx="8534400" cy="4395788"/>
          </a:xfrm>
        </p:spPr>
        <p:txBody>
          <a:bodyPr/>
          <a:lstStyle/>
          <a:p>
            <a:pPr eaLnBrk="1" hangingPunct="1">
              <a:spcBef>
                <a:spcPct val="40000"/>
              </a:spcBef>
              <a:spcAft>
                <a:spcPct val="15000"/>
              </a:spcAft>
            </a:pPr>
            <a:r>
              <a:rPr lang="en-US" altLang="en-US" sz="3000" b="1" smtClean="0">
                <a:solidFill>
                  <a:srgbClr val="0000FF"/>
                </a:solidFill>
              </a:rPr>
              <a:t>Problem solving </a:t>
            </a:r>
            <a:r>
              <a:rPr lang="en-US" altLang="en-US" sz="3000" smtClean="0"/>
              <a:t>is the process of devising a </a:t>
            </a:r>
            <a:r>
              <a:rPr lang="en-US" altLang="en-US" sz="3000" smtClean="0">
                <a:solidFill>
                  <a:srgbClr val="0000FF"/>
                </a:solidFill>
              </a:rPr>
              <a:t>strategy</a:t>
            </a:r>
            <a:r>
              <a:rPr lang="en-US" altLang="en-US" sz="3000" smtClean="0"/>
              <a:t> to </a:t>
            </a:r>
            <a:r>
              <a:rPr lang="en-US" altLang="en-US" sz="3000" smtClean="0">
                <a:solidFill>
                  <a:srgbClr val="0000FF"/>
                </a:solidFill>
              </a:rPr>
              <a:t>overcome</a:t>
            </a:r>
            <a:r>
              <a:rPr lang="en-US" altLang="en-US" sz="3000" smtClean="0"/>
              <a:t> an </a:t>
            </a:r>
            <a:r>
              <a:rPr lang="en-US" altLang="en-US" sz="3000" smtClean="0">
                <a:solidFill>
                  <a:srgbClr val="0000FF"/>
                </a:solidFill>
              </a:rPr>
              <a:t>obstacle</a:t>
            </a:r>
            <a:r>
              <a:rPr lang="en-US" altLang="en-US" sz="3000" smtClean="0"/>
              <a:t>.</a:t>
            </a:r>
          </a:p>
          <a:p>
            <a:pPr lvl="1" eaLnBrk="1" hangingPunct="1">
              <a:spcBef>
                <a:spcPct val="40000"/>
              </a:spcBef>
              <a:spcAft>
                <a:spcPct val="15000"/>
              </a:spcAft>
              <a:buFont typeface="Times New Roman" charset="0"/>
              <a:buNone/>
            </a:pPr>
            <a:r>
              <a:rPr lang="en-US" altLang="en-US" smtClean="0">
                <a:solidFill>
                  <a:srgbClr val="FF0000"/>
                </a:solidFill>
              </a:rPr>
              <a:t>Example</a:t>
            </a:r>
            <a:r>
              <a:rPr lang="en-US" altLang="en-US" smtClean="0"/>
              <a:t>: chimpanzees can stack boxes in order to reach suspended food.</a:t>
            </a:r>
          </a:p>
          <a:p>
            <a:pPr eaLnBrk="1" hangingPunct="1">
              <a:spcBef>
                <a:spcPct val="40000"/>
              </a:spcBef>
              <a:spcAft>
                <a:spcPct val="15000"/>
              </a:spcAft>
            </a:pPr>
            <a:r>
              <a:rPr lang="en-US" altLang="en-US" sz="3000" smtClean="0"/>
              <a:t>Some </a:t>
            </a:r>
            <a:r>
              <a:rPr lang="en-US" altLang="en-US" sz="3000" smtClean="0">
                <a:solidFill>
                  <a:srgbClr val="0000FF"/>
                </a:solidFill>
              </a:rPr>
              <a:t>animals learn </a:t>
            </a:r>
            <a:r>
              <a:rPr lang="en-US" altLang="en-US" sz="3000" smtClean="0"/>
              <a:t>to solve problems </a:t>
            </a:r>
            <a:r>
              <a:rPr lang="en-US" altLang="en-US" sz="3000" smtClean="0">
                <a:solidFill>
                  <a:srgbClr val="0000FF"/>
                </a:solidFill>
              </a:rPr>
              <a:t>by</a:t>
            </a:r>
            <a:r>
              <a:rPr lang="en-US" altLang="en-US" sz="3000" smtClean="0"/>
              <a:t> </a:t>
            </a:r>
            <a:r>
              <a:rPr lang="en-US" altLang="en-US" sz="3000" smtClean="0">
                <a:solidFill>
                  <a:srgbClr val="0000FF"/>
                </a:solidFill>
              </a:rPr>
              <a:t>observing</a:t>
            </a:r>
            <a:r>
              <a:rPr lang="en-US" altLang="en-US" sz="3000" smtClean="0"/>
              <a:t> other individuals.</a:t>
            </a:r>
          </a:p>
          <a:p>
            <a:pPr lvl="1" eaLnBrk="1" hangingPunct="1">
              <a:spcBef>
                <a:spcPct val="40000"/>
              </a:spcBef>
              <a:spcAft>
                <a:spcPct val="15000"/>
              </a:spcAft>
              <a:buFont typeface="Times New Roman" charset="0"/>
              <a:buNone/>
            </a:pPr>
            <a:r>
              <a:rPr lang="en-US" altLang="en-US" smtClean="0">
                <a:solidFill>
                  <a:srgbClr val="FF0000"/>
                </a:solidFill>
              </a:rPr>
              <a:t>Example</a:t>
            </a:r>
            <a:r>
              <a:rPr lang="en-US" altLang="en-US" smtClean="0"/>
              <a:t>: young chimpanzees learn to crack palm nuts with stones by copying older chimpanzees</a:t>
            </a:r>
          </a:p>
        </p:txBody>
      </p:sp>
    </p:spTree>
    <p:extLst>
      <p:ext uri="{BB962C8B-B14F-4D97-AF65-F5344CB8AC3E}">
        <p14:creationId xmlns:p14="http://schemas.microsoft.com/office/powerpoint/2010/main" val="156853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96850" y="1176338"/>
            <a:ext cx="8534400" cy="6367462"/>
          </a:xfrm>
        </p:spPr>
        <p:txBody>
          <a:bodyPr/>
          <a:lstStyle/>
          <a:p>
            <a:pPr eaLnBrk="1" hangingPunct="1">
              <a:lnSpc>
                <a:spcPct val="90000"/>
              </a:lnSpc>
            </a:pPr>
            <a:r>
              <a:rPr lang="en-US" altLang="en-US" sz="2600" smtClean="0"/>
              <a:t>An animal’s behavior is its response to external and internal stimuli.</a:t>
            </a:r>
          </a:p>
          <a:p>
            <a:pPr eaLnBrk="1" hangingPunct="1">
              <a:lnSpc>
                <a:spcPct val="90000"/>
              </a:lnSpc>
            </a:pPr>
            <a:r>
              <a:rPr lang="en-US" altLang="en-US" b="1" i="1" smtClean="0">
                <a:solidFill>
                  <a:srgbClr val="0000FF"/>
                </a:solidFill>
              </a:rPr>
              <a:t>Ethology</a:t>
            </a:r>
            <a:r>
              <a:rPr lang="en-US" altLang="en-US" sz="2600" b="1" smtClean="0"/>
              <a:t> </a:t>
            </a:r>
            <a:r>
              <a:rPr lang="en-US" altLang="en-US" sz="2600" smtClean="0"/>
              <a:t>is the scientific </a:t>
            </a:r>
            <a:r>
              <a:rPr lang="en-US" altLang="en-US" sz="2600" i="1" smtClean="0">
                <a:solidFill>
                  <a:srgbClr val="0000FF"/>
                </a:solidFill>
              </a:rPr>
              <a:t>study of animal behavior</a:t>
            </a:r>
            <a:r>
              <a:rPr lang="en-US" altLang="en-US" sz="2600" smtClean="0"/>
              <a:t>, particularly in natural environments.</a:t>
            </a:r>
          </a:p>
          <a:p>
            <a:pPr eaLnBrk="1" hangingPunct="1">
              <a:lnSpc>
                <a:spcPct val="90000"/>
              </a:lnSpc>
            </a:pPr>
            <a:r>
              <a:rPr lang="en-US" altLang="en-US" sz="2600" smtClean="0"/>
              <a:t>According to early ethologist Niko </a:t>
            </a:r>
            <a:r>
              <a:rPr lang="en-US" altLang="en-US" sz="2600" smtClean="0">
                <a:solidFill>
                  <a:srgbClr val="FF0000"/>
                </a:solidFill>
              </a:rPr>
              <a:t>Tinbergen</a:t>
            </a:r>
            <a:r>
              <a:rPr lang="en-US" altLang="en-US" sz="2600" smtClean="0"/>
              <a:t>, four questions should be asked about behavior:</a:t>
            </a:r>
          </a:p>
          <a:p>
            <a:pPr lvl="1" eaLnBrk="1" hangingPunct="1">
              <a:lnSpc>
                <a:spcPct val="90000"/>
              </a:lnSpc>
              <a:buFont typeface="Times New Roman" charset="0"/>
              <a:buAutoNum type="arabicPeriod"/>
            </a:pPr>
            <a:r>
              <a:rPr lang="en-US" altLang="en-US" sz="2600" smtClean="0"/>
              <a:t>What stimulus elicits the behavior, and what physiological mechanisms mediate the response?</a:t>
            </a:r>
          </a:p>
          <a:p>
            <a:pPr lvl="1" eaLnBrk="1" hangingPunct="1">
              <a:lnSpc>
                <a:spcPct val="90000"/>
              </a:lnSpc>
              <a:buFont typeface="Times New Roman" charset="0"/>
              <a:buAutoNum type="arabicPeriod"/>
            </a:pPr>
            <a:r>
              <a:rPr lang="en-US" altLang="en-US" sz="2600" smtClean="0"/>
              <a:t>How does the animal’s experience during growth and development influence the response mechanisms?</a:t>
            </a:r>
          </a:p>
          <a:p>
            <a:pPr eaLnBrk="1" hangingPunct="1">
              <a:lnSpc>
                <a:spcPct val="90000"/>
              </a:lnSpc>
            </a:pPr>
            <a:endParaRPr lang="en-US" altLang="en-US" sz="2600" smtClean="0"/>
          </a:p>
          <a:p>
            <a:pPr eaLnBrk="1" hangingPunct="1">
              <a:lnSpc>
                <a:spcPct val="90000"/>
              </a:lnSpc>
            </a:pPr>
            <a:endParaRPr lang="en-US" altLang="en-US" sz="2600" smtClean="0"/>
          </a:p>
        </p:txBody>
      </p:sp>
      <p:sp>
        <p:nvSpPr>
          <p:cNvPr id="29699" name="Rectangle 13"/>
          <p:cNvSpPr>
            <a:spLocks noChangeArrowheads="1"/>
          </p:cNvSpPr>
          <p:nvPr/>
        </p:nvSpPr>
        <p:spPr bwMode="auto">
          <a:xfrm>
            <a:off x="152400" y="27305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algn="ctr" eaLnBrk="0" fontAlgn="base" hangingPunct="0">
              <a:spcBef>
                <a:spcPct val="0"/>
              </a:spcBef>
              <a:spcAft>
                <a:spcPct val="0"/>
              </a:spcAft>
            </a:pPr>
            <a:r>
              <a:rPr kumimoji="0" lang="en-US" altLang="en-US" sz="2800" b="1" i="1">
                <a:solidFill>
                  <a:srgbClr val="0000FF"/>
                </a:solidFill>
              </a:rPr>
              <a:t>Animal Behavior </a:t>
            </a:r>
            <a:r>
              <a:rPr kumimoji="0" lang="en-US" altLang="en-US" sz="2800" b="1" i="1">
                <a:solidFill>
                  <a:srgbClr val="000000"/>
                </a:solidFill>
              </a:rPr>
              <a:t>is subject to </a:t>
            </a:r>
            <a:r>
              <a:rPr kumimoji="0" lang="en-US" altLang="en-US" sz="2800" b="1" i="1">
                <a:solidFill>
                  <a:srgbClr val="0000FF"/>
                </a:solidFill>
              </a:rPr>
              <a:t>Natural Selection</a:t>
            </a:r>
            <a:r>
              <a:rPr kumimoji="0" lang="en-US" altLang="en-US" sz="2600">
                <a:solidFill>
                  <a:srgbClr val="000000"/>
                </a:solidFill>
              </a:rPr>
              <a:t>.</a:t>
            </a:r>
          </a:p>
        </p:txBody>
      </p:sp>
    </p:spTree>
    <p:extLst>
      <p:ext uri="{BB962C8B-B14F-4D97-AF65-F5344CB8AC3E}">
        <p14:creationId xmlns:p14="http://schemas.microsoft.com/office/powerpoint/2010/main" val="663122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 y="76200"/>
            <a:ext cx="8534400" cy="544513"/>
          </a:xfrm>
        </p:spPr>
        <p:txBody>
          <a:bodyPr/>
          <a:lstStyle/>
          <a:p>
            <a:pPr eaLnBrk="1" hangingPunct="1"/>
            <a:r>
              <a:rPr lang="en-US" altLang="en-US" sz="3200" i="1" smtClean="0">
                <a:solidFill>
                  <a:srgbClr val="0000FF"/>
                </a:solidFill>
              </a:rPr>
              <a:t>Development of Learned Behaviors</a:t>
            </a:r>
          </a:p>
        </p:txBody>
      </p:sp>
      <p:sp>
        <p:nvSpPr>
          <p:cNvPr id="71683" name="Rectangle 3"/>
          <p:cNvSpPr>
            <a:spLocks noGrp="1" noChangeArrowheads="1"/>
          </p:cNvSpPr>
          <p:nvPr>
            <p:ph type="body" idx="1"/>
          </p:nvPr>
        </p:nvSpPr>
        <p:spPr>
          <a:xfrm>
            <a:off x="200025" y="1176338"/>
            <a:ext cx="8534400" cy="3789362"/>
          </a:xfrm>
        </p:spPr>
        <p:txBody>
          <a:bodyPr/>
          <a:lstStyle/>
          <a:p>
            <a:pPr eaLnBrk="1" hangingPunct="1"/>
            <a:r>
              <a:rPr lang="en-US" altLang="en-US" sz="3000" smtClean="0"/>
              <a:t>Development of some behaviors occurs in </a:t>
            </a:r>
            <a:r>
              <a:rPr lang="en-US" altLang="en-US" sz="3000" smtClean="0">
                <a:solidFill>
                  <a:srgbClr val="0000FF"/>
                </a:solidFill>
              </a:rPr>
              <a:t>distinct stages.</a:t>
            </a:r>
          </a:p>
          <a:p>
            <a:pPr lvl="1" eaLnBrk="1" hangingPunct="1"/>
            <a:r>
              <a:rPr lang="en-US" altLang="en-US" smtClean="0"/>
              <a:t>For example a white-crowned sparrow memorizes the song of its species during an early sensitive period.</a:t>
            </a:r>
          </a:p>
          <a:p>
            <a:pPr lvl="1" eaLnBrk="1" hangingPunct="1"/>
            <a:r>
              <a:rPr lang="en-US" altLang="en-US" smtClean="0"/>
              <a:t>The bird then learns to sing the song during a second learning phase.</a:t>
            </a:r>
          </a:p>
        </p:txBody>
      </p:sp>
    </p:spTree>
    <p:extLst>
      <p:ext uri="{BB962C8B-B14F-4D97-AF65-F5344CB8AC3E}">
        <p14:creationId xmlns:p14="http://schemas.microsoft.com/office/powerpoint/2010/main" val="1937914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ChangeArrowheads="1"/>
          </p:cNvSpPr>
          <p:nvPr/>
        </p:nvSpPr>
        <p:spPr bwMode="auto">
          <a:xfrm>
            <a:off x="44450" y="685800"/>
            <a:ext cx="8991600" cy="457200"/>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spcBef>
                <a:spcPct val="0"/>
              </a:spcBef>
              <a:spcAft>
                <a:spcPct val="0"/>
              </a:spcAft>
            </a:pPr>
            <a:endParaRPr lang="en-US" altLang="en-US">
              <a:solidFill>
                <a:srgbClr val="000000"/>
              </a:solidFill>
            </a:endParaRPr>
          </a:p>
        </p:txBody>
      </p:sp>
      <p:sp>
        <p:nvSpPr>
          <p:cNvPr id="72707" name="Rectangle 2"/>
          <p:cNvSpPr>
            <a:spLocks noGrp="1" noChangeArrowheads="1"/>
          </p:cNvSpPr>
          <p:nvPr>
            <p:ph type="title"/>
          </p:nvPr>
        </p:nvSpPr>
        <p:spPr>
          <a:xfrm>
            <a:off x="76200" y="76200"/>
            <a:ext cx="8763000" cy="1066800"/>
          </a:xfrm>
        </p:spPr>
        <p:txBody>
          <a:bodyPr/>
          <a:lstStyle/>
          <a:p>
            <a:pPr eaLnBrk="1" hangingPunct="1"/>
            <a:r>
              <a:rPr lang="en-US" altLang="en-US" sz="3200" i="1" smtClean="0"/>
              <a:t>Both </a:t>
            </a:r>
            <a:r>
              <a:rPr lang="en-US" altLang="en-US" sz="3200" i="1" smtClean="0">
                <a:solidFill>
                  <a:srgbClr val="0000FF"/>
                </a:solidFill>
              </a:rPr>
              <a:t>genetic</a:t>
            </a:r>
            <a:r>
              <a:rPr lang="en-US" altLang="en-US" sz="3200" i="1" smtClean="0"/>
              <a:t> makeup and </a:t>
            </a:r>
            <a:r>
              <a:rPr lang="en-US" altLang="en-US" sz="3200" i="1" smtClean="0">
                <a:solidFill>
                  <a:srgbClr val="0000FF"/>
                </a:solidFill>
              </a:rPr>
              <a:t>environment</a:t>
            </a:r>
            <a:r>
              <a:rPr lang="en-US" altLang="en-US" sz="3200" i="1" smtClean="0"/>
              <a:t> contribute to the </a:t>
            </a:r>
            <a:r>
              <a:rPr lang="en-US" altLang="en-US" sz="3200" i="1" smtClean="0">
                <a:solidFill>
                  <a:srgbClr val="0000FF"/>
                </a:solidFill>
              </a:rPr>
              <a:t>development of behaviors</a:t>
            </a:r>
          </a:p>
        </p:txBody>
      </p:sp>
      <p:sp>
        <p:nvSpPr>
          <p:cNvPr id="72708" name="Rectangle 3"/>
          <p:cNvSpPr>
            <a:spLocks noGrp="1" noChangeArrowheads="1"/>
          </p:cNvSpPr>
          <p:nvPr>
            <p:ph type="body" idx="1"/>
          </p:nvPr>
        </p:nvSpPr>
        <p:spPr>
          <a:xfrm>
            <a:off x="228600" y="1598613"/>
            <a:ext cx="8534400" cy="5308600"/>
          </a:xfrm>
        </p:spPr>
        <p:txBody>
          <a:bodyPr/>
          <a:lstStyle/>
          <a:p>
            <a:pPr eaLnBrk="1" hangingPunct="1"/>
            <a:r>
              <a:rPr lang="en-US" altLang="en-US" sz="3000" smtClean="0">
                <a:solidFill>
                  <a:srgbClr val="FF0000"/>
                </a:solidFill>
              </a:rPr>
              <a:t>Animal behavior </a:t>
            </a:r>
            <a:r>
              <a:rPr lang="en-US" altLang="en-US" sz="3000" smtClean="0"/>
              <a:t>is governed by complex </a:t>
            </a:r>
            <a:r>
              <a:rPr lang="en-US" altLang="en-US" sz="3000" smtClean="0">
                <a:solidFill>
                  <a:srgbClr val="0000FF"/>
                </a:solidFill>
              </a:rPr>
              <a:t>interactions </a:t>
            </a:r>
            <a:r>
              <a:rPr lang="en-US" altLang="en-US" sz="3000" smtClean="0"/>
              <a:t>between</a:t>
            </a:r>
            <a:r>
              <a:rPr lang="en-US" altLang="en-US" sz="3000" smtClean="0">
                <a:solidFill>
                  <a:srgbClr val="0000FF"/>
                </a:solidFill>
              </a:rPr>
              <a:t> genetic </a:t>
            </a:r>
            <a:r>
              <a:rPr lang="en-US" altLang="en-US" sz="3000" smtClean="0"/>
              <a:t>and </a:t>
            </a:r>
            <a:r>
              <a:rPr lang="en-US" altLang="en-US" sz="3000" smtClean="0">
                <a:solidFill>
                  <a:srgbClr val="0000FF"/>
                </a:solidFill>
              </a:rPr>
              <a:t>environmental factors</a:t>
            </a:r>
            <a:r>
              <a:rPr lang="en-US" altLang="en-US" sz="3000" smtClean="0"/>
              <a:t>.</a:t>
            </a:r>
          </a:p>
          <a:p>
            <a:pPr eaLnBrk="1" hangingPunct="1"/>
            <a:r>
              <a:rPr lang="en-US" altLang="en-US" sz="3000" smtClean="0"/>
              <a:t>Cross-fostering studies help behavioral ecologists to identify the contribution of environment to an animal’s behavior.               A </a:t>
            </a:r>
            <a:r>
              <a:rPr lang="en-US" altLang="en-US" sz="3000" b="1" smtClean="0">
                <a:solidFill>
                  <a:srgbClr val="0000FF"/>
                </a:solidFill>
              </a:rPr>
              <a:t>cross-fostering study </a:t>
            </a:r>
            <a:r>
              <a:rPr lang="en-US" altLang="en-US" sz="3000" smtClean="0"/>
              <a:t>places the young from one species in the care of adults from another species.</a:t>
            </a:r>
          </a:p>
          <a:p>
            <a:pPr eaLnBrk="1" hangingPunct="1"/>
            <a:endParaRPr lang="en-US" altLang="en-US" sz="3000" smtClean="0"/>
          </a:p>
        </p:txBody>
      </p:sp>
      <p:sp>
        <p:nvSpPr>
          <p:cNvPr id="72709" name="Line 4"/>
          <p:cNvSpPr>
            <a:spLocks noChangeShapeType="1"/>
          </p:cNvSpPr>
          <p:nvPr/>
        </p:nvSpPr>
        <p:spPr bwMode="auto">
          <a:xfrm>
            <a:off x="304800" y="140335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en-US" sz="2500">
              <a:solidFill>
                <a:srgbClr val="000000"/>
              </a:solidFill>
              <a:ea typeface="ＭＳ Ｐゴシック" charset="-128"/>
              <a:sym typeface="Symbol" charset="2"/>
            </a:endParaRPr>
          </a:p>
        </p:txBody>
      </p:sp>
    </p:spTree>
    <p:extLst>
      <p:ext uri="{BB962C8B-B14F-4D97-AF65-F5344CB8AC3E}">
        <p14:creationId xmlns:p14="http://schemas.microsoft.com/office/powerpoint/2010/main" val="2214526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8425" y="76200"/>
            <a:ext cx="8534400" cy="544513"/>
          </a:xfrm>
        </p:spPr>
        <p:txBody>
          <a:bodyPr/>
          <a:lstStyle/>
          <a:p>
            <a:pPr eaLnBrk="1" hangingPunct="1"/>
            <a:r>
              <a:rPr lang="en-US" altLang="en-US" sz="3200" i="1" smtClean="0">
                <a:solidFill>
                  <a:srgbClr val="0000FF"/>
                </a:solidFill>
              </a:rPr>
              <a:t>Regulatory Genes </a:t>
            </a:r>
            <a:r>
              <a:rPr lang="en-US" altLang="en-US" sz="3200" i="1" smtClean="0">
                <a:solidFill>
                  <a:schemeClr val="tx1"/>
                </a:solidFill>
              </a:rPr>
              <a:t>and</a:t>
            </a:r>
            <a:r>
              <a:rPr lang="en-US" altLang="en-US" sz="3200" i="1" smtClean="0">
                <a:solidFill>
                  <a:srgbClr val="0000FF"/>
                </a:solidFill>
              </a:rPr>
              <a:t> Behavior</a:t>
            </a:r>
          </a:p>
        </p:txBody>
      </p:sp>
      <p:sp>
        <p:nvSpPr>
          <p:cNvPr id="73731" name="Rectangle 3"/>
          <p:cNvSpPr>
            <a:spLocks noGrp="1" noChangeArrowheads="1"/>
          </p:cNvSpPr>
          <p:nvPr>
            <p:ph type="body" idx="1"/>
          </p:nvPr>
        </p:nvSpPr>
        <p:spPr>
          <a:xfrm>
            <a:off x="200025" y="1165225"/>
            <a:ext cx="8534400" cy="5429250"/>
          </a:xfrm>
        </p:spPr>
        <p:txBody>
          <a:bodyPr/>
          <a:lstStyle/>
          <a:p>
            <a:pPr eaLnBrk="1" hangingPunct="1"/>
            <a:r>
              <a:rPr lang="en-US" altLang="en-US" sz="3000" smtClean="0"/>
              <a:t>A </a:t>
            </a:r>
            <a:r>
              <a:rPr lang="en-US" altLang="en-US" sz="3000" smtClean="0">
                <a:solidFill>
                  <a:srgbClr val="0000FF"/>
                </a:solidFill>
              </a:rPr>
              <a:t>master regulatory gene </a:t>
            </a:r>
            <a:r>
              <a:rPr lang="en-US" altLang="en-US" sz="3000" smtClean="0"/>
              <a:t>can control </a:t>
            </a:r>
            <a:r>
              <a:rPr lang="en-US" altLang="en-US" sz="3000" smtClean="0">
                <a:solidFill>
                  <a:srgbClr val="0000FF"/>
                </a:solidFill>
              </a:rPr>
              <a:t>many behaviors</a:t>
            </a:r>
            <a:r>
              <a:rPr lang="en-US" altLang="en-US" sz="3000" smtClean="0"/>
              <a:t>.</a:t>
            </a:r>
          </a:p>
          <a:p>
            <a:pPr lvl="1" eaLnBrk="1" hangingPunct="1">
              <a:buFont typeface="Times New Roman" charset="0"/>
              <a:buNone/>
            </a:pPr>
            <a:r>
              <a:rPr lang="en-US" altLang="en-US" smtClean="0">
                <a:solidFill>
                  <a:srgbClr val="FF0000"/>
                </a:solidFill>
              </a:rPr>
              <a:t>Example</a:t>
            </a:r>
            <a:r>
              <a:rPr lang="en-US" altLang="en-US" smtClean="0"/>
              <a:t>: a single gene controls many behaviors of the male fruit fly courtship ritual. </a:t>
            </a:r>
          </a:p>
          <a:p>
            <a:pPr eaLnBrk="1" hangingPunct="1"/>
            <a:r>
              <a:rPr lang="en-US" altLang="en-US" sz="3000" smtClean="0">
                <a:solidFill>
                  <a:srgbClr val="0000FF"/>
                </a:solidFill>
              </a:rPr>
              <a:t>Multiple independent genes </a:t>
            </a:r>
            <a:r>
              <a:rPr lang="en-US" altLang="en-US" sz="3000" smtClean="0"/>
              <a:t>can contribute to a </a:t>
            </a:r>
            <a:r>
              <a:rPr lang="en-US" altLang="en-US" sz="3000" smtClean="0">
                <a:solidFill>
                  <a:srgbClr val="0000FF"/>
                </a:solidFill>
              </a:rPr>
              <a:t>single behavior</a:t>
            </a:r>
            <a:r>
              <a:rPr lang="en-US" altLang="en-US" sz="3000" smtClean="0"/>
              <a:t>.</a:t>
            </a:r>
          </a:p>
          <a:p>
            <a:pPr lvl="1" eaLnBrk="1" hangingPunct="1">
              <a:buFont typeface="Times New Roman" charset="0"/>
              <a:buNone/>
            </a:pPr>
            <a:r>
              <a:rPr lang="en-US" altLang="en-US" smtClean="0">
                <a:solidFill>
                  <a:srgbClr val="FF0000"/>
                </a:solidFill>
              </a:rPr>
              <a:t>Example</a:t>
            </a:r>
            <a:r>
              <a:rPr lang="en-US" altLang="en-US" smtClean="0"/>
              <a:t>: in green lacewings, the courtship song is unique to each species; multiple independent genes govern different components of the courtship song.</a:t>
            </a:r>
          </a:p>
        </p:txBody>
      </p:sp>
    </p:spTree>
    <p:extLst>
      <p:ext uri="{BB962C8B-B14F-4D97-AF65-F5344CB8AC3E}">
        <p14:creationId xmlns:p14="http://schemas.microsoft.com/office/powerpoint/2010/main" val="11856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06375" y="1208088"/>
            <a:ext cx="8534400" cy="5256212"/>
          </a:xfrm>
        </p:spPr>
        <p:txBody>
          <a:bodyPr/>
          <a:lstStyle/>
          <a:p>
            <a:pPr marL="998538" lvl="1" indent="-533400" eaLnBrk="1" hangingPunct="1">
              <a:lnSpc>
                <a:spcPct val="90000"/>
              </a:lnSpc>
              <a:spcBef>
                <a:spcPct val="40000"/>
              </a:spcBef>
              <a:spcAft>
                <a:spcPct val="15000"/>
              </a:spcAft>
              <a:buFont typeface="Times New Roman" charset="0"/>
              <a:buAutoNum type="arabicPeriod" startAt="3"/>
            </a:pPr>
            <a:r>
              <a:rPr lang="en-US" altLang="en-US" sz="2600" smtClean="0"/>
              <a:t>How does the </a:t>
            </a:r>
            <a:r>
              <a:rPr lang="en-US" altLang="en-US" sz="2600" smtClean="0">
                <a:solidFill>
                  <a:srgbClr val="0000FF"/>
                </a:solidFill>
              </a:rPr>
              <a:t>behavior</a:t>
            </a:r>
            <a:r>
              <a:rPr lang="en-US" altLang="en-US" sz="2600" smtClean="0"/>
              <a:t> aid survival and reproduction? </a:t>
            </a:r>
            <a:r>
              <a:rPr lang="en-US" altLang="en-US" sz="2600" smtClean="0">
                <a:solidFill>
                  <a:srgbClr val="0000FF"/>
                </a:solidFill>
              </a:rPr>
              <a:t>Survival value</a:t>
            </a:r>
            <a:endParaRPr lang="en-US" altLang="en-US" sz="2600" smtClean="0"/>
          </a:p>
          <a:p>
            <a:pPr marL="998538" lvl="1" indent="-533400" eaLnBrk="1" hangingPunct="1">
              <a:lnSpc>
                <a:spcPct val="90000"/>
              </a:lnSpc>
              <a:spcBef>
                <a:spcPct val="40000"/>
              </a:spcBef>
              <a:spcAft>
                <a:spcPct val="15000"/>
              </a:spcAft>
              <a:buFont typeface="Times New Roman" charset="0"/>
              <a:buAutoNum type="arabicPeriod" startAt="3"/>
            </a:pPr>
            <a:r>
              <a:rPr lang="en-US" altLang="en-US" sz="2600" smtClean="0"/>
              <a:t>What is the behavior’s evolutionary history?</a:t>
            </a:r>
          </a:p>
          <a:p>
            <a:pPr marL="533400" indent="-533400" eaLnBrk="1" hangingPunct="1"/>
            <a:r>
              <a:rPr lang="en-US" altLang="en-US" sz="2600" smtClean="0"/>
              <a:t>These questions highlight the complementary nature of proximate and ultimate perspectives.</a:t>
            </a:r>
          </a:p>
          <a:p>
            <a:pPr marL="533400" indent="-533400" eaLnBrk="1" hangingPunct="1"/>
            <a:r>
              <a:rPr lang="en-US" altLang="en-US" sz="2600" b="1" smtClean="0">
                <a:solidFill>
                  <a:srgbClr val="FF0000"/>
                </a:solidFill>
              </a:rPr>
              <a:t>Behavioral ecology</a:t>
            </a:r>
            <a:r>
              <a:rPr lang="en-US" altLang="en-US" sz="2600" smtClean="0">
                <a:solidFill>
                  <a:srgbClr val="FF0000"/>
                </a:solidFill>
              </a:rPr>
              <a:t> </a:t>
            </a:r>
            <a:r>
              <a:rPr lang="en-US" altLang="en-US" sz="2600" smtClean="0"/>
              <a:t>is the study of the </a:t>
            </a:r>
            <a:r>
              <a:rPr lang="en-US" altLang="en-US" sz="2600" smtClean="0">
                <a:solidFill>
                  <a:srgbClr val="0000FF"/>
                </a:solidFill>
              </a:rPr>
              <a:t>ecological</a:t>
            </a:r>
            <a:r>
              <a:rPr lang="en-US" altLang="en-US" sz="2600" smtClean="0"/>
              <a:t> and </a:t>
            </a:r>
            <a:r>
              <a:rPr lang="en-US" altLang="en-US" sz="2600" smtClean="0">
                <a:solidFill>
                  <a:srgbClr val="0000FF"/>
                </a:solidFill>
              </a:rPr>
              <a:t>evolutionary</a:t>
            </a:r>
            <a:r>
              <a:rPr lang="en-US" altLang="en-US" sz="2600" smtClean="0"/>
              <a:t> basis for </a:t>
            </a:r>
            <a:r>
              <a:rPr lang="en-US" altLang="en-US" sz="2600" smtClean="0">
                <a:solidFill>
                  <a:srgbClr val="0000FF"/>
                </a:solidFill>
              </a:rPr>
              <a:t>animal behavior</a:t>
            </a:r>
            <a:r>
              <a:rPr lang="en-US" altLang="en-US" sz="2600" smtClean="0"/>
              <a:t>.</a:t>
            </a:r>
          </a:p>
          <a:p>
            <a:pPr marL="533400" indent="-533400" eaLnBrk="1" hangingPunct="1"/>
            <a:r>
              <a:rPr lang="en-US" altLang="en-US" sz="2600" smtClean="0"/>
              <a:t>It integrates proximate and ultimate explanations for animal behavior.</a:t>
            </a:r>
          </a:p>
          <a:p>
            <a:pPr marL="533400" indent="-533400" eaLnBrk="1" hangingPunct="1"/>
            <a:endParaRPr lang="en-US" altLang="en-US" sz="2600" smtClean="0"/>
          </a:p>
        </p:txBody>
      </p:sp>
    </p:spTree>
    <p:extLst>
      <p:ext uri="{BB962C8B-B14F-4D97-AF65-F5344CB8AC3E}">
        <p14:creationId xmlns:p14="http://schemas.microsoft.com/office/powerpoint/2010/main" val="176858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92088" y="1181100"/>
            <a:ext cx="8534400" cy="4852988"/>
          </a:xfrm>
        </p:spPr>
        <p:txBody>
          <a:bodyPr/>
          <a:lstStyle/>
          <a:p>
            <a:pPr eaLnBrk="1" hangingPunct="1"/>
            <a:r>
              <a:rPr lang="en-US" altLang="en-US" sz="3000" b="1" smtClean="0">
                <a:solidFill>
                  <a:srgbClr val="FF0000"/>
                </a:solidFill>
              </a:rPr>
              <a:t>Proximate causation</a:t>
            </a:r>
            <a:r>
              <a:rPr lang="en-US" altLang="en-US" sz="3000" smtClean="0"/>
              <a:t>, or “how” explanations, focus on</a:t>
            </a:r>
          </a:p>
          <a:p>
            <a:pPr lvl="1" eaLnBrk="1" hangingPunct="1"/>
            <a:r>
              <a:rPr lang="en-US" altLang="en-US" smtClean="0">
                <a:solidFill>
                  <a:srgbClr val="0000FF"/>
                </a:solidFill>
              </a:rPr>
              <a:t>Environmental stimuli </a:t>
            </a:r>
            <a:r>
              <a:rPr lang="en-US" altLang="en-US" smtClean="0"/>
              <a:t>that </a:t>
            </a:r>
            <a:r>
              <a:rPr lang="en-US" altLang="en-US" smtClean="0">
                <a:solidFill>
                  <a:srgbClr val="0000FF"/>
                </a:solidFill>
              </a:rPr>
              <a:t>trigger </a:t>
            </a:r>
            <a:r>
              <a:rPr lang="en-US" altLang="en-US" smtClean="0"/>
              <a:t>a behavior</a:t>
            </a:r>
          </a:p>
          <a:p>
            <a:pPr lvl="1" eaLnBrk="1" hangingPunct="1"/>
            <a:r>
              <a:rPr lang="en-US" altLang="en-US" smtClean="0"/>
              <a:t>Genetic, physiological, and anatomical mechanisms underlying a behavior.</a:t>
            </a:r>
          </a:p>
          <a:p>
            <a:pPr eaLnBrk="1" hangingPunct="1"/>
            <a:r>
              <a:rPr lang="en-US" altLang="en-US" sz="3000" b="1" smtClean="0">
                <a:solidFill>
                  <a:srgbClr val="FF0000"/>
                </a:solidFill>
              </a:rPr>
              <a:t>Ultimate causation</a:t>
            </a:r>
            <a:r>
              <a:rPr lang="en-US" altLang="en-US" sz="3000" smtClean="0"/>
              <a:t>, or “why” explanations, focus on</a:t>
            </a:r>
          </a:p>
          <a:p>
            <a:pPr lvl="1" eaLnBrk="1" hangingPunct="1"/>
            <a:r>
              <a:rPr lang="en-US" altLang="en-US" smtClean="0">
                <a:solidFill>
                  <a:srgbClr val="0000FF"/>
                </a:solidFill>
              </a:rPr>
              <a:t>Evolutionary significance </a:t>
            </a:r>
            <a:r>
              <a:rPr lang="en-US" altLang="en-US" smtClean="0"/>
              <a:t>of a behavior.</a:t>
            </a:r>
          </a:p>
        </p:txBody>
      </p:sp>
    </p:spTree>
    <p:extLst>
      <p:ext uri="{BB962C8B-B14F-4D97-AF65-F5344CB8AC3E}">
        <p14:creationId xmlns:p14="http://schemas.microsoft.com/office/powerpoint/2010/main" val="412889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76200"/>
            <a:ext cx="8534400" cy="544513"/>
          </a:xfrm>
        </p:spPr>
        <p:txBody>
          <a:bodyPr/>
          <a:lstStyle/>
          <a:p>
            <a:pPr eaLnBrk="1" hangingPunct="1"/>
            <a:r>
              <a:rPr lang="en-US" altLang="en-US" smtClean="0"/>
              <a:t>Fixed Action Patterns </a:t>
            </a:r>
            <a:r>
              <a:rPr lang="en-US" altLang="en-US" sz="3200" i="1" smtClean="0">
                <a:solidFill>
                  <a:srgbClr val="FF0000"/>
                </a:solidFill>
              </a:rPr>
              <a:t> FAP</a:t>
            </a:r>
            <a:endParaRPr lang="en-US" altLang="en-US" b="0" i="1" smtClean="0">
              <a:solidFill>
                <a:srgbClr val="FF0000"/>
              </a:solidFill>
            </a:endParaRPr>
          </a:p>
        </p:txBody>
      </p:sp>
      <p:sp>
        <p:nvSpPr>
          <p:cNvPr id="32771" name="Rectangle 3"/>
          <p:cNvSpPr>
            <a:spLocks noGrp="1" noChangeArrowheads="1"/>
          </p:cNvSpPr>
          <p:nvPr>
            <p:ph type="body" idx="1"/>
          </p:nvPr>
        </p:nvSpPr>
        <p:spPr>
          <a:xfrm>
            <a:off x="200025" y="1162050"/>
            <a:ext cx="8534400" cy="3981450"/>
          </a:xfrm>
        </p:spPr>
        <p:txBody>
          <a:bodyPr/>
          <a:lstStyle/>
          <a:p>
            <a:pPr eaLnBrk="1" hangingPunct="1"/>
            <a:r>
              <a:rPr lang="en-US" altLang="en-US" sz="3000" smtClean="0"/>
              <a:t>A </a:t>
            </a:r>
            <a:r>
              <a:rPr lang="en-US" altLang="en-US" sz="3000" b="1" smtClean="0">
                <a:solidFill>
                  <a:srgbClr val="FF0000"/>
                </a:solidFill>
              </a:rPr>
              <a:t>fixed action pattern </a:t>
            </a:r>
            <a:r>
              <a:rPr lang="en-US" altLang="en-US" sz="3000" smtClean="0"/>
              <a:t>is a sequence of unlearned,</a:t>
            </a:r>
            <a:r>
              <a:rPr lang="en-US" altLang="en-US" sz="3000" smtClean="0">
                <a:solidFill>
                  <a:srgbClr val="FF0000"/>
                </a:solidFill>
              </a:rPr>
              <a:t> innate </a:t>
            </a:r>
            <a:r>
              <a:rPr lang="en-US" altLang="en-US" sz="3000" smtClean="0"/>
              <a:t>behaviors that is </a:t>
            </a:r>
            <a:r>
              <a:rPr lang="en-US" altLang="en-US" sz="3000" smtClean="0">
                <a:solidFill>
                  <a:srgbClr val="0000FF"/>
                </a:solidFill>
              </a:rPr>
              <a:t>unchangeable</a:t>
            </a:r>
            <a:r>
              <a:rPr lang="en-US" altLang="en-US" sz="3000" smtClean="0"/>
              <a:t>.</a:t>
            </a:r>
          </a:p>
          <a:p>
            <a:pPr eaLnBrk="1" hangingPunct="1"/>
            <a:r>
              <a:rPr lang="en-US" altLang="en-US" sz="3000" i="1" smtClean="0">
                <a:solidFill>
                  <a:srgbClr val="FF0000"/>
                </a:solidFill>
              </a:rPr>
              <a:t>Once initiated</a:t>
            </a:r>
            <a:r>
              <a:rPr lang="en-US" altLang="en-US" sz="3000" smtClean="0"/>
              <a:t>, it is usually </a:t>
            </a:r>
            <a:r>
              <a:rPr lang="en-US" altLang="en-US" sz="3000" i="1" smtClean="0"/>
              <a:t>carried to completion</a:t>
            </a:r>
            <a:r>
              <a:rPr lang="en-US" altLang="en-US" sz="3000" smtClean="0"/>
              <a:t>.</a:t>
            </a:r>
          </a:p>
          <a:p>
            <a:pPr eaLnBrk="1" hangingPunct="1"/>
            <a:r>
              <a:rPr lang="en-US" altLang="en-US" sz="3000" smtClean="0"/>
              <a:t>A fixed action pattern is triggered by an </a:t>
            </a:r>
            <a:r>
              <a:rPr lang="en-US" altLang="en-US" sz="3000" smtClean="0">
                <a:solidFill>
                  <a:srgbClr val="0000FF"/>
                </a:solidFill>
              </a:rPr>
              <a:t>external cue </a:t>
            </a:r>
            <a:r>
              <a:rPr lang="en-US" altLang="en-US" sz="3000" smtClean="0"/>
              <a:t>known as a </a:t>
            </a:r>
            <a:r>
              <a:rPr lang="en-US" altLang="en-US" sz="3000" b="1" smtClean="0">
                <a:solidFill>
                  <a:srgbClr val="FF0000"/>
                </a:solidFill>
              </a:rPr>
              <a:t>sign stimulus</a:t>
            </a:r>
            <a:r>
              <a:rPr lang="en-US" altLang="en-US" sz="3000" b="1" smtClean="0"/>
              <a:t>.</a:t>
            </a:r>
          </a:p>
        </p:txBody>
      </p:sp>
    </p:spTree>
    <p:extLst>
      <p:ext uri="{BB962C8B-B14F-4D97-AF65-F5344CB8AC3E}">
        <p14:creationId xmlns:p14="http://schemas.microsoft.com/office/powerpoint/2010/main" val="346156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00025" y="1176338"/>
            <a:ext cx="8534400" cy="3524250"/>
          </a:xfrm>
        </p:spPr>
        <p:txBody>
          <a:bodyPr/>
          <a:lstStyle/>
          <a:p>
            <a:pPr eaLnBrk="1" hangingPunct="1"/>
            <a:r>
              <a:rPr lang="en-US" altLang="en-US" sz="3000" smtClean="0"/>
              <a:t>In male stickleback fish, the </a:t>
            </a:r>
            <a:r>
              <a:rPr lang="en-US" altLang="en-US" sz="3000" smtClean="0">
                <a:solidFill>
                  <a:srgbClr val="0000FF"/>
                </a:solidFill>
              </a:rPr>
              <a:t>stimulus for attack </a:t>
            </a:r>
            <a:r>
              <a:rPr lang="en-US" altLang="en-US" sz="3000" smtClean="0"/>
              <a:t>behavior is the </a:t>
            </a:r>
            <a:r>
              <a:rPr lang="en-US" altLang="en-US" sz="3000" smtClean="0">
                <a:solidFill>
                  <a:srgbClr val="0000FF"/>
                </a:solidFill>
              </a:rPr>
              <a:t>red underside </a:t>
            </a:r>
            <a:r>
              <a:rPr lang="en-US" altLang="en-US" sz="3000" smtClean="0"/>
              <a:t>of an intruder.</a:t>
            </a:r>
          </a:p>
          <a:p>
            <a:pPr eaLnBrk="1" hangingPunct="1"/>
            <a:r>
              <a:rPr lang="en-US" altLang="en-US" sz="3000" smtClean="0"/>
              <a:t>When presented with unrealistic models, as long as some red is present, the attack behavior occurs.</a:t>
            </a:r>
          </a:p>
          <a:p>
            <a:pPr eaLnBrk="1" hangingPunct="1"/>
            <a:endParaRPr lang="en-US" altLang="en-US" sz="3000" smtClean="0"/>
          </a:p>
        </p:txBody>
      </p:sp>
    </p:spTree>
    <p:extLst>
      <p:ext uri="{BB962C8B-B14F-4D97-AF65-F5344CB8AC3E}">
        <p14:creationId xmlns:p14="http://schemas.microsoft.com/office/powerpoint/2010/main" val="322129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51_03SticklebackSignSti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0175"/>
            <a:ext cx="50292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ChangeArrowheads="1"/>
          </p:cNvSpPr>
          <p:nvPr/>
        </p:nvSpPr>
        <p:spPr bwMode="auto">
          <a:xfrm>
            <a:off x="152400" y="-38100"/>
            <a:ext cx="1981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fontAlgn="base">
              <a:spcBef>
                <a:spcPct val="0"/>
              </a:spcBef>
              <a:spcAft>
                <a:spcPct val="0"/>
              </a:spcAft>
            </a:pPr>
            <a:r>
              <a:rPr lang="en-US" altLang="en-US" sz="2000">
                <a:solidFill>
                  <a:srgbClr val="FF0000"/>
                </a:solidFill>
              </a:rPr>
              <a:t>Sign stimuli </a:t>
            </a:r>
            <a:r>
              <a:rPr lang="en-US" altLang="en-US" sz="2000">
                <a:solidFill>
                  <a:srgbClr val="000000"/>
                </a:solidFill>
              </a:rPr>
              <a:t>in a classic</a:t>
            </a:r>
            <a:r>
              <a:rPr lang="en-US" altLang="en-US" sz="2000">
                <a:solidFill>
                  <a:srgbClr val="FF0000"/>
                </a:solidFill>
              </a:rPr>
              <a:t> FAP </a:t>
            </a:r>
            <a:r>
              <a:rPr lang="en-US" altLang="en-US" sz="2000">
                <a:solidFill>
                  <a:srgbClr val="000000"/>
                </a:solidFill>
              </a:rPr>
              <a:t>fixed action pattern</a:t>
            </a:r>
            <a:endParaRPr kumimoji="0" lang="en-US" altLang="en-US" sz="2000">
              <a:solidFill>
                <a:srgbClr val="000000"/>
              </a:solidFill>
            </a:endParaRPr>
          </a:p>
        </p:txBody>
      </p:sp>
      <p:sp>
        <p:nvSpPr>
          <p:cNvPr id="34820" name="Text Box 5"/>
          <p:cNvSpPr txBox="1">
            <a:spLocks noChangeArrowheads="1"/>
          </p:cNvSpPr>
          <p:nvPr/>
        </p:nvSpPr>
        <p:spPr bwMode="auto">
          <a:xfrm>
            <a:off x="2111375" y="6324600"/>
            <a:ext cx="3254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800" b="1">
                <a:solidFill>
                  <a:srgbClr val="000000"/>
                </a:solidFill>
              </a:rPr>
              <a:t>(b)</a:t>
            </a:r>
            <a:endParaRPr kumimoji="0" lang="en-US" altLang="en-US" sz="1800" b="1">
              <a:solidFill>
                <a:srgbClr val="563A84"/>
              </a:solidFill>
            </a:endParaRPr>
          </a:p>
        </p:txBody>
      </p:sp>
      <p:sp>
        <p:nvSpPr>
          <p:cNvPr id="34821" name="Text Box 6"/>
          <p:cNvSpPr txBox="1">
            <a:spLocks noChangeArrowheads="1"/>
          </p:cNvSpPr>
          <p:nvPr/>
        </p:nvSpPr>
        <p:spPr bwMode="auto">
          <a:xfrm>
            <a:off x="2111375" y="2362200"/>
            <a:ext cx="3254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500">
                <a:solidFill>
                  <a:schemeClr val="tx1"/>
                </a:solidFill>
                <a:latin typeface="Arial" charset="0"/>
                <a:ea typeface="ＭＳ Ｐゴシック" charset="-128"/>
                <a:sym typeface="Symbol" charset="2"/>
              </a:defRPr>
            </a:lvl1pPr>
            <a:lvl2pPr marL="37931725" indent="-37474525">
              <a:defRPr kumimoji="1" sz="2500">
                <a:solidFill>
                  <a:schemeClr val="tx1"/>
                </a:solidFill>
                <a:latin typeface="Arial" charset="0"/>
                <a:ea typeface="ＭＳ Ｐゴシック" charset="-128"/>
                <a:sym typeface="Symbol" charset="2"/>
              </a:defRPr>
            </a:lvl2pPr>
            <a:lvl3pPr>
              <a:defRPr kumimoji="1" sz="2500">
                <a:solidFill>
                  <a:schemeClr val="tx1"/>
                </a:solidFill>
                <a:latin typeface="Arial" charset="0"/>
                <a:ea typeface="ＭＳ Ｐゴシック" charset="-128"/>
                <a:sym typeface="Symbol" charset="2"/>
              </a:defRPr>
            </a:lvl3pPr>
            <a:lvl4pPr>
              <a:defRPr kumimoji="1" sz="2500">
                <a:solidFill>
                  <a:schemeClr val="tx1"/>
                </a:solidFill>
                <a:latin typeface="Arial" charset="0"/>
                <a:ea typeface="ＭＳ Ｐゴシック" charset="-128"/>
                <a:sym typeface="Symbol" charset="2"/>
              </a:defRPr>
            </a:lvl4pPr>
            <a:lvl5pPr>
              <a:defRPr kumimoji="1" sz="2500">
                <a:solidFill>
                  <a:schemeClr val="tx1"/>
                </a:solidFill>
                <a:latin typeface="Arial" charset="0"/>
                <a:ea typeface="ＭＳ Ｐゴシック" charset="-128"/>
                <a:sym typeface="Symbol" charset="2"/>
              </a:defRPr>
            </a:lvl5pPr>
            <a:lvl6pPr marL="457200" eaLnBrk="0" fontAlgn="base" hangingPunct="0">
              <a:spcBef>
                <a:spcPct val="0"/>
              </a:spcBef>
              <a:spcAft>
                <a:spcPct val="0"/>
              </a:spcAft>
              <a:defRPr kumimoji="1" sz="2500">
                <a:solidFill>
                  <a:schemeClr val="tx1"/>
                </a:solidFill>
                <a:latin typeface="Arial" charset="0"/>
                <a:ea typeface="ＭＳ Ｐゴシック" charset="-128"/>
                <a:sym typeface="Symbol" charset="2"/>
              </a:defRPr>
            </a:lvl6pPr>
            <a:lvl7pPr marL="914400" eaLnBrk="0" fontAlgn="base" hangingPunct="0">
              <a:spcBef>
                <a:spcPct val="0"/>
              </a:spcBef>
              <a:spcAft>
                <a:spcPct val="0"/>
              </a:spcAft>
              <a:defRPr kumimoji="1" sz="2500">
                <a:solidFill>
                  <a:schemeClr val="tx1"/>
                </a:solidFill>
                <a:latin typeface="Arial" charset="0"/>
                <a:ea typeface="ＭＳ Ｐゴシック" charset="-128"/>
                <a:sym typeface="Symbol" charset="2"/>
              </a:defRPr>
            </a:lvl7pPr>
            <a:lvl8pPr marL="1371600" eaLnBrk="0" fontAlgn="base" hangingPunct="0">
              <a:spcBef>
                <a:spcPct val="0"/>
              </a:spcBef>
              <a:spcAft>
                <a:spcPct val="0"/>
              </a:spcAft>
              <a:defRPr kumimoji="1" sz="2500">
                <a:solidFill>
                  <a:schemeClr val="tx1"/>
                </a:solidFill>
                <a:latin typeface="Arial" charset="0"/>
                <a:ea typeface="ＭＳ Ｐゴシック" charset="-128"/>
                <a:sym typeface="Symbol" charset="2"/>
              </a:defRPr>
            </a:lvl8pPr>
            <a:lvl9pPr marL="1828800" eaLnBrk="0" fontAlgn="base" hangingPunct="0">
              <a:spcBef>
                <a:spcPct val="0"/>
              </a:spcBef>
              <a:spcAft>
                <a:spcPct val="0"/>
              </a:spcAft>
              <a:defRPr kumimoji="1" sz="2500">
                <a:solidFill>
                  <a:schemeClr val="tx1"/>
                </a:solidFill>
                <a:latin typeface="Arial" charset="0"/>
                <a:ea typeface="ＭＳ Ｐゴシック" charset="-128"/>
                <a:sym typeface="Symbol" charset="2"/>
              </a:defRPr>
            </a:lvl9pPr>
          </a:lstStyle>
          <a:p>
            <a:pPr eaLnBrk="0" fontAlgn="base" hangingPunct="0">
              <a:lnSpc>
                <a:spcPct val="80000"/>
              </a:lnSpc>
              <a:spcBef>
                <a:spcPct val="0"/>
              </a:spcBef>
              <a:spcAft>
                <a:spcPct val="0"/>
              </a:spcAft>
              <a:buFont typeface="Arial" charset="0"/>
              <a:buNone/>
            </a:pPr>
            <a:r>
              <a:rPr kumimoji="0" lang="en-US" altLang="en-US" sz="1800" b="1">
                <a:solidFill>
                  <a:srgbClr val="000000"/>
                </a:solidFill>
              </a:rPr>
              <a:t>(a)</a:t>
            </a:r>
            <a:endParaRPr kumimoji="0" lang="en-US" altLang="en-US" sz="1800" b="1">
              <a:solidFill>
                <a:srgbClr val="563A84"/>
              </a:solidFill>
            </a:endParaRPr>
          </a:p>
        </p:txBody>
      </p:sp>
    </p:spTree>
    <p:extLst>
      <p:ext uri="{BB962C8B-B14F-4D97-AF65-F5344CB8AC3E}">
        <p14:creationId xmlns:p14="http://schemas.microsoft.com/office/powerpoint/2010/main" val="428671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76200"/>
            <a:ext cx="8534400" cy="544513"/>
          </a:xfrm>
        </p:spPr>
        <p:txBody>
          <a:bodyPr/>
          <a:lstStyle/>
          <a:p>
            <a:pPr eaLnBrk="1" hangingPunct="1"/>
            <a:r>
              <a:rPr lang="en-US" altLang="en-US" sz="3200" smtClean="0">
                <a:solidFill>
                  <a:srgbClr val="FF0000"/>
                </a:solidFill>
              </a:rPr>
              <a:t>Oriented / Directional Movement  </a:t>
            </a:r>
            <a:r>
              <a:rPr lang="en-US" altLang="en-US" smtClean="0"/>
              <a:t>=  </a:t>
            </a:r>
            <a:r>
              <a:rPr lang="en-US" altLang="en-US" sz="3200" smtClean="0">
                <a:solidFill>
                  <a:srgbClr val="FF0000"/>
                </a:solidFill>
              </a:rPr>
              <a:t>Taxis</a:t>
            </a:r>
            <a:r>
              <a:rPr lang="en-US" altLang="en-US" smtClean="0"/>
              <a:t> …</a:t>
            </a:r>
            <a:endParaRPr lang="en-US" altLang="en-US" smtClean="0">
              <a:solidFill>
                <a:schemeClr val="tx1"/>
              </a:solidFill>
            </a:endParaRPr>
          </a:p>
        </p:txBody>
      </p:sp>
      <p:sp>
        <p:nvSpPr>
          <p:cNvPr id="36867" name="Rectangle 3"/>
          <p:cNvSpPr>
            <a:spLocks noGrp="1" noChangeArrowheads="1"/>
          </p:cNvSpPr>
          <p:nvPr>
            <p:ph type="body" idx="1"/>
          </p:nvPr>
        </p:nvSpPr>
        <p:spPr>
          <a:xfrm>
            <a:off x="200025" y="1181100"/>
            <a:ext cx="8534400" cy="5489575"/>
          </a:xfrm>
        </p:spPr>
        <p:txBody>
          <a:bodyPr/>
          <a:lstStyle/>
          <a:p>
            <a:pPr eaLnBrk="1" hangingPunct="1">
              <a:lnSpc>
                <a:spcPct val="90000"/>
              </a:lnSpc>
            </a:pPr>
            <a:r>
              <a:rPr lang="en-US" altLang="en-US" sz="3000" smtClean="0">
                <a:solidFill>
                  <a:srgbClr val="0000FF"/>
                </a:solidFill>
              </a:rPr>
              <a:t>Environmental cues </a:t>
            </a:r>
            <a:r>
              <a:rPr lang="en-US" altLang="en-US" sz="3000" smtClean="0"/>
              <a:t>can trigger movement in a particular direction.</a:t>
            </a:r>
          </a:p>
          <a:p>
            <a:pPr eaLnBrk="1" hangingPunct="1">
              <a:lnSpc>
                <a:spcPct val="90000"/>
              </a:lnSpc>
            </a:pPr>
            <a:r>
              <a:rPr lang="en-US" altLang="en-US" sz="3000" smtClean="0"/>
              <a:t>A</a:t>
            </a:r>
            <a:r>
              <a:rPr lang="en-US" altLang="en-US" sz="3000" smtClean="0">
                <a:solidFill>
                  <a:srgbClr val="0000FF"/>
                </a:solidFill>
              </a:rPr>
              <a:t> </a:t>
            </a:r>
            <a:r>
              <a:rPr lang="en-US" altLang="en-US" sz="3000" b="1" smtClean="0">
                <a:solidFill>
                  <a:srgbClr val="0000FF"/>
                </a:solidFill>
              </a:rPr>
              <a:t>taxis </a:t>
            </a:r>
            <a:r>
              <a:rPr lang="en-US" altLang="en-US" sz="3000" smtClean="0"/>
              <a:t>is a more or less automatic, oriented movement </a:t>
            </a:r>
            <a:r>
              <a:rPr lang="en-US" altLang="en-US" sz="3000" smtClean="0">
                <a:solidFill>
                  <a:srgbClr val="FF0000"/>
                </a:solidFill>
              </a:rPr>
              <a:t>toward </a:t>
            </a:r>
            <a:r>
              <a:rPr lang="en-US" altLang="en-US" sz="3000" smtClean="0">
                <a:solidFill>
                  <a:srgbClr val="0000FF"/>
                </a:solidFill>
              </a:rPr>
              <a:t>or</a:t>
            </a:r>
            <a:r>
              <a:rPr lang="en-US" altLang="en-US" sz="3000" smtClean="0">
                <a:solidFill>
                  <a:srgbClr val="FF0000"/>
                </a:solidFill>
              </a:rPr>
              <a:t> away from a stimulus</a:t>
            </a:r>
            <a:r>
              <a:rPr lang="en-US" altLang="en-US" sz="3000" smtClean="0"/>
              <a:t>.</a:t>
            </a:r>
            <a:endParaRPr lang="en-US" altLang="en-US" sz="3000" smtClean="0">
              <a:solidFill>
                <a:srgbClr val="FF0000"/>
              </a:solidFill>
            </a:endParaRPr>
          </a:p>
          <a:p>
            <a:pPr eaLnBrk="1" hangingPunct="1">
              <a:lnSpc>
                <a:spcPct val="90000"/>
              </a:lnSpc>
            </a:pPr>
            <a:r>
              <a:rPr lang="en-US" altLang="en-US" sz="3000" smtClean="0"/>
              <a:t>Many stream fish exhibit a positive taxis and automatically swim in an upstream direction.</a:t>
            </a:r>
          </a:p>
          <a:p>
            <a:pPr eaLnBrk="1" hangingPunct="1">
              <a:lnSpc>
                <a:spcPct val="90000"/>
              </a:lnSpc>
            </a:pPr>
            <a:r>
              <a:rPr lang="en-US" altLang="en-US" sz="3000" smtClean="0"/>
              <a:t>This taxis prevents them from being swept away and keeps them facing the direction from which food will come.</a:t>
            </a:r>
          </a:p>
          <a:p>
            <a:pPr eaLnBrk="1" hangingPunct="1">
              <a:lnSpc>
                <a:spcPct val="90000"/>
              </a:lnSpc>
            </a:pPr>
            <a:endParaRPr lang="en-US" altLang="en-US" sz="3000" smtClean="0"/>
          </a:p>
        </p:txBody>
      </p:sp>
    </p:spTree>
    <p:extLst>
      <p:ext uri="{BB962C8B-B14F-4D97-AF65-F5344CB8AC3E}">
        <p14:creationId xmlns:p14="http://schemas.microsoft.com/office/powerpoint/2010/main" val="399214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500" b="0" i="0" u="none" strike="noStrike" cap="none" normalizeH="0" baseline="0">
            <a:ln>
              <a:noFill/>
            </a:ln>
            <a:solidFill>
              <a:schemeClr val="tx1"/>
            </a:solidFill>
            <a:effectLst/>
            <a:latin typeface="Arial" charset="0"/>
            <a:sym typeface="Symbol" charset="2"/>
          </a:defRPr>
        </a:defPPr>
      </a:lstStyle>
    </a:spDef>
    <a:ln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500" b="0" i="0" u="none" strike="noStrike" cap="none" normalizeH="0" baseline="0">
            <a:ln>
              <a:noFill/>
            </a:ln>
            <a:solidFill>
              <a:schemeClr val="tx1"/>
            </a:solidFill>
            <a:effectLst/>
            <a:latin typeface="Arial" charset="0"/>
            <a:sym typeface="Symbol" charset="2"/>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500" b="0" i="0" u="none" strike="noStrike" cap="none" normalizeH="0" baseline="0">
            <a:ln>
              <a:noFill/>
            </a:ln>
            <a:solidFill>
              <a:schemeClr val="tx1"/>
            </a:solidFill>
            <a:effectLst/>
            <a:latin typeface="Arial" charset="0"/>
            <a:sym typeface="Symbol" charset="2"/>
          </a:defRPr>
        </a:defPPr>
      </a:lstStyle>
    </a:spDef>
    <a:ln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500" b="0" i="0" u="none" strike="noStrike" cap="none" normalizeH="0" baseline="0">
            <a:ln>
              <a:noFill/>
            </a:ln>
            <a:solidFill>
              <a:schemeClr val="tx1"/>
            </a:solidFill>
            <a:effectLst/>
            <a:latin typeface="Arial" charset="0"/>
            <a:sym typeface="Symbol"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On-screen Show (4:3)</PresentationFormat>
  <Paragraphs>169</Paragraphs>
  <Slides>32</Slides>
  <Notes>6</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C6eActiveLectureQuestions</vt:lpstr>
      <vt:lpstr>Custom Design</vt:lpstr>
      <vt:lpstr>Chapter 51</vt:lpstr>
      <vt:lpstr>Overview: Shall We Dance?</vt:lpstr>
      <vt:lpstr>PowerPoint Presentation</vt:lpstr>
      <vt:lpstr>PowerPoint Presentation</vt:lpstr>
      <vt:lpstr>PowerPoint Presentation</vt:lpstr>
      <vt:lpstr>Fixed Action Patterns  FAP</vt:lpstr>
      <vt:lpstr>PowerPoint Presentation</vt:lpstr>
      <vt:lpstr>PowerPoint Presentation</vt:lpstr>
      <vt:lpstr>Oriented / Directional Movement  =  Taxis …</vt:lpstr>
      <vt:lpstr>Kinesis: non-directional change …</vt:lpstr>
      <vt:lpstr>PowerPoint Presentation</vt:lpstr>
      <vt:lpstr>Migration</vt:lpstr>
      <vt:lpstr>Behavioral Rhythms</vt:lpstr>
      <vt:lpstr>Animal Signals and Communication</vt:lpstr>
      <vt:lpstr>PowerPoint Presentation</vt:lpstr>
      <vt:lpstr>PowerPoint Presentation</vt:lpstr>
      <vt:lpstr>PowerPoint Presentation</vt:lpstr>
      <vt:lpstr>Pheromones</vt:lpstr>
      <vt:lpstr>PowerPoint Presentation</vt:lpstr>
      <vt:lpstr>Learning establishes specific links between experience and behavior</vt:lpstr>
      <vt:lpstr>Habituation</vt:lpstr>
      <vt:lpstr>Imprinting</vt:lpstr>
      <vt:lpstr>PowerPoint Presentation</vt:lpstr>
      <vt:lpstr>Spatial Learning</vt:lpstr>
      <vt:lpstr>PowerPoint Presentation</vt:lpstr>
      <vt:lpstr>Associative Learning</vt:lpstr>
      <vt:lpstr>PowerPoint Presentation</vt:lpstr>
      <vt:lpstr>Cognition and Problem Solving</vt:lpstr>
      <vt:lpstr>PowerPoint Presentation</vt:lpstr>
      <vt:lpstr>Development of Learned Behaviors</vt:lpstr>
      <vt:lpstr>Both genetic makeup and environment contribute to the development of behaviors</vt:lpstr>
      <vt:lpstr>Regulatory Genes and Behavior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51</dc:title>
  <dc:creator>Mary Abdel-Messih</dc:creator>
  <cp:lastModifiedBy>Mary Abdel-Messih</cp:lastModifiedBy>
  <cp:revision>1</cp:revision>
  <dcterms:created xsi:type="dcterms:W3CDTF">2018-05-31T16:50:18Z</dcterms:created>
  <dcterms:modified xsi:type="dcterms:W3CDTF">2018-05-31T16:50:53Z</dcterms:modified>
</cp:coreProperties>
</file>