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6D66B-9C0D-4E61-9BD7-31B7D59D24E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CC214-128F-4B39-B350-87BFA106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fld id="{16B69585-929A-4490-A235-F042F27C1044}" type="slidenum">
              <a:rPr kumimoji="0" lang="en-US" altLang="en-US" sz="1200">
                <a:solidFill>
                  <a:prstClr val="black"/>
                </a:solidFill>
                <a:latin typeface="Times New Roman" charset="0"/>
              </a:rPr>
              <a:pPr/>
              <a:t>2</a:t>
            </a:fld>
            <a:endParaRPr kumimoji="0" lang="en-US" alt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fld id="{E652769F-70F2-4C6A-B298-BAEF19063C11}" type="slidenum">
              <a:rPr kumimoji="0" lang="en-US" altLang="en-US" sz="1200">
                <a:solidFill>
                  <a:prstClr val="black"/>
                </a:solidFill>
                <a:latin typeface="Times New Roman" charset="0"/>
              </a:rPr>
              <a:pPr/>
              <a:t>9</a:t>
            </a:fld>
            <a:endParaRPr kumimoji="0" lang="en-US" alt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 51.20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fld id="{7B940A5C-6816-4DC7-B507-CB8CDB6442A3}" type="slidenum">
              <a:rPr kumimoji="0" lang="en-US" altLang="en-US" sz="1200">
                <a:solidFill>
                  <a:prstClr val="black"/>
                </a:solidFill>
                <a:latin typeface="Times New Roman" charset="0"/>
              </a:rPr>
              <a:pPr/>
              <a:t>31</a:t>
            </a:fld>
            <a:endParaRPr kumimoji="0" lang="en-US" alt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a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4" b="2774"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>
              <a:solidFill>
                <a:srgbClr val="000000"/>
              </a:solidFill>
              <a:latin typeface="Times New Roman" charset="0"/>
              <a:sym typeface="Symbol" charset="2"/>
            </a:endParaRP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0" y="6019800"/>
            <a:ext cx="9144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500">
              <a:solidFill>
                <a:srgbClr val="000000"/>
              </a:solidFill>
              <a:sym typeface="Symbol" charset="2"/>
            </a:endParaRPr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500">
              <a:solidFill>
                <a:srgbClr val="000000"/>
              </a:solidFill>
              <a:sym typeface="Symbol" charset="2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 userDrawn="1"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>
                <a:solidFill>
                  <a:srgbClr val="000000"/>
                </a:solidFill>
                <a:latin typeface="Times New Roman" charset="0"/>
              </a:rPr>
              <a:t>Copyright © 2008 Pearson Education, Inc., publishing as Pearson Benjamin Cummings</a:t>
            </a:r>
          </a:p>
        </p:txBody>
      </p:sp>
      <p:sp>
        <p:nvSpPr>
          <p:cNvPr id="9" name="Text Box 23"/>
          <p:cNvSpPr txBox="1">
            <a:spLocks noChangeArrowheads="1"/>
          </p:cNvSpPr>
          <p:nvPr userDrawn="1"/>
        </p:nvSpPr>
        <p:spPr bwMode="auto">
          <a:xfrm>
            <a:off x="76200" y="4254500"/>
            <a:ext cx="3695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>
                <a:solidFill>
                  <a:srgbClr val="000000"/>
                </a:solidFill>
                <a:latin typeface="Arial Narrow" charset="0"/>
              </a:rPr>
              <a:t>PowerPoint</a:t>
            </a:r>
            <a:r>
              <a:rPr kumimoji="0" lang="en-US" altLang="en-US" sz="1800" b="1" baseline="30000">
                <a:solidFill>
                  <a:srgbClr val="000000"/>
                </a:solidFill>
                <a:latin typeface="Arial Narrow" charset="0"/>
              </a:rPr>
              <a:t>®</a:t>
            </a:r>
            <a:r>
              <a:rPr kumimoji="0" lang="en-US" altLang="en-US" sz="1800" b="1">
                <a:solidFill>
                  <a:srgbClr val="000000"/>
                </a:solidFill>
                <a:latin typeface="Arial Narrow" charset="0"/>
              </a:rPr>
              <a:t> Lecture Presentations for</a:t>
            </a:r>
            <a:r>
              <a:rPr kumimoji="0" lang="en-US" altLang="en-US" sz="1800">
                <a:solidFill>
                  <a:srgbClr val="006699"/>
                </a:solidFill>
              </a:rPr>
              <a:t> </a:t>
            </a:r>
            <a:r>
              <a:rPr kumimoji="0" lang="en-US" altLang="en-US" sz="4800" b="1">
                <a:solidFill>
                  <a:srgbClr val="000000"/>
                </a:solidFill>
              </a:rPr>
              <a:t>Biology</a:t>
            </a:r>
            <a:r>
              <a:rPr kumimoji="0" lang="en-US" altLang="en-US" sz="2400" b="1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1">
                <a:solidFill>
                  <a:srgbClr val="000000"/>
                </a:solidFill>
                <a:latin typeface="Times New Roman" charset="0"/>
              </a:rPr>
              <a:t>Eighth Edition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>
                <a:solidFill>
                  <a:srgbClr val="000000"/>
                </a:solidFill>
                <a:latin typeface="Times New Roman" charset="0"/>
              </a:rPr>
              <a:t>Neil Campbell and Jane Reece</a:t>
            </a:r>
            <a:endParaRPr kumimoji="0" lang="en-US" altLang="en-US" sz="16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0" y="6172200"/>
            <a:ext cx="914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Times New Roman" charset="0"/>
                <a:sym typeface="Symbol" charset="2"/>
              </a:rPr>
              <a:t>Lectures by Chris Romero, updated by Erin Barley with contributions from Joan Sharp</a:t>
            </a:r>
            <a:r>
              <a:rPr lang="en-US" sz="2400">
                <a:solidFill>
                  <a:srgbClr val="FFFFFF"/>
                </a:solidFill>
                <a:sym typeface="Symbol" charset="2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100">
                <a:solidFill>
                  <a:srgbClr val="990066"/>
                </a:solidFill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 marL="0" indent="11430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58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567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567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42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791200"/>
            <a:ext cx="42291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5791200"/>
            <a:ext cx="42291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1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7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3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837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32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2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025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62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152650" cy="6035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0555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34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342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342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4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6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8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500">
              <a:solidFill>
                <a:srgbClr val="000000"/>
              </a:solidFill>
              <a:sym typeface="Symbol" charset="2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500">
              <a:solidFill>
                <a:srgbClr val="000000"/>
              </a:solidFill>
              <a:sym typeface="Symbol" charset="2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 userDrawn="1"/>
        </p:nvSpPr>
        <p:spPr bwMode="auto">
          <a:xfrm>
            <a:off x="219075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>
                <a:solidFill>
                  <a:srgbClr val="000000"/>
                </a:solidFill>
                <a:latin typeface="Times New Roman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3750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107950" indent="6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marL="107950" indent="6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marL="107950" indent="6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marL="107950" indent="6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marL="107950" indent="6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5651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6pPr>
      <a:lvl7pPr marL="10223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7pPr>
      <a:lvl8pPr marL="14795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8pPr>
      <a:lvl9pPr marL="19367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9pPr>
    </p:titleStyle>
    <p:bodyStyle>
      <a:lvl1pPr marL="350838" indent="-350838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14400" indent="-4492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3716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57912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762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Genetically Based Behavioral Variation in Natural Populations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65225"/>
            <a:ext cx="8534400" cy="620871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When </a:t>
            </a:r>
            <a:r>
              <a:rPr lang="en-US" altLang="en-US" sz="3000" smtClean="0">
                <a:solidFill>
                  <a:srgbClr val="0000FF"/>
                </a:solidFill>
              </a:rPr>
              <a:t>behavioral variation </a:t>
            </a:r>
            <a:r>
              <a:rPr lang="en-US" altLang="en-US" sz="3000" smtClean="0"/>
              <a:t>within a species </a:t>
            </a:r>
            <a:r>
              <a:rPr lang="en-US" altLang="en-US" sz="3000" smtClean="0">
                <a:solidFill>
                  <a:srgbClr val="FF0000"/>
                </a:solidFill>
              </a:rPr>
              <a:t>corresponds</a:t>
            </a:r>
            <a:r>
              <a:rPr lang="en-US" altLang="en-US" sz="3000" smtClean="0"/>
              <a:t> to </a:t>
            </a:r>
            <a:r>
              <a:rPr lang="en-US" altLang="en-US" sz="3000" smtClean="0">
                <a:solidFill>
                  <a:srgbClr val="FF0000"/>
                </a:solidFill>
              </a:rPr>
              <a:t>environmental variation</a:t>
            </a:r>
            <a:r>
              <a:rPr lang="en-US" altLang="en-US" sz="3000" smtClean="0"/>
              <a:t>, it may be evidence of </a:t>
            </a:r>
            <a:r>
              <a:rPr lang="en-US" altLang="en-US" sz="3000" smtClean="0">
                <a:solidFill>
                  <a:srgbClr val="0000FF"/>
                </a:solidFill>
              </a:rPr>
              <a:t>past evolution</a:t>
            </a:r>
            <a:r>
              <a:rPr lang="en-US" altLang="en-US" sz="3000" smtClean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3200" smtClean="0"/>
              <a:t>Case Study:</a:t>
            </a:r>
            <a:r>
              <a:rPr lang="en-US" altLang="en-US" sz="3200" i="1" smtClean="0"/>
              <a:t> Variation in Migratory Patterns</a:t>
            </a:r>
            <a:endParaRPr lang="en-US" altLang="en-US" sz="3000" smtClean="0"/>
          </a:p>
          <a:p>
            <a:pPr eaLnBrk="1" hangingPunct="1"/>
            <a:r>
              <a:rPr lang="en-US" altLang="en-US" sz="3000" smtClean="0"/>
              <a:t>Most blackcaps (birds) that breed in Germany winter in Africa, but some winter in Britain.</a:t>
            </a:r>
          </a:p>
          <a:p>
            <a:pPr eaLnBrk="1" hangingPunct="1"/>
            <a:r>
              <a:rPr lang="en-US" altLang="en-US" sz="3000" smtClean="0"/>
              <a:t>The two migratory populations are genetically distinct.</a:t>
            </a:r>
          </a:p>
          <a:p>
            <a:pPr eaLnBrk="1" hangingPunct="1"/>
            <a:endParaRPr lang="en-US" altLang="en-US" sz="3000" smtClean="0"/>
          </a:p>
          <a:p>
            <a:pPr eaLnBrk="1" hangingPunct="1"/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14083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990600"/>
            <a:ext cx="8932862" cy="60706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In </a:t>
            </a:r>
            <a:r>
              <a:rPr lang="en-US" altLang="en-US" sz="3000" b="1" smtClean="0">
                <a:solidFill>
                  <a:srgbClr val="0000FF"/>
                </a:solidFill>
              </a:rPr>
              <a:t>polygamous relationships</a:t>
            </a:r>
            <a:r>
              <a:rPr lang="en-US" altLang="en-US" sz="3000" smtClean="0"/>
              <a:t>, an individual of one sex mates with several individuals of the other sex.</a:t>
            </a:r>
          </a:p>
          <a:p>
            <a:pPr eaLnBrk="1" hangingPunct="1"/>
            <a:r>
              <a:rPr lang="en-US" altLang="en-US" sz="3000" smtClean="0"/>
              <a:t>Species with polygamous mating systems are usually </a:t>
            </a:r>
            <a:r>
              <a:rPr lang="en-US" altLang="en-US" sz="3000" smtClean="0">
                <a:solidFill>
                  <a:srgbClr val="0000FF"/>
                </a:solidFill>
              </a:rPr>
              <a:t>sexually dimorphic</a:t>
            </a:r>
            <a:r>
              <a:rPr lang="en-US" altLang="en-US" sz="3000" smtClean="0"/>
              <a:t>: males and females have different external morphologies.</a:t>
            </a:r>
          </a:p>
          <a:p>
            <a:pPr eaLnBrk="1" hangingPunct="1"/>
            <a:r>
              <a:rPr lang="en-US" altLang="en-US" sz="3000" smtClean="0">
                <a:solidFill>
                  <a:srgbClr val="FF0000"/>
                </a:solidFill>
              </a:rPr>
              <a:t>Polygamous relationships </a:t>
            </a:r>
            <a:r>
              <a:rPr lang="en-US" altLang="en-US" sz="3000" smtClean="0"/>
              <a:t>can be either </a:t>
            </a:r>
            <a:r>
              <a:rPr lang="en-US" altLang="en-US" sz="3000" smtClean="0">
                <a:solidFill>
                  <a:srgbClr val="FF0000"/>
                </a:solidFill>
              </a:rPr>
              <a:t>polygynous</a:t>
            </a:r>
            <a:r>
              <a:rPr lang="en-US" altLang="en-US" sz="3000" smtClean="0"/>
              <a:t> or </a:t>
            </a:r>
            <a:r>
              <a:rPr lang="en-US" altLang="en-US" sz="3000" smtClean="0">
                <a:solidFill>
                  <a:srgbClr val="FF0000"/>
                </a:solidFill>
              </a:rPr>
              <a:t>polyandrous</a:t>
            </a:r>
            <a:r>
              <a:rPr lang="en-US" altLang="en-US" sz="3000" smtClean="0"/>
              <a:t>. </a:t>
            </a:r>
            <a:r>
              <a:rPr lang="en-US" altLang="en-US" sz="3000" i="1" smtClean="0"/>
              <a:t>In</a:t>
            </a:r>
            <a:r>
              <a:rPr lang="en-US" altLang="en-US" sz="3000" i="1" smtClean="0">
                <a:solidFill>
                  <a:srgbClr val="0000FF"/>
                </a:solidFill>
              </a:rPr>
              <a:t> </a:t>
            </a:r>
            <a:r>
              <a:rPr lang="en-US" altLang="en-US" sz="3000" b="1" i="1" smtClean="0">
                <a:solidFill>
                  <a:srgbClr val="0000FF"/>
                </a:solidFill>
              </a:rPr>
              <a:t>polygyny</a:t>
            </a:r>
            <a:r>
              <a:rPr lang="en-US" altLang="en-US" sz="3000" i="1" smtClean="0"/>
              <a:t> </a:t>
            </a:r>
            <a:r>
              <a:rPr lang="en-US" altLang="en-US" sz="3000" smtClean="0"/>
              <a:t>- </a:t>
            </a:r>
            <a:r>
              <a:rPr lang="en-US" altLang="en-US" sz="3000" i="1" smtClean="0">
                <a:solidFill>
                  <a:srgbClr val="0000FF"/>
                </a:solidFill>
              </a:rPr>
              <a:t>one male mates with many females</a:t>
            </a:r>
            <a:r>
              <a:rPr lang="en-US" altLang="en-US" sz="3000" smtClean="0"/>
              <a:t>. The males are usually more showy and larger than the females.</a:t>
            </a:r>
          </a:p>
          <a:p>
            <a:pPr eaLnBrk="1" hangingPunct="1"/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331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65225"/>
            <a:ext cx="8534400" cy="306705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3000" smtClean="0"/>
              <a:t>In</a:t>
            </a:r>
            <a:r>
              <a:rPr lang="en-US" altLang="en-US" sz="3000" smtClean="0">
                <a:solidFill>
                  <a:srgbClr val="0000FF"/>
                </a:solidFill>
              </a:rPr>
              <a:t> </a:t>
            </a:r>
            <a:r>
              <a:rPr lang="en-US" altLang="en-US" sz="3000" b="1" smtClean="0">
                <a:solidFill>
                  <a:srgbClr val="0000FF"/>
                </a:solidFill>
              </a:rPr>
              <a:t>polyandry </a:t>
            </a:r>
            <a:r>
              <a:rPr lang="en-US" altLang="en-US" sz="3000" smtClean="0"/>
              <a:t>= </a:t>
            </a:r>
            <a:r>
              <a:rPr lang="en-US" altLang="en-US" sz="3000" smtClean="0">
                <a:solidFill>
                  <a:srgbClr val="0000FF"/>
                </a:solidFill>
              </a:rPr>
              <a:t>one female </a:t>
            </a:r>
            <a:r>
              <a:rPr lang="en-US" altLang="en-US" sz="3000" smtClean="0"/>
              <a:t>mates with </a:t>
            </a:r>
            <a:r>
              <a:rPr lang="en-US" altLang="en-US" sz="3000" smtClean="0">
                <a:solidFill>
                  <a:srgbClr val="0000FF"/>
                </a:solidFill>
              </a:rPr>
              <a:t>many males.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3000" smtClean="0"/>
              <a:t>The females are often more showy than the males.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3000" smtClean="0"/>
              <a:t>Polyandry is a rare mating system.</a:t>
            </a:r>
          </a:p>
        </p:txBody>
      </p:sp>
    </p:spTree>
    <p:extLst>
      <p:ext uri="{BB962C8B-B14F-4D97-AF65-F5344CB8AC3E}">
        <p14:creationId xmlns:p14="http://schemas.microsoft.com/office/powerpoint/2010/main" val="20772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79513"/>
            <a:ext cx="8534400" cy="3870325"/>
          </a:xfrm>
        </p:spPr>
        <p:txBody>
          <a:bodyPr/>
          <a:lstStyle/>
          <a:p>
            <a:pPr eaLnBrk="1" hangingPunct="1"/>
            <a:r>
              <a:rPr lang="en-US" altLang="en-US" sz="3000" i="1" smtClean="0">
                <a:solidFill>
                  <a:srgbClr val="0000FF"/>
                </a:solidFill>
              </a:rPr>
              <a:t>Needs </a:t>
            </a:r>
            <a:r>
              <a:rPr lang="en-US" altLang="en-US" sz="3000" i="1" smtClean="0"/>
              <a:t>of the </a:t>
            </a:r>
            <a:r>
              <a:rPr lang="en-US" altLang="en-US" sz="3000" i="1" smtClean="0">
                <a:solidFill>
                  <a:srgbClr val="0000FF"/>
                </a:solidFill>
              </a:rPr>
              <a:t>young </a:t>
            </a:r>
            <a:r>
              <a:rPr lang="en-US" altLang="en-US" sz="3000" i="1" smtClean="0">
                <a:solidFill>
                  <a:srgbClr val="000000"/>
                </a:solidFill>
              </a:rPr>
              <a:t>are an </a:t>
            </a:r>
            <a:r>
              <a:rPr lang="en-US" altLang="en-US" sz="3000" i="1" smtClean="0">
                <a:solidFill>
                  <a:srgbClr val="0000FF"/>
                </a:solidFill>
              </a:rPr>
              <a:t>important factor constraining evolution </a:t>
            </a:r>
            <a:r>
              <a:rPr lang="en-US" altLang="en-US" sz="3000" i="1" smtClean="0">
                <a:solidFill>
                  <a:srgbClr val="000000"/>
                </a:solidFill>
              </a:rPr>
              <a:t>of </a:t>
            </a:r>
            <a:r>
              <a:rPr lang="en-US" altLang="en-US" sz="3000" i="1" smtClean="0">
                <a:solidFill>
                  <a:srgbClr val="0000FF"/>
                </a:solidFill>
              </a:rPr>
              <a:t>mating systems</a:t>
            </a:r>
            <a:r>
              <a:rPr lang="en-US" altLang="en-US" sz="3000" smtClean="0"/>
              <a:t>.</a:t>
            </a:r>
          </a:p>
          <a:p>
            <a:pPr eaLnBrk="1" hangingPunct="1"/>
            <a:r>
              <a:rPr lang="en-US" altLang="en-US" sz="3000" smtClean="0"/>
              <a:t>Consider bird species where chicks need a continuous supply of food.</a:t>
            </a:r>
          </a:p>
          <a:p>
            <a:pPr lvl="1" eaLnBrk="1" hangingPunct="1"/>
            <a:r>
              <a:rPr lang="en-US" altLang="en-US" smtClean="0"/>
              <a:t>A male maximizes his reproductive success by staying with his mate, and caring for his chicks (monogamy).</a:t>
            </a:r>
          </a:p>
        </p:txBody>
      </p:sp>
    </p:spTree>
    <p:extLst>
      <p:ext uri="{BB962C8B-B14F-4D97-AF65-F5344CB8AC3E}">
        <p14:creationId xmlns:p14="http://schemas.microsoft.com/office/powerpoint/2010/main" val="14842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990600"/>
            <a:ext cx="8534400" cy="506571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Consider bird species where chicks are soon able to feed and care for themselves</a:t>
            </a:r>
          </a:p>
          <a:p>
            <a:pPr lvl="1" eaLnBrk="1" hangingPunct="1"/>
            <a:r>
              <a:rPr lang="en-US" altLang="en-US" smtClean="0"/>
              <a:t>A male maximizes his reproductive success by seeking additional mates (polygyny).</a:t>
            </a:r>
          </a:p>
          <a:p>
            <a:pPr eaLnBrk="1" hangingPunct="1"/>
            <a:r>
              <a:rPr lang="en-US" altLang="en-US" sz="3000" smtClean="0"/>
              <a:t>Females can be certain that eggs laid or young born contain her genes; however, paternal certainty depends on mating behavior.</a:t>
            </a:r>
          </a:p>
          <a:p>
            <a:pPr eaLnBrk="1" hangingPunct="1"/>
            <a:r>
              <a:rPr lang="en-US" altLang="en-US" sz="3000" i="1" smtClean="0">
                <a:solidFill>
                  <a:srgbClr val="0000FF"/>
                </a:solidFill>
              </a:rPr>
              <a:t>Certainty of paternity influences parental care and mating behavior</a:t>
            </a:r>
            <a:r>
              <a:rPr lang="en-US" altLang="en-US" sz="30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39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79513"/>
            <a:ext cx="8534400" cy="56515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Paternal certainty is relatively low in species with internal fertilization because mating and birth are separated over time.</a:t>
            </a:r>
          </a:p>
          <a:p>
            <a:pPr eaLnBrk="1" hangingPunct="1"/>
            <a:r>
              <a:rPr lang="en-US" altLang="en-US" sz="3000" smtClean="0"/>
              <a:t>Certainty of paternity is much higher when egg laying and mating occur together, as in external fertilization.</a:t>
            </a:r>
          </a:p>
          <a:p>
            <a:pPr eaLnBrk="1" hangingPunct="1"/>
            <a:r>
              <a:rPr lang="en-US" altLang="en-US" sz="3000" i="1" smtClean="0">
                <a:solidFill>
                  <a:srgbClr val="0000FF"/>
                </a:solidFill>
              </a:rPr>
              <a:t>In species with external fertilization, parental care is at least as likely to be by males as by females</a:t>
            </a:r>
            <a:r>
              <a:rPr lang="en-US" altLang="en-US" sz="3000" smtClean="0"/>
              <a:t>.</a:t>
            </a:r>
          </a:p>
          <a:p>
            <a:pPr eaLnBrk="1" hangingPunct="1"/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7071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Sexual Selection and Mate Choice</a:t>
            </a:r>
            <a:endParaRPr lang="en-US" altLang="en-US" b="0" i="1" smtClean="0">
              <a:solidFill>
                <a:schemeClr val="tx1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81100"/>
            <a:ext cx="8534400" cy="23114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In intersexual selection, members of </a:t>
            </a:r>
            <a:r>
              <a:rPr lang="en-US" altLang="en-US" sz="3000" i="1" smtClean="0">
                <a:solidFill>
                  <a:srgbClr val="0000FF"/>
                </a:solidFill>
              </a:rPr>
              <a:t>one sex choose mates on the basis of certain traits</a:t>
            </a:r>
            <a:r>
              <a:rPr lang="en-US" altLang="en-US" sz="3000" smtClean="0"/>
              <a:t>.</a:t>
            </a:r>
          </a:p>
          <a:p>
            <a:pPr eaLnBrk="1" hangingPunct="1"/>
            <a:r>
              <a:rPr lang="en-US" altLang="en-US" sz="3000" smtClean="0"/>
              <a:t>Intrasexual selection involves </a:t>
            </a:r>
            <a:r>
              <a:rPr lang="en-US" altLang="en-US" sz="3000" i="1" smtClean="0">
                <a:solidFill>
                  <a:srgbClr val="0000FF"/>
                </a:solidFill>
              </a:rPr>
              <a:t>competition between members of the same sex for mates</a:t>
            </a:r>
            <a:r>
              <a:rPr lang="en-US" altLang="en-US" sz="30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9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990600"/>
            <a:ext cx="8534400" cy="5362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en-US" sz="3000" b="1" i="1" smtClean="0">
                <a:solidFill>
                  <a:srgbClr val="0000FF"/>
                </a:solidFill>
              </a:rPr>
              <a:t>Mate Choice by Females</a:t>
            </a:r>
            <a:endParaRPr lang="en-US" altLang="en-US" sz="3000" i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3000" i="1" smtClean="0">
                <a:solidFill>
                  <a:srgbClr val="FF0000"/>
                </a:solidFill>
              </a:rPr>
              <a:t>Female choice </a:t>
            </a:r>
            <a:r>
              <a:rPr lang="en-US" altLang="en-US" sz="3000" smtClean="0"/>
              <a:t>is a type of </a:t>
            </a:r>
            <a:r>
              <a:rPr lang="en-US" altLang="en-US" sz="3000" i="1" smtClean="0">
                <a:solidFill>
                  <a:srgbClr val="0000FF"/>
                </a:solidFill>
              </a:rPr>
              <a:t>intersexual competition.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3000" smtClean="0"/>
              <a:t>Females can drive sexual selection by choosing males with </a:t>
            </a:r>
            <a:r>
              <a:rPr lang="en-US" altLang="en-US" sz="3000" smtClean="0">
                <a:solidFill>
                  <a:srgbClr val="0000FF"/>
                </a:solidFill>
              </a:rPr>
              <a:t>specific behaviors </a:t>
            </a:r>
            <a:r>
              <a:rPr lang="en-US" altLang="en-US" sz="3000" smtClean="0"/>
              <a:t>or </a:t>
            </a:r>
            <a:r>
              <a:rPr lang="en-US" altLang="en-US" sz="3000" smtClean="0">
                <a:solidFill>
                  <a:srgbClr val="0000FF"/>
                </a:solidFill>
              </a:rPr>
              <a:t>features</a:t>
            </a:r>
            <a:r>
              <a:rPr lang="en-US" altLang="en-US" sz="3000" smtClean="0"/>
              <a:t> of anatomy.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3000" smtClean="0"/>
              <a:t>For example, female stalk-eyed flies choose males with relatively long eyestalks.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3000" smtClean="0"/>
              <a:t>Ornaments, such as long eyestalks, often correlate with health and vitality.</a:t>
            </a:r>
          </a:p>
        </p:txBody>
      </p:sp>
    </p:spTree>
    <p:extLst>
      <p:ext uri="{BB962C8B-B14F-4D97-AF65-F5344CB8AC3E}">
        <p14:creationId xmlns:p14="http://schemas.microsoft.com/office/powerpoint/2010/main" val="32083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219200"/>
            <a:ext cx="8534400" cy="4852988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Another example of mate choice by females occurs in zebra finches. </a:t>
            </a:r>
          </a:p>
          <a:p>
            <a:pPr eaLnBrk="1" hangingPunct="1"/>
            <a:r>
              <a:rPr lang="en-US" altLang="en-US" sz="3000" i="1" smtClean="0">
                <a:solidFill>
                  <a:srgbClr val="0000FF"/>
                </a:solidFill>
              </a:rPr>
              <a:t>Female chicks who imprint on ornamented fathers are more likely to select ornamented mates</a:t>
            </a:r>
            <a:r>
              <a:rPr lang="en-US" altLang="en-US" sz="3000" smtClean="0"/>
              <a:t>.</a:t>
            </a:r>
          </a:p>
          <a:p>
            <a:pPr eaLnBrk="1" hangingPunct="1"/>
            <a:r>
              <a:rPr lang="en-US" altLang="en-US" sz="3000" smtClean="0"/>
              <a:t>Experiments suggest that mate choice by female zebra finches has played a key role in the evolution of ornamentation in male zebra finches.</a:t>
            </a:r>
          </a:p>
        </p:txBody>
      </p:sp>
    </p:spTree>
    <p:extLst>
      <p:ext uri="{BB962C8B-B14F-4D97-AF65-F5344CB8AC3E}">
        <p14:creationId xmlns:p14="http://schemas.microsoft.com/office/powerpoint/2010/main" val="36121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1143000"/>
            <a:ext cx="8534400" cy="4471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b="1" i="1" smtClean="0">
                <a:solidFill>
                  <a:srgbClr val="0000FF"/>
                </a:solidFill>
              </a:rPr>
              <a:t>Male Competition for Mates </a:t>
            </a:r>
          </a:p>
          <a:p>
            <a:pPr eaLnBrk="1" hangingPunct="1"/>
            <a:r>
              <a:rPr lang="en-US" altLang="en-US" sz="3000" smtClean="0"/>
              <a:t>Male competition for mates is a source of </a:t>
            </a:r>
            <a:r>
              <a:rPr lang="en-US" altLang="en-US" sz="3000" i="1" smtClean="0">
                <a:solidFill>
                  <a:srgbClr val="FF0000"/>
                </a:solidFill>
              </a:rPr>
              <a:t>intrasexual</a:t>
            </a:r>
            <a:r>
              <a:rPr lang="en-US" altLang="en-US" sz="3000" smtClean="0"/>
              <a:t> selection that can reduce variation among males.</a:t>
            </a:r>
          </a:p>
          <a:p>
            <a:pPr eaLnBrk="1" hangingPunct="1"/>
            <a:r>
              <a:rPr lang="en-US" altLang="en-US" sz="3000" smtClean="0"/>
              <a:t>Such competition may involve </a:t>
            </a:r>
            <a:r>
              <a:rPr lang="en-US" altLang="en-US" sz="3000" b="1" smtClean="0">
                <a:solidFill>
                  <a:srgbClr val="0000FF"/>
                </a:solidFill>
              </a:rPr>
              <a:t>agonistic behavior</a:t>
            </a:r>
            <a:r>
              <a:rPr lang="en-US" altLang="en-US" sz="3000" smtClean="0"/>
              <a:t>, an often </a:t>
            </a:r>
            <a:r>
              <a:rPr lang="en-US" altLang="en-US" sz="3000" smtClean="0">
                <a:solidFill>
                  <a:srgbClr val="0000FF"/>
                </a:solidFill>
              </a:rPr>
              <a:t>ritualized contest </a:t>
            </a:r>
            <a:r>
              <a:rPr lang="en-US" altLang="en-US" sz="3000" smtClean="0"/>
              <a:t>that determines which competitor gains access to a resource.</a:t>
            </a:r>
          </a:p>
        </p:txBody>
      </p:sp>
    </p:spTree>
    <p:extLst>
      <p:ext uri="{BB962C8B-B14F-4D97-AF65-F5344CB8AC3E}">
        <p14:creationId xmlns:p14="http://schemas.microsoft.com/office/powerpoint/2010/main" val="26614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Applying Game Theory</a:t>
            </a:r>
            <a:endParaRPr lang="en-US" altLang="en-US" i="1" smtClean="0">
              <a:solidFill>
                <a:schemeClr val="tx1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990600"/>
            <a:ext cx="8534400" cy="53086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In some species, sexual selection has driven the evolution of alternative mating behavior and morphology in males.</a:t>
            </a:r>
          </a:p>
          <a:p>
            <a:pPr eaLnBrk="1" hangingPunct="1"/>
            <a:r>
              <a:rPr lang="en-US" altLang="en-US" sz="3000" smtClean="0"/>
              <a:t>The fitness of a particular phenotype (behavior or morphology) depends on the phenotypes of other individuals in the population.</a:t>
            </a:r>
          </a:p>
          <a:p>
            <a:pPr eaLnBrk="1" hangingPunct="1"/>
            <a:r>
              <a:rPr lang="en-US" altLang="en-US" sz="3000" b="1" smtClean="0">
                <a:solidFill>
                  <a:srgbClr val="0000FF"/>
                </a:solidFill>
              </a:rPr>
              <a:t>Game theory </a:t>
            </a:r>
            <a:r>
              <a:rPr lang="en-US" altLang="en-US" sz="3000" smtClean="0"/>
              <a:t>evaluates </a:t>
            </a:r>
            <a:r>
              <a:rPr lang="en-US" altLang="en-US" sz="3000" smtClean="0">
                <a:solidFill>
                  <a:srgbClr val="0000FF"/>
                </a:solidFill>
              </a:rPr>
              <a:t>alternative strategies </a:t>
            </a:r>
            <a:r>
              <a:rPr lang="en-US" altLang="en-US" sz="3000" smtClean="0"/>
              <a:t>where the </a:t>
            </a:r>
            <a:r>
              <a:rPr lang="en-US" altLang="en-US" sz="3000" smtClean="0">
                <a:solidFill>
                  <a:srgbClr val="0000FF"/>
                </a:solidFill>
              </a:rPr>
              <a:t>outcome</a:t>
            </a:r>
            <a:r>
              <a:rPr lang="en-US" altLang="en-US" sz="3000" smtClean="0"/>
              <a:t> depends on each </a:t>
            </a:r>
            <a:r>
              <a:rPr lang="en-US" altLang="en-US" sz="3000" smtClean="0">
                <a:solidFill>
                  <a:srgbClr val="0000FF"/>
                </a:solidFill>
              </a:rPr>
              <a:t>individual’s strategy </a:t>
            </a:r>
            <a:r>
              <a:rPr lang="en-US" altLang="en-US" sz="3000" smtClean="0"/>
              <a:t>and the strategy of other individuals.</a:t>
            </a:r>
          </a:p>
        </p:txBody>
      </p:sp>
    </p:spTree>
    <p:extLst>
      <p:ext uri="{BB962C8B-B14F-4D97-AF65-F5344CB8AC3E}">
        <p14:creationId xmlns:p14="http://schemas.microsoft.com/office/powerpoint/2010/main" val="18144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51_15-MigrateOrient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36525"/>
            <a:ext cx="43402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990600" y="3810000"/>
            <a:ext cx="1295400" cy="457200"/>
          </a:xfrm>
          <a:prstGeom prst="rect">
            <a:avLst/>
          </a:prstGeom>
          <a:solidFill>
            <a:srgbClr val="FEC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1066800" y="609600"/>
            <a:ext cx="1676400" cy="457200"/>
          </a:xfrm>
          <a:prstGeom prst="rect">
            <a:avLst/>
          </a:prstGeom>
          <a:solidFill>
            <a:srgbClr val="FEC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81" name="Rectangle 7"/>
          <p:cNvSpPr>
            <a:spLocks noChangeArrowheads="1"/>
          </p:cNvSpPr>
          <p:nvPr/>
        </p:nvSpPr>
        <p:spPr bwMode="auto">
          <a:xfrm>
            <a:off x="152400" y="-38100"/>
            <a:ext cx="876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srgbClr val="0000FF"/>
                </a:solidFill>
              </a:rPr>
              <a:t>Are differences in migratory orientation within a species genetically determined?</a:t>
            </a:r>
            <a:endParaRPr kumimoji="0" lang="en-US" altLang="en-US" sz="2000" b="1" i="1">
              <a:solidFill>
                <a:srgbClr val="0000FF"/>
              </a:solidFill>
            </a:endParaRPr>
          </a:p>
        </p:txBody>
      </p:sp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2447925" y="1447800"/>
            <a:ext cx="671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Scratch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marks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 flipV="1">
            <a:off x="2990850" y="1390650"/>
            <a:ext cx="9398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ea typeface="ＭＳ Ｐゴシック" charset="-128"/>
              <a:sym typeface="Symbol" charset="2"/>
            </a:endParaRPr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2997200" y="1498600"/>
            <a:ext cx="952500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500">
              <a:solidFill>
                <a:srgbClr val="000000"/>
              </a:solidFill>
              <a:ea typeface="ＭＳ Ｐゴシック" charset="-128"/>
              <a:sym typeface="Symbol" charset="2"/>
            </a:endParaRPr>
          </a:p>
        </p:txBody>
      </p:sp>
      <p:sp>
        <p:nvSpPr>
          <p:cNvPr id="75785" name="Text Box 11"/>
          <p:cNvSpPr txBox="1">
            <a:spLocks noChangeArrowheads="1"/>
          </p:cNvSpPr>
          <p:nvPr/>
        </p:nvSpPr>
        <p:spPr bwMode="auto">
          <a:xfrm>
            <a:off x="1371600" y="762000"/>
            <a:ext cx="2058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600" b="1">
                <a:solidFill>
                  <a:srgbClr val="583F9A"/>
                </a:solidFill>
              </a:rPr>
              <a:t>EXPERIMENT</a:t>
            </a:r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1143000" y="38862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600" b="1">
                <a:solidFill>
                  <a:srgbClr val="583F9A"/>
                </a:solidFill>
              </a:rPr>
              <a:t>RESULTS</a:t>
            </a:r>
          </a:p>
        </p:txBody>
      </p:sp>
      <p:sp>
        <p:nvSpPr>
          <p:cNvPr id="75787" name="Text Box 13"/>
          <p:cNvSpPr txBox="1">
            <a:spLocks noChangeArrowheads="1"/>
          </p:cNvSpPr>
          <p:nvPr/>
        </p:nvSpPr>
        <p:spPr bwMode="auto">
          <a:xfrm>
            <a:off x="3330575" y="4718050"/>
            <a:ext cx="58261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BRITAIN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88" name="Text Box 14"/>
          <p:cNvSpPr txBox="1">
            <a:spLocks noChangeArrowheads="1"/>
          </p:cNvSpPr>
          <p:nvPr/>
        </p:nvSpPr>
        <p:spPr bwMode="auto">
          <a:xfrm>
            <a:off x="3978275" y="5880100"/>
            <a:ext cx="658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Young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from SW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Germany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89" name="Text Box 15"/>
          <p:cNvSpPr txBox="1">
            <a:spLocks noChangeArrowheads="1"/>
          </p:cNvSpPr>
          <p:nvPr/>
        </p:nvSpPr>
        <p:spPr bwMode="auto">
          <a:xfrm>
            <a:off x="5807075" y="4635500"/>
            <a:ext cx="8493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Adults from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Britain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offspring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of British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adults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90" name="Text Box 16"/>
          <p:cNvSpPr txBox="1">
            <a:spLocks noChangeArrowheads="1"/>
          </p:cNvSpPr>
          <p:nvPr/>
        </p:nvSpPr>
        <p:spPr bwMode="auto">
          <a:xfrm rot="2280488">
            <a:off x="4867275" y="5454650"/>
            <a:ext cx="7159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GERMANY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91" name="Text Box 17"/>
          <p:cNvSpPr txBox="1">
            <a:spLocks noChangeArrowheads="1"/>
          </p:cNvSpPr>
          <p:nvPr/>
        </p:nvSpPr>
        <p:spPr bwMode="auto">
          <a:xfrm>
            <a:off x="5197475" y="4432300"/>
            <a:ext cx="1508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N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92" name="Text Box 18"/>
          <p:cNvSpPr txBox="1">
            <a:spLocks noChangeArrowheads="1"/>
          </p:cNvSpPr>
          <p:nvPr/>
        </p:nvSpPr>
        <p:spPr bwMode="auto">
          <a:xfrm>
            <a:off x="4759325" y="4851400"/>
            <a:ext cx="1508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W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93" name="Text Box 19"/>
          <p:cNvSpPr txBox="1">
            <a:spLocks noChangeArrowheads="1"/>
          </p:cNvSpPr>
          <p:nvPr/>
        </p:nvSpPr>
        <p:spPr bwMode="auto">
          <a:xfrm>
            <a:off x="5597525" y="4851400"/>
            <a:ext cx="1508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E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94" name="Text Box 20"/>
          <p:cNvSpPr txBox="1">
            <a:spLocks noChangeArrowheads="1"/>
          </p:cNvSpPr>
          <p:nvPr/>
        </p:nvSpPr>
        <p:spPr bwMode="auto">
          <a:xfrm>
            <a:off x="5197475" y="5270500"/>
            <a:ext cx="1508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S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95" name="Text Box 21"/>
          <p:cNvSpPr txBox="1">
            <a:spLocks noChangeArrowheads="1"/>
          </p:cNvSpPr>
          <p:nvPr/>
        </p:nvSpPr>
        <p:spPr bwMode="auto">
          <a:xfrm>
            <a:off x="4987925" y="5518150"/>
            <a:ext cx="1508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N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96" name="Text Box 22"/>
          <p:cNvSpPr txBox="1">
            <a:spLocks noChangeArrowheads="1"/>
          </p:cNvSpPr>
          <p:nvPr/>
        </p:nvSpPr>
        <p:spPr bwMode="auto">
          <a:xfrm>
            <a:off x="4549775" y="5937250"/>
            <a:ext cx="1508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W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97" name="Text Box 23"/>
          <p:cNvSpPr txBox="1">
            <a:spLocks noChangeArrowheads="1"/>
          </p:cNvSpPr>
          <p:nvPr/>
        </p:nvSpPr>
        <p:spPr bwMode="auto">
          <a:xfrm>
            <a:off x="5387975" y="5937250"/>
            <a:ext cx="1508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E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  <p:sp>
        <p:nvSpPr>
          <p:cNvPr id="75798" name="Text Box 24"/>
          <p:cNvSpPr txBox="1">
            <a:spLocks noChangeArrowheads="1"/>
          </p:cNvSpPr>
          <p:nvPr/>
        </p:nvSpPr>
        <p:spPr bwMode="auto">
          <a:xfrm>
            <a:off x="4987925" y="6356350"/>
            <a:ext cx="1508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100" b="1">
                <a:solidFill>
                  <a:srgbClr val="000000"/>
                </a:solidFill>
              </a:rPr>
              <a:t>S</a:t>
            </a:r>
            <a:endParaRPr kumimoji="0" lang="en-US" altLang="en-US" sz="1100" b="1">
              <a:solidFill>
                <a:srgbClr val="563A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990600"/>
            <a:ext cx="8686800" cy="6994525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For example, each side-blotched lizard has a blue, orange, or yellow throat, and each color is associated with a </a:t>
            </a:r>
            <a:r>
              <a:rPr lang="en-US" altLang="en-US" sz="3000" smtClean="0">
                <a:solidFill>
                  <a:srgbClr val="0000FF"/>
                </a:solidFill>
              </a:rPr>
              <a:t>specific strategy for obtaining mates</a:t>
            </a:r>
            <a:r>
              <a:rPr lang="en-US" altLang="en-US" sz="3000" smtClean="0"/>
              <a:t>.  There is a genetic basis to throat color and mating strategy. </a:t>
            </a:r>
          </a:p>
          <a:p>
            <a:pPr eaLnBrk="1" hangingPunct="1"/>
            <a:r>
              <a:rPr lang="en-US" altLang="en-US" sz="3000" smtClean="0"/>
              <a:t>Like rock-paper-scissors, </a:t>
            </a:r>
            <a:r>
              <a:rPr lang="en-US" altLang="en-US" sz="3000" smtClean="0">
                <a:solidFill>
                  <a:srgbClr val="0000FF"/>
                </a:solidFill>
              </a:rPr>
              <a:t>each strategy will outcompete one strategy</a:t>
            </a:r>
            <a:r>
              <a:rPr lang="en-US" altLang="en-US" sz="3000" smtClean="0"/>
              <a:t>, </a:t>
            </a:r>
            <a:r>
              <a:rPr lang="en-US" altLang="en-US" sz="3000" smtClean="0">
                <a:solidFill>
                  <a:srgbClr val="0000FF"/>
                </a:solidFill>
              </a:rPr>
              <a:t>but be outcompeted by the other strategy</a:t>
            </a:r>
            <a:r>
              <a:rPr lang="en-US" altLang="en-US" sz="3000" smtClean="0"/>
              <a:t>.  The success of each strategy depends on the frequency of all of the strategies; this </a:t>
            </a:r>
            <a:r>
              <a:rPr lang="en-US" altLang="en-US" sz="3000" smtClean="0">
                <a:solidFill>
                  <a:srgbClr val="0000FF"/>
                </a:solidFill>
              </a:rPr>
              <a:t>drives frequency-dependent selection</a:t>
            </a:r>
            <a:r>
              <a:rPr lang="en-US" altLang="en-US" sz="3000" smtClean="0"/>
              <a:t>.</a:t>
            </a:r>
          </a:p>
          <a:p>
            <a:pPr eaLnBrk="1" hangingPunct="1"/>
            <a:endParaRPr lang="en-US" altLang="en-US" sz="3000" smtClean="0"/>
          </a:p>
          <a:p>
            <a:pPr eaLnBrk="1" hangingPunct="1"/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41359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534400" cy="958850"/>
          </a:xfrm>
        </p:spPr>
        <p:txBody>
          <a:bodyPr/>
          <a:lstStyle/>
          <a:p>
            <a:pPr marL="122238" indent="0" eaLnBrk="1" hangingPunct="1"/>
            <a:r>
              <a:rPr lang="en-US" altLang="en-US" i="1" smtClean="0">
                <a:solidFill>
                  <a:srgbClr val="0000FF"/>
                </a:solidFill>
              </a:rPr>
              <a:t>Inclusive fitness </a:t>
            </a:r>
            <a:r>
              <a:rPr lang="en-US" altLang="en-US" i="1" smtClean="0"/>
              <a:t>can account for the evolution of </a:t>
            </a:r>
            <a:r>
              <a:rPr lang="en-US" altLang="en-US" sz="3200" i="1" smtClean="0">
                <a:solidFill>
                  <a:srgbClr val="0000FF"/>
                </a:solidFill>
              </a:rPr>
              <a:t>altruistic social behavior</a:t>
            </a:r>
            <a:endParaRPr lang="en-US" altLang="en-US" i="1" smtClean="0">
              <a:solidFill>
                <a:srgbClr val="0000FF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76338"/>
            <a:ext cx="8534400" cy="6670675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Natural selection favors behavior that maximizes an individual’s survival and reproduction.</a:t>
            </a:r>
          </a:p>
          <a:p>
            <a:pPr eaLnBrk="1" hangingPunct="1"/>
            <a:r>
              <a:rPr lang="en-US" altLang="en-US" sz="3000" smtClean="0"/>
              <a:t>These behaviors are often selfish.</a:t>
            </a:r>
          </a:p>
          <a:p>
            <a:pPr eaLnBrk="1" hangingPunct="1"/>
            <a:r>
              <a:rPr lang="en-US" altLang="en-US" sz="3000" smtClean="0"/>
              <a:t>On occasion, some </a:t>
            </a:r>
            <a:r>
              <a:rPr lang="en-US" altLang="en-US" sz="3000" smtClean="0">
                <a:solidFill>
                  <a:srgbClr val="0000FF"/>
                </a:solidFill>
              </a:rPr>
              <a:t>animals behave </a:t>
            </a:r>
            <a:r>
              <a:rPr lang="en-US" altLang="en-US" sz="3000" smtClean="0"/>
              <a:t>in ways that </a:t>
            </a:r>
            <a:r>
              <a:rPr lang="en-US" altLang="en-US" sz="3000" smtClean="0">
                <a:solidFill>
                  <a:srgbClr val="0000FF"/>
                </a:solidFill>
              </a:rPr>
              <a:t>reduce their individual fitness </a:t>
            </a:r>
            <a:r>
              <a:rPr lang="en-US" altLang="en-US" sz="3000" smtClean="0"/>
              <a:t>but </a:t>
            </a:r>
            <a:r>
              <a:rPr lang="en-US" altLang="en-US" sz="3000" smtClean="0">
                <a:solidFill>
                  <a:srgbClr val="0000FF"/>
                </a:solidFill>
              </a:rPr>
              <a:t>increase</a:t>
            </a:r>
            <a:r>
              <a:rPr lang="en-US" altLang="en-US" sz="3000" smtClean="0"/>
              <a:t> the </a:t>
            </a:r>
            <a:r>
              <a:rPr lang="en-US" altLang="en-US" sz="3000" smtClean="0">
                <a:solidFill>
                  <a:srgbClr val="0000FF"/>
                </a:solidFill>
              </a:rPr>
              <a:t>fitness of others</a:t>
            </a:r>
            <a:r>
              <a:rPr lang="en-US" altLang="en-US" sz="3000" smtClean="0"/>
              <a:t>.</a:t>
            </a:r>
          </a:p>
          <a:p>
            <a:pPr eaLnBrk="1" hangingPunct="1"/>
            <a:r>
              <a:rPr lang="en-US" altLang="en-US" sz="3000" smtClean="0"/>
              <a:t>This kind of behavior is called </a:t>
            </a:r>
            <a:r>
              <a:rPr lang="en-US" altLang="en-US" sz="3000" b="1" smtClean="0">
                <a:solidFill>
                  <a:srgbClr val="0000FF"/>
                </a:solidFill>
              </a:rPr>
              <a:t>altruism</a:t>
            </a:r>
            <a:r>
              <a:rPr lang="en-US" altLang="en-US" sz="3000" smtClean="0"/>
              <a:t>, or </a:t>
            </a:r>
            <a:r>
              <a:rPr lang="en-US" altLang="en-US" sz="3000" smtClean="0">
                <a:solidFill>
                  <a:srgbClr val="0000FF"/>
                </a:solidFill>
              </a:rPr>
              <a:t>selflessness</a:t>
            </a:r>
            <a:r>
              <a:rPr lang="en-US" altLang="en-US" sz="3000" smtClean="0"/>
              <a:t>.</a:t>
            </a:r>
          </a:p>
          <a:p>
            <a:pPr eaLnBrk="1" hangingPunct="1"/>
            <a:endParaRPr lang="en-US" altLang="en-US" sz="3000" smtClean="0"/>
          </a:p>
          <a:p>
            <a:pPr eaLnBrk="1" hangingPunct="1"/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15232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239000" cy="533400"/>
          </a:xfrm>
        </p:spPr>
        <p:txBody>
          <a:bodyPr/>
          <a:lstStyle/>
          <a:p>
            <a:pPr eaLnBrk="1" hangingPunct="1"/>
            <a:r>
              <a:rPr lang="en-US" altLang="en-US" sz="3200" i="1" smtClean="0">
                <a:solidFill>
                  <a:srgbClr val="0000FF"/>
                </a:solidFill>
              </a:rPr>
              <a:t>Altruism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76338"/>
            <a:ext cx="8534400" cy="3162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</a:rPr>
              <a:t>Example</a:t>
            </a:r>
            <a:r>
              <a:rPr lang="en-US" altLang="en-US" sz="3000" smtClean="0"/>
              <a:t> of </a:t>
            </a:r>
            <a:r>
              <a:rPr lang="en-US" altLang="en-US" sz="3000" smtClean="0">
                <a:solidFill>
                  <a:srgbClr val="0000FF"/>
                </a:solidFill>
              </a:rPr>
              <a:t>altruism</a:t>
            </a:r>
            <a:r>
              <a:rPr lang="en-US" altLang="en-US" sz="3000" smtClean="0"/>
              <a:t> / </a:t>
            </a:r>
            <a:r>
              <a:rPr lang="en-US" altLang="en-US" sz="3000" smtClean="0">
                <a:solidFill>
                  <a:srgbClr val="0000FF"/>
                </a:solidFill>
              </a:rPr>
              <a:t>selfless behavior for the good of the group</a:t>
            </a:r>
            <a:r>
              <a:rPr lang="en-US" altLang="en-US" sz="3000" smtClean="0"/>
              <a:t>:  </a:t>
            </a:r>
          </a:p>
          <a:p>
            <a:pPr eaLnBrk="1" hangingPunct="1"/>
            <a:r>
              <a:rPr lang="en-US" altLang="en-US" sz="3000" smtClean="0"/>
              <a:t>Under threat from a predator, an individual Belding’s ground squirrel will make an </a:t>
            </a:r>
            <a:r>
              <a:rPr lang="en-US" altLang="en-US" sz="3000" smtClean="0">
                <a:solidFill>
                  <a:srgbClr val="0000FF"/>
                </a:solidFill>
              </a:rPr>
              <a:t>alarm call to warn others</a:t>
            </a:r>
            <a:r>
              <a:rPr lang="en-US" altLang="en-US" sz="3000" smtClean="0"/>
              <a:t>, even though calling increases the chances that the caller is killed.</a:t>
            </a:r>
          </a:p>
        </p:txBody>
      </p:sp>
    </p:spTree>
    <p:extLst>
      <p:ext uri="{BB962C8B-B14F-4D97-AF65-F5344CB8AC3E}">
        <p14:creationId xmlns:p14="http://schemas.microsoft.com/office/powerpoint/2010/main" val="5178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altLang="en-US" sz="3200" i="1" smtClean="0">
                <a:solidFill>
                  <a:srgbClr val="0000FF"/>
                </a:solidFill>
              </a:rPr>
              <a:t>Inclusive Fitness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87450"/>
            <a:ext cx="8534400" cy="27686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Altruism can be explained by inclusive fitness.</a:t>
            </a:r>
          </a:p>
          <a:p>
            <a:pPr eaLnBrk="1" hangingPunct="1"/>
            <a:r>
              <a:rPr lang="en-US" altLang="en-US" sz="3000" b="1" smtClean="0">
                <a:solidFill>
                  <a:srgbClr val="0000FF"/>
                </a:solidFill>
              </a:rPr>
              <a:t>Inclusive fitness </a:t>
            </a:r>
            <a:r>
              <a:rPr lang="en-US" altLang="en-US" sz="3000" smtClean="0"/>
              <a:t>is the </a:t>
            </a:r>
            <a:r>
              <a:rPr lang="en-US" altLang="en-US" sz="3000" smtClean="0">
                <a:solidFill>
                  <a:srgbClr val="0000FF"/>
                </a:solidFill>
              </a:rPr>
              <a:t>total effect </a:t>
            </a:r>
            <a:r>
              <a:rPr lang="en-US" altLang="en-US" sz="3000" smtClean="0"/>
              <a:t>an individual has on proliferating its genes by producing offspring </a:t>
            </a:r>
            <a:r>
              <a:rPr lang="en-US" altLang="en-US" sz="3000" i="1" smtClean="0">
                <a:solidFill>
                  <a:srgbClr val="0000FF"/>
                </a:solidFill>
              </a:rPr>
              <a:t>and</a:t>
            </a:r>
            <a:r>
              <a:rPr lang="en-US" altLang="en-US" sz="3000" i="1" smtClean="0"/>
              <a:t> </a:t>
            </a:r>
            <a:r>
              <a:rPr lang="en-US" altLang="en-US" sz="3000" smtClean="0"/>
              <a:t>helping close relatives produce offspring.</a:t>
            </a:r>
          </a:p>
        </p:txBody>
      </p:sp>
    </p:spTree>
    <p:extLst>
      <p:ext uri="{BB962C8B-B14F-4D97-AF65-F5344CB8AC3E}">
        <p14:creationId xmlns:p14="http://schemas.microsoft.com/office/powerpoint/2010/main" val="13861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solidFill>
                  <a:srgbClr val="0000FF"/>
                </a:solidFill>
              </a:rPr>
              <a:t>Hamilton’s Rule </a:t>
            </a:r>
            <a:r>
              <a:rPr lang="en-US" altLang="en-US" i="1" smtClean="0"/>
              <a:t>and </a:t>
            </a:r>
            <a:r>
              <a:rPr lang="en-US" altLang="en-US" sz="3200" i="1" smtClean="0">
                <a:solidFill>
                  <a:srgbClr val="0000FF"/>
                </a:solidFill>
              </a:rPr>
              <a:t>Kin Selection</a:t>
            </a:r>
            <a:endParaRPr lang="en-US" altLang="en-US" sz="3200" b="0" i="1" smtClean="0">
              <a:solidFill>
                <a:srgbClr val="0000FF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76338"/>
            <a:ext cx="8534400" cy="5138737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William Hamilton proposed </a:t>
            </a:r>
            <a:r>
              <a:rPr lang="en-US" altLang="en-US" sz="3000" i="1" smtClean="0">
                <a:solidFill>
                  <a:srgbClr val="0000FF"/>
                </a:solidFill>
              </a:rPr>
              <a:t>a quantitative measure for predicting </a:t>
            </a:r>
            <a:r>
              <a:rPr lang="en-US" altLang="en-US" sz="3000" i="1" smtClean="0"/>
              <a:t>when </a:t>
            </a:r>
            <a:r>
              <a:rPr lang="en-US" altLang="en-US" sz="3000" i="1" smtClean="0">
                <a:solidFill>
                  <a:srgbClr val="0000FF"/>
                </a:solidFill>
              </a:rPr>
              <a:t>natural selection would favor altruistic acts among related individuals</a:t>
            </a:r>
            <a:r>
              <a:rPr lang="en-US" altLang="en-US" sz="3000" smtClean="0"/>
              <a:t>.</a:t>
            </a:r>
          </a:p>
          <a:p>
            <a:pPr eaLnBrk="1" hangingPunct="1"/>
            <a:r>
              <a:rPr lang="en-US" altLang="en-US" sz="3000" smtClean="0"/>
              <a:t>Three key variables in an altruistic act: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FF"/>
                </a:solidFill>
              </a:rPr>
              <a:t>Benefit</a:t>
            </a:r>
            <a:r>
              <a:rPr lang="en-US" altLang="en-US" smtClean="0"/>
              <a:t> to the recipient (</a:t>
            </a:r>
            <a:r>
              <a:rPr lang="en-US" altLang="en-US" i="1" smtClean="0"/>
              <a:t>B</a:t>
            </a:r>
            <a:r>
              <a:rPr lang="en-US" altLang="en-US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FF"/>
                </a:solidFill>
              </a:rPr>
              <a:t>Cost</a:t>
            </a:r>
            <a:r>
              <a:rPr lang="en-US" altLang="en-US" smtClean="0"/>
              <a:t> to the altruist (</a:t>
            </a:r>
            <a:r>
              <a:rPr lang="en-US" altLang="en-US" i="1" smtClean="0"/>
              <a:t>C</a:t>
            </a:r>
            <a:r>
              <a:rPr lang="en-US" altLang="en-US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rgbClr val="0000FF"/>
                </a:solidFill>
              </a:rPr>
              <a:t>Coefficient of relatedness </a:t>
            </a:r>
            <a:r>
              <a:rPr lang="en-US" altLang="en-US" smtClean="0"/>
              <a:t>(the fraction of genes that, on average, are shared; </a:t>
            </a:r>
            <a:r>
              <a:rPr lang="en-US" altLang="en-US" i="1" smtClean="0"/>
              <a:t>r</a:t>
            </a:r>
            <a:r>
              <a:rPr lang="en-US" alt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82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65225"/>
            <a:ext cx="8534400" cy="3822700"/>
          </a:xfrm>
        </p:spPr>
        <p:txBody>
          <a:bodyPr/>
          <a:lstStyle/>
          <a:p>
            <a:pPr eaLnBrk="1" hangingPunct="1"/>
            <a:r>
              <a:rPr lang="en-US" altLang="en-US" sz="3000" i="1" smtClean="0">
                <a:solidFill>
                  <a:srgbClr val="FF0000"/>
                </a:solidFill>
              </a:rPr>
              <a:t>Natural selection </a:t>
            </a:r>
            <a:r>
              <a:rPr lang="en-US" altLang="en-US" sz="3000" i="1" smtClean="0"/>
              <a:t>favors</a:t>
            </a:r>
            <a:r>
              <a:rPr lang="en-US" altLang="en-US" sz="3000" i="1" smtClean="0">
                <a:solidFill>
                  <a:srgbClr val="FF0000"/>
                </a:solidFill>
              </a:rPr>
              <a:t> altruism </a:t>
            </a:r>
            <a:r>
              <a:rPr lang="en-US" altLang="en-US" sz="3000" i="1" smtClean="0"/>
              <a:t>when:</a:t>
            </a:r>
          </a:p>
          <a:p>
            <a:pPr lvl="1" eaLnBrk="1" hangingPunct="1">
              <a:buFont typeface="Times New Roman" charset="0"/>
              <a:buNone/>
            </a:pPr>
            <a:r>
              <a:rPr lang="en-US" altLang="en-US" sz="3000" b="1" i="1" smtClean="0">
                <a:solidFill>
                  <a:srgbClr val="FF0000"/>
                </a:solidFill>
              </a:rPr>
              <a:t>                      rB &gt; C</a:t>
            </a:r>
          </a:p>
          <a:p>
            <a:pPr eaLnBrk="1" hangingPunct="1"/>
            <a:r>
              <a:rPr lang="en-US" altLang="en-US" sz="3000" smtClean="0"/>
              <a:t>This inequality is called </a:t>
            </a:r>
            <a:r>
              <a:rPr lang="en-US" altLang="en-US" sz="3000" b="1" smtClean="0"/>
              <a:t>Hamilton’s rule.</a:t>
            </a:r>
          </a:p>
          <a:p>
            <a:pPr eaLnBrk="1" hangingPunct="1"/>
            <a:r>
              <a:rPr lang="en-US" altLang="en-US" sz="3000" b="1" smtClean="0">
                <a:solidFill>
                  <a:srgbClr val="0000FF"/>
                </a:solidFill>
              </a:rPr>
              <a:t>Kin selection </a:t>
            </a:r>
            <a:r>
              <a:rPr lang="en-US" altLang="en-US" sz="3000" smtClean="0"/>
              <a:t>is the </a:t>
            </a:r>
            <a:r>
              <a:rPr lang="en-US" altLang="en-US" sz="3000" smtClean="0">
                <a:solidFill>
                  <a:srgbClr val="0000FF"/>
                </a:solidFill>
              </a:rPr>
              <a:t>natural selection </a:t>
            </a:r>
            <a:r>
              <a:rPr lang="en-US" altLang="en-US" sz="3000" smtClean="0"/>
              <a:t>that favors this kind of </a:t>
            </a:r>
            <a:r>
              <a:rPr lang="en-US" altLang="en-US" sz="3000" smtClean="0">
                <a:solidFill>
                  <a:srgbClr val="0000FF"/>
                </a:solidFill>
              </a:rPr>
              <a:t>altruistic behavior </a:t>
            </a:r>
            <a:r>
              <a:rPr lang="en-US" altLang="en-US" sz="3000" smtClean="0"/>
              <a:t>by </a:t>
            </a:r>
            <a:r>
              <a:rPr lang="en-US" altLang="en-US" sz="3000" smtClean="0">
                <a:solidFill>
                  <a:srgbClr val="0000FF"/>
                </a:solidFill>
              </a:rPr>
              <a:t>enhancing reproductive success </a:t>
            </a:r>
            <a:r>
              <a:rPr lang="en-US" altLang="en-US" sz="3000" smtClean="0"/>
              <a:t>of </a:t>
            </a:r>
            <a:r>
              <a:rPr lang="en-US" altLang="en-US" sz="3000" smtClean="0">
                <a:solidFill>
                  <a:srgbClr val="0000FF"/>
                </a:solidFill>
              </a:rPr>
              <a:t>relatives</a:t>
            </a:r>
            <a:r>
              <a:rPr lang="en-US" altLang="en-US" sz="30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9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altLang="en-US" sz="3200" i="1" smtClean="0">
                <a:solidFill>
                  <a:srgbClr val="0000FF"/>
                </a:solidFill>
              </a:rPr>
              <a:t>Reciprocal Altruism</a:t>
            </a:r>
            <a:endParaRPr lang="en-US" altLang="en-US" sz="3200" b="0" i="1" smtClean="0">
              <a:solidFill>
                <a:srgbClr val="0000FF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79513"/>
            <a:ext cx="8534400" cy="5770562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Altruistic behavior toward </a:t>
            </a:r>
            <a:r>
              <a:rPr lang="en-US" altLang="en-US" sz="3000" smtClean="0">
                <a:solidFill>
                  <a:srgbClr val="0000FF"/>
                </a:solidFill>
              </a:rPr>
              <a:t>unrelated individuals </a:t>
            </a:r>
            <a:r>
              <a:rPr lang="en-US" altLang="en-US" sz="3000" smtClean="0"/>
              <a:t>can be adaptive if the aided individual </a:t>
            </a:r>
            <a:r>
              <a:rPr lang="en-US" altLang="en-US" sz="3000" smtClean="0">
                <a:solidFill>
                  <a:srgbClr val="0000FF"/>
                </a:solidFill>
              </a:rPr>
              <a:t>returns the favor in the future</a:t>
            </a:r>
            <a:r>
              <a:rPr lang="en-US" altLang="en-US" sz="3000" smtClean="0"/>
              <a:t>.  This type of altruism is called </a:t>
            </a:r>
            <a:r>
              <a:rPr lang="en-US" altLang="en-US" sz="3000" b="1" smtClean="0">
                <a:solidFill>
                  <a:srgbClr val="0000FF"/>
                </a:solidFill>
              </a:rPr>
              <a:t>reciprocal altruism</a:t>
            </a:r>
            <a:r>
              <a:rPr lang="en-US" altLang="en-US" sz="3000" b="1" smtClean="0"/>
              <a:t>.</a:t>
            </a:r>
          </a:p>
          <a:p>
            <a:pPr eaLnBrk="1" hangingPunct="1"/>
            <a:r>
              <a:rPr lang="en-US" altLang="en-US" sz="3000" smtClean="0"/>
              <a:t>Reciprocal altruism is limited to species with </a:t>
            </a:r>
            <a:r>
              <a:rPr lang="en-US" altLang="en-US" sz="3000" smtClean="0">
                <a:solidFill>
                  <a:srgbClr val="0000FF"/>
                </a:solidFill>
              </a:rPr>
              <a:t>stable social groups </a:t>
            </a:r>
            <a:r>
              <a:rPr lang="en-US" altLang="en-US" sz="3000" smtClean="0"/>
              <a:t>where individuals meet repeatedly, and cheaters (don’t reciprocate) are punished.  </a:t>
            </a:r>
            <a:r>
              <a:rPr lang="en-US" altLang="en-US" sz="3000" smtClean="0">
                <a:solidFill>
                  <a:srgbClr val="0000FF"/>
                </a:solidFill>
              </a:rPr>
              <a:t>Reciprocal</a:t>
            </a:r>
            <a:r>
              <a:rPr lang="en-US" altLang="en-US" sz="3000" smtClean="0"/>
              <a:t> </a:t>
            </a:r>
            <a:r>
              <a:rPr lang="en-US" altLang="en-US" sz="3000" smtClean="0">
                <a:solidFill>
                  <a:srgbClr val="0000FF"/>
                </a:solidFill>
              </a:rPr>
              <a:t>altruism</a:t>
            </a:r>
            <a:r>
              <a:rPr lang="en-US" altLang="en-US" sz="3000" smtClean="0"/>
              <a:t> has been used to explain altruism between </a:t>
            </a:r>
            <a:r>
              <a:rPr lang="en-US" altLang="en-US" sz="3000" smtClean="0">
                <a:solidFill>
                  <a:srgbClr val="0000FF"/>
                </a:solidFill>
              </a:rPr>
              <a:t>unrelated individuals in humans</a:t>
            </a:r>
            <a:r>
              <a:rPr lang="en-US" altLang="en-US" sz="3000" smtClean="0"/>
              <a:t>.</a:t>
            </a:r>
          </a:p>
          <a:p>
            <a:pPr eaLnBrk="1" hangingPunct="1"/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18551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altLang="en-US" sz="3200" i="1" smtClean="0">
                <a:solidFill>
                  <a:srgbClr val="0000FF"/>
                </a:solidFill>
              </a:rPr>
              <a:t>Social Learning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76338"/>
            <a:ext cx="8534400" cy="4438650"/>
          </a:xfrm>
        </p:spPr>
        <p:txBody>
          <a:bodyPr/>
          <a:lstStyle/>
          <a:p>
            <a:pPr eaLnBrk="1" hangingPunct="1"/>
            <a:r>
              <a:rPr lang="en-US" altLang="en-US" sz="3000" b="1" smtClean="0">
                <a:solidFill>
                  <a:srgbClr val="0000FF"/>
                </a:solidFill>
              </a:rPr>
              <a:t>Social learning </a:t>
            </a:r>
            <a:r>
              <a:rPr lang="en-US" altLang="en-US" sz="3000" smtClean="0"/>
              <a:t>is learning through the observation of others and forms the roots of </a:t>
            </a:r>
            <a:r>
              <a:rPr lang="en-US" altLang="en-US" sz="3000" smtClean="0">
                <a:solidFill>
                  <a:srgbClr val="0000FF"/>
                </a:solidFill>
              </a:rPr>
              <a:t>culture</a:t>
            </a:r>
            <a:r>
              <a:rPr lang="en-US" altLang="en-US" sz="3000" smtClean="0"/>
              <a:t>.</a:t>
            </a:r>
          </a:p>
          <a:p>
            <a:pPr eaLnBrk="1" hangingPunct="1"/>
            <a:r>
              <a:rPr lang="en-US" altLang="en-US" sz="3000" b="1" smtClean="0">
                <a:solidFill>
                  <a:srgbClr val="0000FF"/>
                </a:solidFill>
              </a:rPr>
              <a:t>Culture</a:t>
            </a:r>
            <a:r>
              <a:rPr lang="en-US" altLang="en-US" sz="3000" b="1" smtClean="0"/>
              <a:t> </a:t>
            </a:r>
            <a:r>
              <a:rPr lang="en-US" altLang="en-US" sz="3000" smtClean="0"/>
              <a:t>is a </a:t>
            </a:r>
            <a:r>
              <a:rPr lang="en-US" altLang="en-US" sz="3000" smtClean="0">
                <a:solidFill>
                  <a:srgbClr val="0000FF"/>
                </a:solidFill>
              </a:rPr>
              <a:t>system of information transfer </a:t>
            </a:r>
            <a:r>
              <a:rPr lang="en-US" altLang="en-US" sz="3000" smtClean="0"/>
              <a:t>through observation or teaching that influences behavior of individuals in a population.</a:t>
            </a:r>
          </a:p>
          <a:p>
            <a:pPr eaLnBrk="1" hangingPunct="1"/>
            <a:r>
              <a:rPr lang="en-US" altLang="en-US" sz="3000" smtClean="0"/>
              <a:t>Culture </a:t>
            </a:r>
            <a:r>
              <a:rPr lang="en-US" altLang="en-US" sz="3000" smtClean="0">
                <a:solidFill>
                  <a:srgbClr val="0000FF"/>
                </a:solidFill>
              </a:rPr>
              <a:t>can alter behavior </a:t>
            </a:r>
            <a:r>
              <a:rPr lang="en-US" altLang="en-US" sz="3000" smtClean="0"/>
              <a:t>and influence the </a:t>
            </a:r>
            <a:r>
              <a:rPr lang="en-US" altLang="en-US" sz="3000" smtClean="0">
                <a:solidFill>
                  <a:srgbClr val="0000FF"/>
                </a:solidFill>
              </a:rPr>
              <a:t>fitness</a:t>
            </a:r>
            <a:r>
              <a:rPr lang="en-US" altLang="en-US" sz="3000" smtClean="0"/>
              <a:t> of individuals.</a:t>
            </a:r>
          </a:p>
        </p:txBody>
      </p:sp>
    </p:spTree>
    <p:extLst>
      <p:ext uri="{BB962C8B-B14F-4D97-AF65-F5344CB8AC3E}">
        <p14:creationId xmlns:p14="http://schemas.microsoft.com/office/powerpoint/2010/main" val="42585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Case Study:</a:t>
            </a:r>
            <a:r>
              <a:rPr lang="en-US" altLang="en-US" i="1" smtClean="0"/>
              <a:t> Mate-Choice Copying</a:t>
            </a:r>
            <a:endParaRPr lang="en-US" altLang="en-US" b="0" i="1" smtClean="0">
              <a:solidFill>
                <a:schemeClr val="tx1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1176338"/>
            <a:ext cx="8534400" cy="398145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In </a:t>
            </a:r>
            <a:r>
              <a:rPr lang="en-US" altLang="en-US" sz="3000" b="1" smtClean="0"/>
              <a:t>mate-choice copying</a:t>
            </a:r>
            <a:r>
              <a:rPr lang="en-US" altLang="en-US" sz="3000" smtClean="0"/>
              <a:t>, individuals in a population copy the mate choice of others.</a:t>
            </a:r>
          </a:p>
          <a:p>
            <a:pPr eaLnBrk="1" hangingPunct="1"/>
            <a:r>
              <a:rPr lang="en-US" altLang="en-US" sz="3000" smtClean="0"/>
              <a:t>This type of behavior has been extensively studied in the guppy </a:t>
            </a:r>
            <a:r>
              <a:rPr lang="en-US" altLang="en-US" sz="3000" i="1" smtClean="0"/>
              <a:t>Poecilia reticulata.</a:t>
            </a:r>
          </a:p>
          <a:p>
            <a:pPr eaLnBrk="1" hangingPunct="1"/>
            <a:r>
              <a:rPr lang="en-US" altLang="en-US" sz="3000" smtClean="0"/>
              <a:t>Females who mate with males that are attractive to other females are more likely to have sons that are attractive to other females.</a:t>
            </a:r>
          </a:p>
        </p:txBody>
      </p:sp>
    </p:spTree>
    <p:extLst>
      <p:ext uri="{BB962C8B-B14F-4D97-AF65-F5344CB8AC3E}">
        <p14:creationId xmlns:p14="http://schemas.microsoft.com/office/powerpoint/2010/main" val="17310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Case Study:</a:t>
            </a:r>
            <a:r>
              <a:rPr lang="en-US" altLang="en-US" i="1" smtClean="0"/>
              <a:t> Social Learning of Alarm Calls</a:t>
            </a:r>
            <a:endParaRPr lang="en-US" altLang="en-US" b="0" i="1" smtClean="0">
              <a:solidFill>
                <a:schemeClr val="tx1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65225"/>
            <a:ext cx="8534400" cy="27686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Vervet monkeys produce distinct alarm calls for different predators.</a:t>
            </a:r>
          </a:p>
          <a:p>
            <a:pPr eaLnBrk="1" hangingPunct="1"/>
            <a:r>
              <a:rPr lang="en-US" altLang="en-US" sz="3000" smtClean="0"/>
              <a:t>Infant monkeys give undiscriminating calls but learn to fine-tune them by the time they are adults.</a:t>
            </a:r>
          </a:p>
        </p:txBody>
      </p:sp>
    </p:spTree>
    <p:extLst>
      <p:ext uri="{BB962C8B-B14F-4D97-AF65-F5344CB8AC3E}">
        <p14:creationId xmlns:p14="http://schemas.microsoft.com/office/powerpoint/2010/main" val="42903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Case Study:</a:t>
            </a:r>
            <a:r>
              <a:rPr lang="en-US" altLang="en-US" i="1" smtClean="0"/>
              <a:t> Variation in Prey Selection</a:t>
            </a:r>
            <a:endParaRPr lang="en-US" altLang="en-US" b="0" i="1" smtClean="0">
              <a:solidFill>
                <a:schemeClr val="tx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990600"/>
            <a:ext cx="8534400" cy="53816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3000" smtClean="0"/>
              <a:t>The </a:t>
            </a:r>
            <a:r>
              <a:rPr lang="en-US" altLang="en-US" sz="3000" smtClean="0">
                <a:solidFill>
                  <a:srgbClr val="0000FF"/>
                </a:solidFill>
              </a:rPr>
              <a:t>natural diet </a:t>
            </a:r>
            <a:r>
              <a:rPr lang="en-US" altLang="en-US" sz="3000" smtClean="0"/>
              <a:t>of western garter snakes </a:t>
            </a:r>
            <a:r>
              <a:rPr lang="en-US" altLang="en-US" sz="3000" smtClean="0">
                <a:solidFill>
                  <a:srgbClr val="0000FF"/>
                </a:solidFill>
              </a:rPr>
              <a:t>varies by population</a:t>
            </a:r>
            <a:r>
              <a:rPr lang="en-US" altLang="en-US" sz="3000" smtClean="0"/>
              <a:t>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000" smtClean="0"/>
              <a:t>Coastal populations feed mostly on banana slugs, while inland populations rarely eat banana slugs.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000" smtClean="0"/>
              <a:t>Studies have shown that the </a:t>
            </a:r>
            <a:r>
              <a:rPr lang="en-US" altLang="en-US" sz="3000" smtClean="0">
                <a:solidFill>
                  <a:srgbClr val="0000FF"/>
                </a:solidFill>
              </a:rPr>
              <a:t>differences </a:t>
            </a:r>
            <a:r>
              <a:rPr lang="en-US" altLang="en-US" sz="3000" smtClean="0">
                <a:solidFill>
                  <a:srgbClr val="000000"/>
                </a:solidFill>
              </a:rPr>
              <a:t>in</a:t>
            </a:r>
            <a:r>
              <a:rPr lang="en-US" altLang="en-US" sz="3000" smtClean="0">
                <a:solidFill>
                  <a:srgbClr val="0000FF"/>
                </a:solidFill>
              </a:rPr>
              <a:t> diet </a:t>
            </a:r>
            <a:r>
              <a:rPr lang="en-US" altLang="en-US" sz="3000" smtClean="0">
                <a:solidFill>
                  <a:srgbClr val="000000"/>
                </a:solidFill>
              </a:rPr>
              <a:t>are </a:t>
            </a:r>
            <a:r>
              <a:rPr lang="en-US" altLang="en-US" sz="3000" smtClean="0">
                <a:solidFill>
                  <a:srgbClr val="0000FF"/>
                </a:solidFill>
              </a:rPr>
              <a:t>genetic</a:t>
            </a:r>
            <a:r>
              <a:rPr lang="en-US" altLang="en-US" sz="3000" smtClean="0"/>
              <a:t>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000" smtClean="0"/>
              <a:t>The two populations </a:t>
            </a:r>
            <a:r>
              <a:rPr lang="en-US" altLang="en-US" sz="3000" smtClean="0">
                <a:solidFill>
                  <a:srgbClr val="0000FF"/>
                </a:solidFill>
              </a:rPr>
              <a:t>differ </a:t>
            </a:r>
            <a:r>
              <a:rPr lang="en-US" altLang="en-US" sz="3000" smtClean="0"/>
              <a:t>in their </a:t>
            </a:r>
            <a:r>
              <a:rPr lang="en-US" altLang="en-US" sz="3000" smtClean="0">
                <a:solidFill>
                  <a:srgbClr val="0000FF"/>
                </a:solidFill>
              </a:rPr>
              <a:t>ability to detect </a:t>
            </a:r>
            <a:r>
              <a:rPr lang="en-US" altLang="en-US" sz="3000" smtClean="0"/>
              <a:t>and</a:t>
            </a:r>
            <a:r>
              <a:rPr lang="en-US" altLang="en-US" sz="3000" smtClean="0">
                <a:solidFill>
                  <a:srgbClr val="0000FF"/>
                </a:solidFill>
              </a:rPr>
              <a:t> respond </a:t>
            </a:r>
            <a:r>
              <a:rPr lang="en-US" altLang="en-US" sz="3000" smtClean="0">
                <a:solidFill>
                  <a:srgbClr val="000000"/>
                </a:solidFill>
              </a:rPr>
              <a:t>to</a:t>
            </a:r>
            <a:r>
              <a:rPr lang="en-US" altLang="en-US" sz="3000" smtClean="0">
                <a:solidFill>
                  <a:srgbClr val="0000FF"/>
                </a:solidFill>
              </a:rPr>
              <a:t> specific odor molecules </a:t>
            </a:r>
            <a:r>
              <a:rPr lang="en-US" altLang="en-US" sz="3000" smtClean="0"/>
              <a:t>produced by the banana slugs.</a:t>
            </a:r>
          </a:p>
        </p:txBody>
      </p:sp>
    </p:spTree>
    <p:extLst>
      <p:ext uri="{BB962C8B-B14F-4D97-AF65-F5344CB8AC3E}">
        <p14:creationId xmlns:p14="http://schemas.microsoft.com/office/powerpoint/2010/main" val="40751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Evolution and Human Culture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6232525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No other species comes close to matching the </a:t>
            </a:r>
            <a:r>
              <a:rPr lang="en-US" altLang="en-US" sz="3000" smtClean="0">
                <a:solidFill>
                  <a:srgbClr val="0000FF"/>
                </a:solidFill>
              </a:rPr>
              <a:t>social learning </a:t>
            </a:r>
            <a:r>
              <a:rPr lang="en-US" altLang="en-US" sz="3000" smtClean="0"/>
              <a:t>and </a:t>
            </a:r>
            <a:r>
              <a:rPr lang="en-US" altLang="en-US" sz="3000" smtClean="0">
                <a:solidFill>
                  <a:srgbClr val="0000FF"/>
                </a:solidFill>
              </a:rPr>
              <a:t>cultural transmission </a:t>
            </a:r>
            <a:r>
              <a:rPr lang="en-US" altLang="en-US" sz="3000" smtClean="0"/>
              <a:t>that occurs among humans. </a:t>
            </a:r>
          </a:p>
          <a:p>
            <a:pPr eaLnBrk="1" hangingPunct="1"/>
            <a:r>
              <a:rPr lang="en-US" altLang="en-US" sz="3000" smtClean="0">
                <a:solidFill>
                  <a:srgbClr val="0000FF"/>
                </a:solidFill>
              </a:rPr>
              <a:t>Human culture </a:t>
            </a:r>
            <a:r>
              <a:rPr lang="en-US" altLang="en-US" sz="3000" smtClean="0"/>
              <a:t>is related to evolutionary theory in the distinct discipline of </a:t>
            </a:r>
            <a:r>
              <a:rPr lang="en-US" altLang="en-US" sz="3000" b="1" smtClean="0">
                <a:solidFill>
                  <a:srgbClr val="0000FF"/>
                </a:solidFill>
              </a:rPr>
              <a:t>sociobiology</a:t>
            </a:r>
            <a:r>
              <a:rPr lang="en-US" altLang="en-US" sz="3000" b="1" smtClean="0"/>
              <a:t>. </a:t>
            </a:r>
            <a:r>
              <a:rPr lang="en-US" altLang="en-US" sz="3000" smtClean="0"/>
              <a:t>Human behavior, like that of other species, results from </a:t>
            </a:r>
            <a:r>
              <a:rPr lang="en-US" altLang="en-US" sz="3000" smtClean="0">
                <a:solidFill>
                  <a:srgbClr val="0000FF"/>
                </a:solidFill>
              </a:rPr>
              <a:t>interactions</a:t>
            </a:r>
            <a:r>
              <a:rPr lang="en-US" altLang="en-US" sz="3000" smtClean="0"/>
              <a:t> between</a:t>
            </a:r>
            <a:r>
              <a:rPr lang="en-US" altLang="en-US" sz="3000" smtClean="0">
                <a:solidFill>
                  <a:srgbClr val="0000FF"/>
                </a:solidFill>
              </a:rPr>
              <a:t> genes </a:t>
            </a:r>
            <a:r>
              <a:rPr lang="en-US" altLang="en-US" sz="3000" smtClean="0"/>
              <a:t>and </a:t>
            </a:r>
            <a:r>
              <a:rPr lang="en-US" altLang="en-US" sz="3000" smtClean="0">
                <a:solidFill>
                  <a:srgbClr val="0000FF"/>
                </a:solidFill>
              </a:rPr>
              <a:t>environment</a:t>
            </a:r>
            <a:r>
              <a:rPr lang="en-US" altLang="en-US" sz="3000" smtClean="0"/>
              <a:t>.</a:t>
            </a:r>
          </a:p>
          <a:p>
            <a:pPr eaLnBrk="1" hangingPunct="1"/>
            <a:r>
              <a:rPr lang="en-US" altLang="en-US" sz="3000" i="1" smtClean="0"/>
              <a:t>However, our social and </a:t>
            </a:r>
            <a:r>
              <a:rPr lang="en-US" altLang="en-US" sz="3000" i="1" smtClean="0">
                <a:solidFill>
                  <a:srgbClr val="0000FF"/>
                </a:solidFill>
              </a:rPr>
              <a:t>cultural institutions </a:t>
            </a:r>
            <a:r>
              <a:rPr lang="en-US" altLang="en-US" sz="3000" i="1" smtClean="0"/>
              <a:t>may provide the only feature in which there is </a:t>
            </a:r>
            <a:r>
              <a:rPr lang="en-US" altLang="en-US" sz="3000" i="1" smtClean="0">
                <a:solidFill>
                  <a:srgbClr val="0000FF"/>
                </a:solidFill>
              </a:rPr>
              <a:t>no continuum between humans and other animals</a:t>
            </a:r>
            <a:r>
              <a:rPr lang="en-US" altLang="en-US" sz="3000" smtClean="0"/>
              <a:t>.</a:t>
            </a:r>
          </a:p>
          <a:p>
            <a:pPr eaLnBrk="1" hangingPunct="1"/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27197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 descr="51_UN01SummaryLearn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36525"/>
            <a:ext cx="56403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5"/>
          <p:cNvSpPr>
            <a:spLocks noChangeArrowheads="1"/>
          </p:cNvSpPr>
          <p:nvPr/>
        </p:nvSpPr>
        <p:spPr bwMode="auto">
          <a:xfrm>
            <a:off x="152400" y="-38100"/>
            <a:ext cx="2286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i="1">
                <a:solidFill>
                  <a:srgbClr val="0000FF"/>
                </a:solidFill>
              </a:rPr>
              <a:t>Learning</a:t>
            </a:r>
          </a:p>
        </p:txBody>
      </p:sp>
      <p:sp>
        <p:nvSpPr>
          <p:cNvPr id="125956" name="Text Box 6"/>
          <p:cNvSpPr txBox="1">
            <a:spLocks noChangeArrowheads="1"/>
          </p:cNvSpPr>
          <p:nvPr/>
        </p:nvSpPr>
        <p:spPr bwMode="auto">
          <a:xfrm>
            <a:off x="3956050" y="1382713"/>
            <a:ext cx="1135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800" b="1">
                <a:solidFill>
                  <a:srgbClr val="000000"/>
                </a:solidFill>
              </a:rPr>
              <a:t>Imprinting</a:t>
            </a:r>
          </a:p>
        </p:txBody>
      </p:sp>
      <p:sp>
        <p:nvSpPr>
          <p:cNvPr id="125957" name="Text Box 7"/>
          <p:cNvSpPr txBox="1">
            <a:spLocks noChangeArrowheads="1"/>
          </p:cNvSpPr>
          <p:nvPr/>
        </p:nvSpPr>
        <p:spPr bwMode="auto">
          <a:xfrm>
            <a:off x="3667125" y="2741613"/>
            <a:ext cx="17637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800" b="1">
                <a:solidFill>
                  <a:srgbClr val="0000FF"/>
                </a:solidFill>
              </a:rPr>
              <a:t>Learning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800" b="1">
                <a:solidFill>
                  <a:srgbClr val="0000FF"/>
                </a:solidFill>
              </a:rPr>
              <a:t> and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800" b="1">
                <a:solidFill>
                  <a:srgbClr val="0000FF"/>
                </a:solidFill>
              </a:rPr>
              <a:t>problem solving</a:t>
            </a:r>
          </a:p>
        </p:txBody>
      </p:sp>
      <p:sp>
        <p:nvSpPr>
          <p:cNvPr id="125958" name="Text Box 8"/>
          <p:cNvSpPr txBox="1">
            <a:spLocks noChangeArrowheads="1"/>
          </p:cNvSpPr>
          <p:nvPr/>
        </p:nvSpPr>
        <p:spPr bwMode="auto">
          <a:xfrm>
            <a:off x="1911350" y="3852863"/>
            <a:ext cx="1135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800" b="1">
                <a:solidFill>
                  <a:srgbClr val="000000"/>
                </a:solidFill>
              </a:rPr>
              <a:t>Cognition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5551488" y="3673475"/>
            <a:ext cx="17319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800" b="1">
                <a:solidFill>
                  <a:srgbClr val="000000"/>
                </a:solidFill>
              </a:rPr>
              <a:t>Spatial learning</a:t>
            </a:r>
          </a:p>
        </p:txBody>
      </p:sp>
      <p:sp>
        <p:nvSpPr>
          <p:cNvPr id="125960" name="Text Box 10"/>
          <p:cNvSpPr txBox="1">
            <a:spLocks noChangeArrowheads="1"/>
          </p:cNvSpPr>
          <p:nvPr/>
        </p:nvSpPr>
        <p:spPr bwMode="auto">
          <a:xfrm>
            <a:off x="5105400" y="6264275"/>
            <a:ext cx="17319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800" b="1">
                <a:solidFill>
                  <a:srgbClr val="000000"/>
                </a:solidFill>
              </a:rPr>
              <a:t>Social learning</a:t>
            </a:r>
          </a:p>
        </p:txBody>
      </p:sp>
      <p:sp>
        <p:nvSpPr>
          <p:cNvPr id="125961" name="Text Box 11"/>
          <p:cNvSpPr txBox="1">
            <a:spLocks noChangeArrowheads="1"/>
          </p:cNvSpPr>
          <p:nvPr/>
        </p:nvSpPr>
        <p:spPr bwMode="auto">
          <a:xfrm>
            <a:off x="1066800" y="6324600"/>
            <a:ext cx="3273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800" b="1">
                <a:solidFill>
                  <a:srgbClr val="000000"/>
                </a:solidFill>
              </a:rPr>
              <a:t>Associative learning</a:t>
            </a:r>
          </a:p>
        </p:txBody>
      </p:sp>
    </p:spTree>
    <p:extLst>
      <p:ext uri="{BB962C8B-B14F-4D97-AF65-F5344CB8AC3E}">
        <p14:creationId xmlns:p14="http://schemas.microsoft.com/office/powerpoint/2010/main" val="26246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You should now be able to: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534400" cy="50863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Tx/>
              <a:buAutoNum type="arabicPeriod"/>
            </a:pPr>
            <a:r>
              <a:rPr lang="en-US" altLang="en-US" sz="3000" smtClean="0"/>
              <a:t>State Tinbergen’s four questions and identify each as a proximate or ultimate causation.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Tx/>
              <a:buAutoNum type="arabicPeriod"/>
            </a:pPr>
            <a:r>
              <a:rPr lang="en-US" altLang="en-US" sz="3000" smtClean="0"/>
              <a:t>Distinguish between the following pairs of terms: kinesis and taxis, circadian and circannual behavioral rhythms, classical and operant conditioning.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Tx/>
              <a:buAutoNum type="arabicPeriod"/>
            </a:pPr>
            <a:r>
              <a:rPr lang="en-US" altLang="en-US" sz="3000" smtClean="0"/>
              <a:t>Suggest a proximate and an ultimate cause for imprinting in newly hatched geese.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Tx/>
              <a:buAutoNum type="arabicPeriod"/>
            </a:pPr>
            <a:r>
              <a:rPr lang="en-US" altLang="en-US" sz="3000" smtClean="0"/>
              <a:t>Explain how associative learning may help a predator avoid toxic prey.</a:t>
            </a:r>
          </a:p>
        </p:txBody>
      </p:sp>
    </p:spTree>
    <p:extLst>
      <p:ext uri="{BB962C8B-B14F-4D97-AF65-F5344CB8AC3E}">
        <p14:creationId xmlns:p14="http://schemas.microsoft.com/office/powerpoint/2010/main" val="20791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6813550"/>
          </a:xfrm>
        </p:spPr>
        <p:txBody>
          <a:bodyPr/>
          <a:lstStyle/>
          <a:p>
            <a:pPr marL="533400" indent="-533400" eaLnBrk="1" hangingPunct="1">
              <a:lnSpc>
                <a:spcPct val="95000"/>
              </a:lnSpc>
              <a:buFontTx/>
              <a:buAutoNum type="arabicPeriod" startAt="5"/>
            </a:pPr>
            <a:r>
              <a:rPr lang="en-US" altLang="en-US" sz="3000" smtClean="0"/>
              <a:t>Describe how cross-fostering experiments help identify the relative importance of environmental and genetic factors in determining specific behaviors.</a:t>
            </a:r>
          </a:p>
          <a:p>
            <a:pPr marL="533400" indent="-533400" eaLnBrk="1" hangingPunct="1">
              <a:lnSpc>
                <a:spcPct val="95000"/>
              </a:lnSpc>
              <a:buFontTx/>
              <a:buAutoNum type="arabicPeriod" startAt="5"/>
            </a:pPr>
            <a:r>
              <a:rPr lang="en-US" altLang="en-US" sz="3000" smtClean="0"/>
              <a:t>Describe optimal foraging theory.</a:t>
            </a:r>
          </a:p>
          <a:p>
            <a:pPr marL="533400" indent="-533400" eaLnBrk="1" hangingPunct="1">
              <a:lnSpc>
                <a:spcPct val="95000"/>
              </a:lnSpc>
              <a:buFontTx/>
              <a:buAutoNum type="arabicPeriod" startAt="5"/>
            </a:pPr>
            <a:r>
              <a:rPr lang="en-US" altLang="en-US" sz="3000" smtClean="0"/>
              <a:t>Define and distinguish among promiscuous, monogamous, and polygamous mating systems.</a:t>
            </a:r>
          </a:p>
          <a:p>
            <a:pPr marL="533400" indent="-533400" eaLnBrk="1" hangingPunct="1">
              <a:lnSpc>
                <a:spcPct val="95000"/>
              </a:lnSpc>
              <a:buFontTx/>
              <a:buAutoNum type="arabicPeriod" startAt="5"/>
            </a:pPr>
            <a:r>
              <a:rPr lang="en-US" altLang="en-US" sz="3000" smtClean="0"/>
              <a:t>Distinguish between intersexual and intrasexual selection.</a:t>
            </a:r>
          </a:p>
          <a:p>
            <a:pPr marL="533400" indent="-533400" eaLnBrk="1" hangingPunct="1">
              <a:lnSpc>
                <a:spcPct val="95000"/>
              </a:lnSpc>
              <a:buFontTx/>
              <a:buAutoNum type="arabicPeriod" startAt="5"/>
            </a:pPr>
            <a:endParaRPr lang="en-US" altLang="en-US" sz="3000" smtClean="0"/>
          </a:p>
          <a:p>
            <a:pPr marL="533400" indent="-533400" eaLnBrk="1" hangingPunct="1">
              <a:lnSpc>
                <a:spcPct val="95000"/>
              </a:lnSpc>
              <a:buFontTx/>
              <a:buAutoNum type="arabicPeriod" startAt="5"/>
            </a:pPr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18212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143000"/>
            <a:ext cx="8534400" cy="3492500"/>
          </a:xfrm>
        </p:spPr>
        <p:txBody>
          <a:bodyPr/>
          <a:lstStyle/>
          <a:p>
            <a:pPr marL="690563" indent="-690563" eaLnBrk="1" hangingPunct="1">
              <a:lnSpc>
                <a:spcPct val="90000"/>
              </a:lnSpc>
              <a:buFontTx/>
              <a:buAutoNum type="arabicPeriod" startAt="9"/>
            </a:pPr>
            <a:r>
              <a:rPr lang="en-US" altLang="en-US" sz="3000" smtClean="0"/>
              <a:t>Explain how game theory may be used to evaluate alternative behavioral strategies.</a:t>
            </a:r>
          </a:p>
          <a:p>
            <a:pPr marL="690563" indent="-690563" eaLnBrk="1" hangingPunct="1">
              <a:lnSpc>
                <a:spcPct val="90000"/>
              </a:lnSpc>
              <a:buFontTx/>
              <a:buAutoNum type="arabicPeriod" startAt="9"/>
            </a:pPr>
            <a:r>
              <a:rPr lang="en-US" altLang="en-US" sz="3000" smtClean="0"/>
              <a:t>Define altruistic behavior.</a:t>
            </a:r>
          </a:p>
          <a:p>
            <a:pPr marL="690563" indent="-690563" eaLnBrk="1" hangingPunct="1">
              <a:lnSpc>
                <a:spcPct val="90000"/>
              </a:lnSpc>
              <a:buFontTx/>
              <a:buAutoNum type="arabicPeriod" startAt="9"/>
            </a:pPr>
            <a:r>
              <a:rPr lang="en-US" altLang="en-US" sz="3000" smtClean="0"/>
              <a:t>Distinguish between kin selection and reciprocal altruism.</a:t>
            </a:r>
          </a:p>
          <a:p>
            <a:pPr marL="690563" indent="-690563" eaLnBrk="1" hangingPunct="1">
              <a:lnSpc>
                <a:spcPct val="90000"/>
              </a:lnSpc>
              <a:buFontTx/>
              <a:buAutoNum type="arabicPeriod" startAt="9"/>
            </a:pPr>
            <a:r>
              <a:rPr lang="en-US" altLang="en-US" sz="3000" smtClean="0"/>
              <a:t>Define social learning and culture.</a:t>
            </a:r>
          </a:p>
        </p:txBody>
      </p:sp>
    </p:spTree>
    <p:extLst>
      <p:ext uri="{BB962C8B-B14F-4D97-AF65-F5344CB8AC3E}">
        <p14:creationId xmlns:p14="http://schemas.microsoft.com/office/powerpoint/2010/main" val="31251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76200"/>
            <a:ext cx="8839200" cy="930275"/>
          </a:xfrm>
        </p:spPr>
        <p:txBody>
          <a:bodyPr/>
          <a:lstStyle/>
          <a:p>
            <a:pPr indent="14288" eaLnBrk="1" hangingPunct="1"/>
            <a:r>
              <a:rPr lang="en-US" altLang="en-US" smtClean="0">
                <a:solidFill>
                  <a:srgbClr val="0000FF"/>
                </a:solidFill>
              </a:rPr>
              <a:t>Natural Selection </a:t>
            </a:r>
            <a:r>
              <a:rPr lang="en-US" altLang="en-US" smtClean="0"/>
              <a:t>for individual</a:t>
            </a:r>
            <a:r>
              <a:rPr lang="en-US" altLang="en-US" smtClean="0">
                <a:solidFill>
                  <a:srgbClr val="0000FF"/>
                </a:solidFill>
              </a:rPr>
              <a:t> Survival </a:t>
            </a:r>
            <a:r>
              <a:rPr lang="en-US" altLang="en-US" smtClean="0"/>
              <a:t>and </a:t>
            </a:r>
            <a:r>
              <a:rPr lang="en-US" altLang="en-US" smtClean="0">
                <a:solidFill>
                  <a:srgbClr val="0000FF"/>
                </a:solidFill>
              </a:rPr>
              <a:t>Reproductive Success</a:t>
            </a:r>
            <a:r>
              <a:rPr lang="en-US" altLang="en-US" smtClean="0"/>
              <a:t> can explain </a:t>
            </a:r>
            <a:r>
              <a:rPr lang="en-US" altLang="en-US" smtClean="0">
                <a:solidFill>
                  <a:srgbClr val="0000FF"/>
                </a:solidFill>
              </a:rPr>
              <a:t>most behaviors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1176338"/>
            <a:ext cx="8534400" cy="6670675"/>
          </a:xfrm>
        </p:spPr>
        <p:txBody>
          <a:bodyPr/>
          <a:lstStyle/>
          <a:p>
            <a:pPr eaLnBrk="1" hangingPunct="1"/>
            <a:r>
              <a:rPr lang="en-US" altLang="en-US" sz="3000" i="1" smtClean="0">
                <a:solidFill>
                  <a:srgbClr val="FF0000"/>
                </a:solidFill>
              </a:rPr>
              <a:t>Genetic components of behavior evolve through natural selection</a:t>
            </a:r>
            <a:r>
              <a:rPr lang="en-US" altLang="en-US" sz="3000" smtClean="0"/>
              <a:t>.</a:t>
            </a:r>
          </a:p>
          <a:p>
            <a:pPr eaLnBrk="1" hangingPunct="1"/>
            <a:r>
              <a:rPr lang="en-US" altLang="en-US" sz="3000" smtClean="0"/>
              <a:t>Behavior can affect </a:t>
            </a:r>
            <a:r>
              <a:rPr lang="en-US" altLang="en-US" sz="3000" smtClean="0">
                <a:solidFill>
                  <a:srgbClr val="0000FF"/>
                </a:solidFill>
              </a:rPr>
              <a:t>fitness</a:t>
            </a:r>
            <a:r>
              <a:rPr lang="en-US" altLang="en-US" sz="3000" smtClean="0"/>
              <a:t> by influencing foraging and mate choice.</a:t>
            </a:r>
          </a:p>
          <a:p>
            <a:pPr eaLnBrk="1" hangingPunct="1"/>
            <a:r>
              <a:rPr lang="en-US" altLang="en-US" sz="3000" smtClean="0">
                <a:solidFill>
                  <a:srgbClr val="0000FF"/>
                </a:solidFill>
              </a:rPr>
              <a:t>Natural selection </a:t>
            </a:r>
            <a:r>
              <a:rPr lang="en-US" altLang="en-US" sz="3000" smtClean="0"/>
              <a:t>refines behaviors that enhance the efficiency of feeding.</a:t>
            </a:r>
          </a:p>
          <a:p>
            <a:pPr eaLnBrk="1" hangingPunct="1"/>
            <a:r>
              <a:rPr lang="en-US" altLang="en-US" sz="3000" b="1" smtClean="0">
                <a:solidFill>
                  <a:srgbClr val="0000FF"/>
                </a:solidFill>
              </a:rPr>
              <a:t>Foraging</a:t>
            </a:r>
            <a:r>
              <a:rPr lang="en-US" altLang="en-US" sz="3000" smtClean="0"/>
              <a:t>  = food-obtaining behavior.  Foraging includes recognizing, searching for, capturing, and eating food items.</a:t>
            </a:r>
          </a:p>
          <a:p>
            <a:pPr eaLnBrk="1" hangingPunct="1"/>
            <a:endParaRPr lang="en-US" altLang="en-US" sz="3000" smtClean="0"/>
          </a:p>
          <a:p>
            <a:pPr eaLnBrk="1" hangingPunct="1"/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27779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altLang="en-US" sz="3200" i="1" smtClean="0">
                <a:solidFill>
                  <a:srgbClr val="0000FF"/>
                </a:solidFill>
              </a:rPr>
              <a:t>Optimal Foraging Model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76338"/>
            <a:ext cx="8534400" cy="4895850"/>
          </a:xfrm>
        </p:spPr>
        <p:txBody>
          <a:bodyPr/>
          <a:lstStyle/>
          <a:p>
            <a:pPr eaLnBrk="1" hangingPunct="1"/>
            <a:r>
              <a:rPr lang="en-US" altLang="en-US" sz="3000" b="1" smtClean="0"/>
              <a:t>Optimal foraging model</a:t>
            </a:r>
            <a:r>
              <a:rPr lang="en-US" altLang="en-US" sz="3000" smtClean="0"/>
              <a:t> views foraging behavior as a </a:t>
            </a:r>
            <a:r>
              <a:rPr lang="en-US" altLang="en-US" sz="3000" smtClean="0">
                <a:solidFill>
                  <a:srgbClr val="0000FF"/>
                </a:solidFill>
              </a:rPr>
              <a:t>compromise</a:t>
            </a:r>
            <a:r>
              <a:rPr lang="en-US" altLang="en-US" sz="3000" smtClean="0"/>
              <a:t> between </a:t>
            </a:r>
            <a:r>
              <a:rPr lang="en-US" altLang="en-US" sz="3000" smtClean="0">
                <a:solidFill>
                  <a:srgbClr val="0000FF"/>
                </a:solidFill>
              </a:rPr>
              <a:t>benefits</a:t>
            </a:r>
            <a:r>
              <a:rPr lang="en-US" altLang="en-US" sz="3000" smtClean="0"/>
              <a:t> of nutrition and</a:t>
            </a:r>
            <a:r>
              <a:rPr lang="en-US" altLang="en-US" sz="3000" smtClean="0">
                <a:solidFill>
                  <a:srgbClr val="0000FF"/>
                </a:solidFill>
              </a:rPr>
              <a:t> costs </a:t>
            </a:r>
            <a:r>
              <a:rPr lang="en-US" altLang="en-US" sz="3000" smtClean="0"/>
              <a:t>of obtaining food.</a:t>
            </a:r>
          </a:p>
          <a:p>
            <a:pPr eaLnBrk="1" hangingPunct="1"/>
            <a:r>
              <a:rPr lang="en-US" altLang="en-US" sz="3000" smtClean="0"/>
              <a:t>The costs of obtaining food include energy expenditure and the risk of being eaten while foraging.</a:t>
            </a:r>
          </a:p>
          <a:p>
            <a:pPr eaLnBrk="1" hangingPunct="1"/>
            <a:r>
              <a:rPr lang="en-US" altLang="en-US" sz="3000" b="1" i="1" smtClean="0">
                <a:solidFill>
                  <a:srgbClr val="0000FF"/>
                </a:solidFill>
              </a:rPr>
              <a:t>Natural selection </a:t>
            </a:r>
            <a:r>
              <a:rPr lang="en-US" altLang="en-US" sz="3000" i="1" smtClean="0"/>
              <a:t>should </a:t>
            </a:r>
            <a:r>
              <a:rPr lang="en-US" altLang="en-US" sz="3000" i="1" smtClean="0">
                <a:solidFill>
                  <a:srgbClr val="0000FF"/>
                </a:solidFill>
              </a:rPr>
              <a:t>favor foraging behavior</a:t>
            </a:r>
            <a:r>
              <a:rPr lang="en-US" altLang="en-US" sz="3000" i="1" smtClean="0"/>
              <a:t> that </a:t>
            </a:r>
            <a:r>
              <a:rPr lang="en-US" altLang="en-US" sz="3000" i="1" smtClean="0">
                <a:solidFill>
                  <a:srgbClr val="0000FF"/>
                </a:solidFill>
              </a:rPr>
              <a:t>minimizes </a:t>
            </a:r>
            <a:r>
              <a:rPr lang="en-US" altLang="en-US" sz="3000" i="1" smtClean="0">
                <a:solidFill>
                  <a:srgbClr val="000000"/>
                </a:solidFill>
              </a:rPr>
              <a:t>the</a:t>
            </a:r>
            <a:r>
              <a:rPr lang="en-US" altLang="en-US" sz="3000" i="1" smtClean="0">
                <a:solidFill>
                  <a:srgbClr val="0000FF"/>
                </a:solidFill>
              </a:rPr>
              <a:t> costs </a:t>
            </a:r>
            <a:r>
              <a:rPr lang="en-US" altLang="en-US" sz="3000" i="1" smtClean="0">
                <a:solidFill>
                  <a:srgbClr val="000000"/>
                </a:solidFill>
              </a:rPr>
              <a:t>and</a:t>
            </a:r>
            <a:r>
              <a:rPr lang="en-US" altLang="en-US" sz="3000" i="1" smtClean="0">
                <a:solidFill>
                  <a:srgbClr val="0000FF"/>
                </a:solidFill>
              </a:rPr>
              <a:t> maximizes </a:t>
            </a:r>
            <a:r>
              <a:rPr lang="en-US" altLang="en-US" sz="3000" i="1" smtClean="0"/>
              <a:t>the</a:t>
            </a:r>
            <a:r>
              <a:rPr lang="en-US" altLang="en-US" sz="3000" i="1" smtClean="0">
                <a:solidFill>
                  <a:srgbClr val="0000FF"/>
                </a:solidFill>
              </a:rPr>
              <a:t> benefits</a:t>
            </a:r>
            <a:r>
              <a:rPr lang="en-US" altLang="en-US" sz="30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0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altLang="en-US" sz="3200" i="1" smtClean="0">
                <a:solidFill>
                  <a:srgbClr val="0000FF"/>
                </a:solidFill>
              </a:rPr>
              <a:t>Balancing Risk and Reward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76338"/>
            <a:ext cx="8534400" cy="2200275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FF0000"/>
                </a:solidFill>
              </a:rPr>
              <a:t>Risk of predation </a:t>
            </a:r>
            <a:r>
              <a:rPr lang="en-US" altLang="en-US" sz="3000" smtClean="0"/>
              <a:t>affects </a:t>
            </a:r>
            <a:r>
              <a:rPr lang="en-US" altLang="en-US" sz="3000" smtClean="0">
                <a:solidFill>
                  <a:srgbClr val="FF0000"/>
                </a:solidFill>
              </a:rPr>
              <a:t>foraging behavior</a:t>
            </a:r>
            <a:r>
              <a:rPr lang="en-US" altLang="en-US" sz="3000" smtClean="0"/>
              <a:t>.</a:t>
            </a:r>
          </a:p>
          <a:p>
            <a:pPr lvl="1" eaLnBrk="1" hangingPunct="1"/>
            <a:r>
              <a:rPr lang="en-US" altLang="en-US" smtClean="0"/>
              <a:t>For example, mule deer are more likely to feed in open forested areas where they are less likely to be killed by mountain lions.</a:t>
            </a:r>
          </a:p>
        </p:txBody>
      </p:sp>
    </p:spTree>
    <p:extLst>
      <p:ext uri="{BB962C8B-B14F-4D97-AF65-F5344CB8AC3E}">
        <p14:creationId xmlns:p14="http://schemas.microsoft.com/office/powerpoint/2010/main" val="9444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00FF"/>
                </a:solidFill>
              </a:rPr>
              <a:t>Mating Behavior </a:t>
            </a:r>
            <a:r>
              <a:rPr lang="en-US" altLang="en-US" smtClean="0"/>
              <a:t>and </a:t>
            </a:r>
            <a:r>
              <a:rPr lang="en-US" altLang="en-US" sz="3200" smtClean="0">
                <a:solidFill>
                  <a:srgbClr val="0000FF"/>
                </a:solidFill>
              </a:rPr>
              <a:t>Mate Choice</a:t>
            </a:r>
            <a:endParaRPr lang="en-US" altLang="en-US" smtClean="0">
              <a:solidFill>
                <a:srgbClr val="0000FF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990600"/>
            <a:ext cx="8534400" cy="609441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Mating behavior includes seeking or attracting mates, choosing among potential mates, and competing for mates.</a:t>
            </a:r>
          </a:p>
          <a:p>
            <a:pPr eaLnBrk="1" hangingPunct="1"/>
            <a:r>
              <a:rPr lang="en-US" altLang="en-US" sz="3000" smtClean="0">
                <a:solidFill>
                  <a:srgbClr val="0000FF"/>
                </a:solidFill>
              </a:rPr>
              <a:t>Mating behavior </a:t>
            </a:r>
            <a:r>
              <a:rPr lang="en-US" altLang="en-US" sz="3000" smtClean="0"/>
              <a:t>results from a type of natural selection called </a:t>
            </a:r>
            <a:r>
              <a:rPr lang="en-US" altLang="en-US" sz="3000" smtClean="0">
                <a:solidFill>
                  <a:srgbClr val="0000FF"/>
                </a:solidFill>
              </a:rPr>
              <a:t>sexual selection</a:t>
            </a:r>
            <a:r>
              <a:rPr lang="en-US" altLang="en-US" sz="3000" smtClean="0"/>
              <a:t>.</a:t>
            </a:r>
          </a:p>
          <a:p>
            <a:pPr eaLnBrk="1" hangingPunct="1"/>
            <a:r>
              <a:rPr lang="en-US" altLang="en-US" sz="3000" smtClean="0"/>
              <a:t>The mating relationship between males and females varies greatly from species to species.</a:t>
            </a:r>
          </a:p>
          <a:p>
            <a:pPr eaLnBrk="1" hangingPunct="1"/>
            <a:r>
              <a:rPr lang="en-US" altLang="en-US" sz="3000" smtClean="0"/>
              <a:t>In many species, mating is</a:t>
            </a:r>
            <a:r>
              <a:rPr lang="en-US" altLang="en-US" sz="3000" smtClean="0">
                <a:solidFill>
                  <a:srgbClr val="0000FF"/>
                </a:solidFill>
              </a:rPr>
              <a:t> </a:t>
            </a:r>
            <a:r>
              <a:rPr lang="en-US" altLang="en-US" sz="3000" b="1" smtClean="0">
                <a:solidFill>
                  <a:srgbClr val="0000FF"/>
                </a:solidFill>
              </a:rPr>
              <a:t>promiscuous</a:t>
            </a:r>
            <a:r>
              <a:rPr lang="en-US" altLang="en-US" sz="3000" smtClean="0"/>
              <a:t>, with no strong pair-bonds or lasting relationships.</a:t>
            </a:r>
          </a:p>
          <a:p>
            <a:pPr eaLnBrk="1" hangingPunct="1"/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1213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1176338"/>
            <a:ext cx="8534400" cy="23114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3000" smtClean="0"/>
              <a:t>In </a:t>
            </a:r>
            <a:r>
              <a:rPr lang="en-US" altLang="en-US" sz="3000" b="1" smtClean="0">
                <a:solidFill>
                  <a:srgbClr val="0000FF"/>
                </a:solidFill>
              </a:rPr>
              <a:t>monogamous</a:t>
            </a:r>
            <a:r>
              <a:rPr lang="en-US" altLang="en-US" sz="3000" b="1" smtClean="0"/>
              <a:t> </a:t>
            </a:r>
            <a:r>
              <a:rPr lang="en-US" altLang="en-US" sz="3000" smtClean="0"/>
              <a:t>relationships, </a:t>
            </a:r>
            <a:r>
              <a:rPr lang="en-US" altLang="en-US" sz="3000" smtClean="0">
                <a:solidFill>
                  <a:srgbClr val="0000FF"/>
                </a:solidFill>
              </a:rPr>
              <a:t>one male mates with one female</a:t>
            </a:r>
            <a:r>
              <a:rPr lang="en-US" altLang="en-US" sz="3000" smtClean="0"/>
              <a:t>.</a:t>
            </a:r>
            <a:endParaRPr lang="en-US" altLang="en-US" sz="3000" smtClean="0">
              <a:solidFill>
                <a:srgbClr val="0000FF"/>
              </a:solidFill>
            </a:endParaRPr>
          </a:p>
          <a:p>
            <a:pPr eaLnBrk="1" hangingPunct="1">
              <a:buFont typeface="Times" charset="0"/>
              <a:buChar char="•"/>
            </a:pPr>
            <a:r>
              <a:rPr lang="en-US" altLang="en-US" sz="3000" smtClean="0"/>
              <a:t>Males and females with monogamous mating systems have similar external morphologies.</a:t>
            </a:r>
          </a:p>
        </p:txBody>
      </p:sp>
    </p:spTree>
    <p:extLst>
      <p:ext uri="{BB962C8B-B14F-4D97-AF65-F5344CB8AC3E}">
        <p14:creationId xmlns:p14="http://schemas.microsoft.com/office/powerpoint/2010/main" val="18551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51_20-MateSystemsForm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36525"/>
            <a:ext cx="30178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152400" y="-38100"/>
            <a:ext cx="2819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00"/>
                </a:solidFill>
              </a:rPr>
              <a:t>Relationship between </a:t>
            </a:r>
            <a:r>
              <a:rPr lang="en-US" altLang="en-US" sz="2800" i="1">
                <a:solidFill>
                  <a:srgbClr val="0000FF"/>
                </a:solidFill>
              </a:rPr>
              <a:t>mating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00"/>
                </a:solidFill>
              </a:rPr>
              <a:t>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FF"/>
                </a:solidFill>
              </a:rPr>
              <a:t>male and female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FF"/>
                </a:solidFill>
              </a:rPr>
              <a:t>forms.</a:t>
            </a:r>
            <a:endParaRPr kumimoji="0"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3089275" y="2057400"/>
            <a:ext cx="22018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400" b="1">
                <a:solidFill>
                  <a:srgbClr val="000000"/>
                </a:solidFill>
              </a:rPr>
              <a:t>(a) Monogamous species</a:t>
            </a:r>
            <a:endParaRPr kumimoji="0" lang="en-US" altLang="en-US" sz="1400" b="1">
              <a:solidFill>
                <a:srgbClr val="563A84"/>
              </a:solidFill>
            </a:endParaRP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3089275" y="4184650"/>
            <a:ext cx="22018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400" b="1">
                <a:solidFill>
                  <a:srgbClr val="000000"/>
                </a:solidFill>
              </a:rPr>
              <a:t>(b) Polygynous species</a:t>
            </a:r>
            <a:endParaRPr kumimoji="0" lang="en-US" altLang="en-US" sz="1400" b="1">
              <a:solidFill>
                <a:srgbClr val="563A84"/>
              </a:solidFill>
            </a:endParaRPr>
          </a:p>
        </p:txBody>
      </p:sp>
      <p:sp>
        <p:nvSpPr>
          <p:cNvPr id="86022" name="Text Box 8"/>
          <p:cNvSpPr txBox="1">
            <a:spLocks noChangeArrowheads="1"/>
          </p:cNvSpPr>
          <p:nvPr/>
        </p:nvSpPr>
        <p:spPr bwMode="auto">
          <a:xfrm>
            <a:off x="3089275" y="6337300"/>
            <a:ext cx="22018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1pPr>
            <a:lvl2pPr marL="37931725" indent="-37474525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2pPr>
            <a:lvl3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3pPr>
            <a:lvl4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4pPr>
            <a:lvl5pPr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  <a:sym typeface="Symbol" charset="2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kumimoji="0" lang="en-US" altLang="en-US" sz="1400" b="1">
                <a:solidFill>
                  <a:srgbClr val="000000"/>
                </a:solidFill>
              </a:rPr>
              <a:t>(c) Polyandrous species</a:t>
            </a:r>
            <a:endParaRPr kumimoji="0" lang="en-US" altLang="en-US" sz="1400" b="1">
              <a:solidFill>
                <a:srgbClr val="563A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49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Symbol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49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Symbol" charset="2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49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Symbol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49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Symbol" charset="2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1709</Words>
  <Application>Microsoft Office PowerPoint</Application>
  <PresentationFormat>On-screen Show (4:3)</PresentationFormat>
  <Paragraphs>161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C6eActiveLectureQuestions</vt:lpstr>
      <vt:lpstr>Custom Design</vt:lpstr>
      <vt:lpstr>Genetically Based Behavioral Variation in Natural Populations</vt:lpstr>
      <vt:lpstr>PowerPoint Presentation</vt:lpstr>
      <vt:lpstr>Case Study: Variation in Prey Selection</vt:lpstr>
      <vt:lpstr>Natural Selection for individual Survival and Reproductive Success can explain most behaviors</vt:lpstr>
      <vt:lpstr>Optimal Foraging Model</vt:lpstr>
      <vt:lpstr>Balancing Risk and Reward</vt:lpstr>
      <vt:lpstr>Mating Behavior and Mate Choice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Sexual Selection and Mate Choice</vt:lpstr>
      <vt:lpstr>PowerPoint Presentation</vt:lpstr>
      <vt:lpstr>PowerPoint Presentation</vt:lpstr>
      <vt:lpstr>PowerPoint Presentation</vt:lpstr>
      <vt:lpstr>Applying Game Theory</vt:lpstr>
      <vt:lpstr>PowerPoint Presentation</vt:lpstr>
      <vt:lpstr>Inclusive fitness can account for the evolution of altruistic social behavior</vt:lpstr>
      <vt:lpstr>Altruism</vt:lpstr>
      <vt:lpstr>Inclusive Fitness</vt:lpstr>
      <vt:lpstr>Hamilton’s Rule and Kin Selection</vt:lpstr>
      <vt:lpstr>PowerPoint Presentation</vt:lpstr>
      <vt:lpstr>Reciprocal Altruism</vt:lpstr>
      <vt:lpstr>Social Learning</vt:lpstr>
      <vt:lpstr>Case Study: Mate-Choice Copying</vt:lpstr>
      <vt:lpstr>Case Study: Social Learning of Alarm Calls</vt:lpstr>
      <vt:lpstr>Evolution and Human Culture</vt:lpstr>
      <vt:lpstr>PowerPoint Presentation</vt:lpstr>
      <vt:lpstr>You should now be able to: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51</dc:title>
  <dc:creator>Mary Abdel-Messih</dc:creator>
  <cp:lastModifiedBy>Mary Abdel-Messih</cp:lastModifiedBy>
  <cp:revision>2</cp:revision>
  <dcterms:created xsi:type="dcterms:W3CDTF">2018-05-31T16:50:18Z</dcterms:created>
  <dcterms:modified xsi:type="dcterms:W3CDTF">2018-05-31T16:51:33Z</dcterms:modified>
</cp:coreProperties>
</file>