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6D66B-9C0D-4E61-9BD7-31B7D59D24E3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CC214-128F-4B39-B350-87BFA1064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44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B4527-9BEE-4548-B7EC-DC44B5977FB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1344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21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7CCF52-B937-4F6E-BF03-E20F103B05B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14381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14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altLang="en-US"/>
              <a:t>Figure 53.19 Fluctuations in moose and wolf populations on Isle Royale, 1959–2006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20CAFD-AC5B-4B1E-8E24-2C7C0DD7684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22880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22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15DD20-5C1C-4328-BD22-CE05287231E4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14483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14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altLang="en-US"/>
              <a:t>Figure 53.20 Population cycles in the snowshoe hare and lynx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D0E1C6-595A-4C4B-AE74-343C9B8941A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22982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22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307C7D-AEC3-4231-86C9-36B47A4BA5A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23085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23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9466A2-DC89-4294-951C-DA341FC07BD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23187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23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6BC208-D9CA-4D15-9834-820B1C930CC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23392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23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F09B6-D0BA-4946-B3C2-4F0F830EFC1C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23494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23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DFE68A-EE1F-4CAB-8CCA-30B18A266FB5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14688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14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altLang="en-US"/>
              <a:t>Figure 53.22 Human population growth (data as of 2006)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F68CC-BBD9-4D43-A328-96030E51396C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23801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23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2B7255-6AA4-49B2-91AC-D975EDBF903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21549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21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9D7B0F-0E80-4E1C-8B43-380AE0D5FE2F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24006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24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4E239C-211C-4C8E-9D92-41B8149198BE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14995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14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altLang="en-US"/>
              <a:t>Figure 53.25 Age-structure pyramids for the human population of three countries (data as of 2005)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2207EF-BF76-45BE-821E-B65671B5B790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24416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24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12D5AB-B92C-4082-B240-AF66BD05EA32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24518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24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9FA1A3-B793-4F1C-AEF6-83A80E891C86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17145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17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kumimoji="0"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FFAD2F-10D0-4C79-99B4-55FE344E28DB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24723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24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5F5ED4-F39A-4202-AE09-A337670DC2E3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24825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24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26C1F-996B-4C53-8809-C6C815CB460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21651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21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67135-5A0F-4F40-BA12-743FFC61C1D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1753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21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69657B-E78D-4035-B376-96F68C1BAF3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3971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13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altLang="en-US"/>
              <a:t>Figure 53.16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5706AD-7590-4A26-B6C2-C6E4FA22A3D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1958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21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0D31CB-DD7C-4B2D-9196-B9275E068DD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14073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14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altLang="en-US"/>
              <a:t>Figure 53.17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469AD4-9329-4FB6-AB9E-5BEE97E5A2B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22163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22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2B0602-6158-459D-8F77-EF0A2C420F8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2573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22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6155-70A9-41F5-A735-773C277C006A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08D7-146A-4543-8B37-AC6E642EE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35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6155-70A9-41F5-A735-773C277C006A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08D7-146A-4543-8B37-AC6E642EE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85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6155-70A9-41F5-A735-773C277C006A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08D7-146A-4543-8B37-AC6E642EE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6155-70A9-41F5-A735-773C277C006A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08D7-146A-4543-8B37-AC6E642EE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1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6155-70A9-41F5-A735-773C277C006A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08D7-146A-4543-8B37-AC6E642EE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6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6155-70A9-41F5-A735-773C277C006A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08D7-146A-4543-8B37-AC6E642EE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75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6155-70A9-41F5-A735-773C277C006A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08D7-146A-4543-8B37-AC6E642EE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93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6155-70A9-41F5-A735-773C277C006A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08D7-146A-4543-8B37-AC6E642EE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2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6155-70A9-41F5-A735-773C277C006A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08D7-146A-4543-8B37-AC6E642EE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24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6155-70A9-41F5-A735-773C277C006A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08D7-146A-4543-8B37-AC6E642EE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24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6155-70A9-41F5-A735-773C277C006A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08D7-146A-4543-8B37-AC6E642EE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86155-70A9-41F5-A735-773C277C006A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908D7-146A-4543-8B37-AC6E642EE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56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534400" cy="503238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The Logistic Model and Life Histories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150" y="1165225"/>
            <a:ext cx="8534400" cy="4895850"/>
          </a:xfrm>
        </p:spPr>
        <p:txBody>
          <a:bodyPr/>
          <a:lstStyle/>
          <a:p>
            <a:r>
              <a:rPr lang="en-US" altLang="en-US" sz="3000"/>
              <a:t>Life history traits favored by natural selection may vary with population density and environmental conditions.</a:t>
            </a:r>
          </a:p>
          <a:p>
            <a:r>
              <a:rPr lang="en-US" altLang="en-US" sz="3000" b="1" i="1">
                <a:solidFill>
                  <a:srgbClr val="C90910"/>
                </a:solidFill>
              </a:rPr>
              <a:t>K</a:t>
            </a:r>
            <a:r>
              <a:rPr lang="en-US" altLang="en-US" sz="3000" b="1">
                <a:solidFill>
                  <a:srgbClr val="C90910"/>
                </a:solidFill>
              </a:rPr>
              <a:t>-selection</a:t>
            </a:r>
            <a:r>
              <a:rPr lang="en-US" altLang="en-US" sz="3000"/>
              <a:t>  = </a:t>
            </a:r>
            <a:r>
              <a:rPr lang="en-US" altLang="en-US" sz="3000">
                <a:solidFill>
                  <a:srgbClr val="C90910"/>
                </a:solidFill>
              </a:rPr>
              <a:t>density-dependent selection</a:t>
            </a:r>
            <a:r>
              <a:rPr lang="en-US" altLang="en-US" sz="3000"/>
              <a:t>, selects for life history traits that are sensitive to population density.</a:t>
            </a:r>
          </a:p>
          <a:p>
            <a:r>
              <a:rPr lang="en-US" altLang="en-US" sz="3000" b="1" i="1">
                <a:solidFill>
                  <a:srgbClr val="C90910"/>
                </a:solidFill>
              </a:rPr>
              <a:t>r</a:t>
            </a:r>
            <a:r>
              <a:rPr lang="en-US" altLang="en-US" sz="3000" b="1">
                <a:solidFill>
                  <a:srgbClr val="C90910"/>
                </a:solidFill>
              </a:rPr>
              <a:t>-selection</a:t>
            </a:r>
            <a:r>
              <a:rPr lang="en-US" altLang="en-US" sz="3000"/>
              <a:t>  = or </a:t>
            </a:r>
            <a:r>
              <a:rPr lang="en-US" altLang="en-US" sz="3000">
                <a:solidFill>
                  <a:srgbClr val="C90910"/>
                </a:solidFill>
              </a:rPr>
              <a:t>density-independent selection</a:t>
            </a:r>
            <a:r>
              <a:rPr lang="en-US" altLang="en-US" sz="3000"/>
              <a:t>, selects for life history traits that maximize reproduction.</a:t>
            </a:r>
          </a:p>
        </p:txBody>
      </p:sp>
    </p:spTree>
    <p:extLst>
      <p:ext uri="{BB962C8B-B14F-4D97-AF65-F5344CB8AC3E}">
        <p14:creationId xmlns:p14="http://schemas.microsoft.com/office/powerpoint/2010/main" val="24874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9781" name="Picture 5" descr="53_19MooseWolfPop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573088"/>
            <a:ext cx="8548687" cy="578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9782" name="Rectangle 6"/>
          <p:cNvSpPr>
            <a:spLocks noChangeArrowheads="1"/>
          </p:cNvSpPr>
          <p:nvPr/>
        </p:nvSpPr>
        <p:spPr bwMode="auto">
          <a:xfrm>
            <a:off x="152400" y="0"/>
            <a:ext cx="876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000" b="1"/>
              <a:t>Changes in predation pressure can drive population fluctuations</a:t>
            </a:r>
            <a:r>
              <a:rPr lang="en-US" altLang="en-US" sz="4700"/>
              <a:t/>
            </a:r>
            <a:br>
              <a:rPr lang="en-US" altLang="en-US" sz="4700"/>
            </a:br>
            <a:endParaRPr lang="en-US" altLang="en-US" sz="4700"/>
          </a:p>
        </p:txBody>
      </p:sp>
      <p:sp>
        <p:nvSpPr>
          <p:cNvPr id="1099783" name="Text Box 7"/>
          <p:cNvSpPr txBox="1">
            <a:spLocks noChangeArrowheads="1"/>
          </p:cNvSpPr>
          <p:nvPr/>
        </p:nvSpPr>
        <p:spPr bwMode="auto">
          <a:xfrm>
            <a:off x="2479675" y="1419225"/>
            <a:ext cx="998538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Wolves</a:t>
            </a:r>
            <a:endParaRPr kumimoji="0" lang="en-US" altLang="en-US" sz="2100" b="1">
              <a:latin typeface="Arial" charset="0"/>
            </a:endParaRPr>
          </a:p>
        </p:txBody>
      </p:sp>
      <p:sp>
        <p:nvSpPr>
          <p:cNvPr id="1099784" name="Line 8"/>
          <p:cNvSpPr>
            <a:spLocks noChangeShapeType="1"/>
          </p:cNvSpPr>
          <p:nvPr/>
        </p:nvSpPr>
        <p:spPr bwMode="auto">
          <a:xfrm>
            <a:off x="3479800" y="1581150"/>
            <a:ext cx="266700" cy="10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9785" name="Text Box 9"/>
          <p:cNvSpPr txBox="1">
            <a:spLocks noChangeArrowheads="1"/>
          </p:cNvSpPr>
          <p:nvPr/>
        </p:nvSpPr>
        <p:spPr bwMode="auto">
          <a:xfrm>
            <a:off x="4791075" y="1419225"/>
            <a:ext cx="858838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Moose</a:t>
            </a:r>
          </a:p>
        </p:txBody>
      </p:sp>
      <p:sp>
        <p:nvSpPr>
          <p:cNvPr id="1099786" name="Line 10"/>
          <p:cNvSpPr>
            <a:spLocks noChangeShapeType="1"/>
          </p:cNvSpPr>
          <p:nvPr/>
        </p:nvSpPr>
        <p:spPr bwMode="auto">
          <a:xfrm>
            <a:off x="5702300" y="1587500"/>
            <a:ext cx="266700" cy="95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9787" name="Text Box 11"/>
          <p:cNvSpPr txBox="1">
            <a:spLocks noChangeArrowheads="1"/>
          </p:cNvSpPr>
          <p:nvPr/>
        </p:nvSpPr>
        <p:spPr bwMode="auto">
          <a:xfrm>
            <a:off x="7515225" y="993775"/>
            <a:ext cx="681038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2,500</a:t>
            </a:r>
          </a:p>
        </p:txBody>
      </p:sp>
      <p:sp>
        <p:nvSpPr>
          <p:cNvPr id="1099788" name="Text Box 12"/>
          <p:cNvSpPr txBox="1">
            <a:spLocks noChangeArrowheads="1"/>
          </p:cNvSpPr>
          <p:nvPr/>
        </p:nvSpPr>
        <p:spPr bwMode="auto">
          <a:xfrm>
            <a:off x="7515225" y="1800225"/>
            <a:ext cx="681038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2,000</a:t>
            </a:r>
          </a:p>
        </p:txBody>
      </p:sp>
      <p:sp>
        <p:nvSpPr>
          <p:cNvPr id="1099789" name="Text Box 13"/>
          <p:cNvSpPr txBox="1">
            <a:spLocks noChangeArrowheads="1"/>
          </p:cNvSpPr>
          <p:nvPr/>
        </p:nvSpPr>
        <p:spPr bwMode="auto">
          <a:xfrm>
            <a:off x="7508875" y="2613025"/>
            <a:ext cx="681038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1,500</a:t>
            </a:r>
          </a:p>
        </p:txBody>
      </p:sp>
      <p:sp>
        <p:nvSpPr>
          <p:cNvPr id="1099790" name="Text Box 14"/>
          <p:cNvSpPr txBox="1">
            <a:spLocks noChangeArrowheads="1"/>
          </p:cNvSpPr>
          <p:nvPr/>
        </p:nvSpPr>
        <p:spPr bwMode="auto">
          <a:xfrm>
            <a:off x="7508875" y="3419475"/>
            <a:ext cx="681038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1,000</a:t>
            </a:r>
          </a:p>
        </p:txBody>
      </p:sp>
      <p:sp>
        <p:nvSpPr>
          <p:cNvPr id="1099791" name="Text Box 15"/>
          <p:cNvSpPr txBox="1">
            <a:spLocks noChangeArrowheads="1"/>
          </p:cNvSpPr>
          <p:nvPr/>
        </p:nvSpPr>
        <p:spPr bwMode="auto">
          <a:xfrm>
            <a:off x="7515225" y="4232275"/>
            <a:ext cx="681038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500</a:t>
            </a:r>
          </a:p>
        </p:txBody>
      </p:sp>
      <p:sp>
        <p:nvSpPr>
          <p:cNvPr id="1099792" name="Text Box 16"/>
          <p:cNvSpPr txBox="1">
            <a:spLocks noChangeArrowheads="1"/>
          </p:cNvSpPr>
          <p:nvPr/>
        </p:nvSpPr>
        <p:spPr bwMode="auto">
          <a:xfrm rot="-5400000">
            <a:off x="7344569" y="2739232"/>
            <a:ext cx="240188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Number of moose</a:t>
            </a:r>
          </a:p>
        </p:txBody>
      </p:sp>
      <p:sp>
        <p:nvSpPr>
          <p:cNvPr id="1099793" name="Text Box 17"/>
          <p:cNvSpPr txBox="1">
            <a:spLocks noChangeArrowheads="1"/>
          </p:cNvSpPr>
          <p:nvPr/>
        </p:nvSpPr>
        <p:spPr bwMode="auto">
          <a:xfrm>
            <a:off x="7515225" y="5045075"/>
            <a:ext cx="681038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0</a:t>
            </a:r>
          </a:p>
        </p:txBody>
      </p:sp>
      <p:sp>
        <p:nvSpPr>
          <p:cNvPr id="1099794" name="Text Box 18"/>
          <p:cNvSpPr txBox="1">
            <a:spLocks noChangeArrowheads="1"/>
          </p:cNvSpPr>
          <p:nvPr/>
        </p:nvSpPr>
        <p:spPr bwMode="auto">
          <a:xfrm rot="-5400000">
            <a:off x="-548481" y="2739232"/>
            <a:ext cx="245268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Number of wolves</a:t>
            </a:r>
            <a:endParaRPr kumimoji="0" lang="en-US" altLang="en-US" sz="2100" b="1">
              <a:latin typeface="Arial" charset="0"/>
            </a:endParaRPr>
          </a:p>
        </p:txBody>
      </p:sp>
      <p:sp>
        <p:nvSpPr>
          <p:cNvPr id="1099795" name="Text Box 19"/>
          <p:cNvSpPr txBox="1">
            <a:spLocks noChangeArrowheads="1"/>
          </p:cNvSpPr>
          <p:nvPr/>
        </p:nvSpPr>
        <p:spPr bwMode="auto">
          <a:xfrm>
            <a:off x="930275" y="1000125"/>
            <a:ext cx="325438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50</a:t>
            </a:r>
            <a:endParaRPr kumimoji="0" lang="en-US" altLang="en-US" sz="2100" b="1">
              <a:latin typeface="Arial" charset="0"/>
            </a:endParaRPr>
          </a:p>
        </p:txBody>
      </p:sp>
      <p:sp>
        <p:nvSpPr>
          <p:cNvPr id="1099796" name="Text Box 20"/>
          <p:cNvSpPr txBox="1">
            <a:spLocks noChangeArrowheads="1"/>
          </p:cNvSpPr>
          <p:nvPr/>
        </p:nvSpPr>
        <p:spPr bwMode="auto">
          <a:xfrm>
            <a:off x="930275" y="1806575"/>
            <a:ext cx="325438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40</a:t>
            </a:r>
            <a:endParaRPr kumimoji="0" lang="en-US" altLang="en-US" sz="2100" b="1">
              <a:latin typeface="Arial" charset="0"/>
            </a:endParaRPr>
          </a:p>
        </p:txBody>
      </p:sp>
      <p:sp>
        <p:nvSpPr>
          <p:cNvPr id="1099797" name="Text Box 21"/>
          <p:cNvSpPr txBox="1">
            <a:spLocks noChangeArrowheads="1"/>
          </p:cNvSpPr>
          <p:nvPr/>
        </p:nvSpPr>
        <p:spPr bwMode="auto">
          <a:xfrm>
            <a:off x="930275" y="2613025"/>
            <a:ext cx="325438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30</a:t>
            </a:r>
            <a:endParaRPr kumimoji="0" lang="en-US" altLang="en-US" sz="2100" b="1">
              <a:latin typeface="Arial" charset="0"/>
            </a:endParaRPr>
          </a:p>
        </p:txBody>
      </p:sp>
      <p:sp>
        <p:nvSpPr>
          <p:cNvPr id="1099798" name="Text Box 22"/>
          <p:cNvSpPr txBox="1">
            <a:spLocks noChangeArrowheads="1"/>
          </p:cNvSpPr>
          <p:nvPr/>
        </p:nvSpPr>
        <p:spPr bwMode="auto">
          <a:xfrm>
            <a:off x="930275" y="3419475"/>
            <a:ext cx="325438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20</a:t>
            </a:r>
            <a:endParaRPr kumimoji="0" lang="en-US" altLang="en-US" sz="2100" b="1">
              <a:latin typeface="Arial" charset="0"/>
            </a:endParaRPr>
          </a:p>
        </p:txBody>
      </p:sp>
      <p:sp>
        <p:nvSpPr>
          <p:cNvPr id="1099799" name="Text Box 23"/>
          <p:cNvSpPr txBox="1">
            <a:spLocks noChangeArrowheads="1"/>
          </p:cNvSpPr>
          <p:nvPr/>
        </p:nvSpPr>
        <p:spPr bwMode="auto">
          <a:xfrm>
            <a:off x="930275" y="4232275"/>
            <a:ext cx="325438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10</a:t>
            </a:r>
            <a:endParaRPr kumimoji="0" lang="en-US" altLang="en-US" sz="2100" b="1">
              <a:latin typeface="Arial" charset="0"/>
            </a:endParaRPr>
          </a:p>
        </p:txBody>
      </p:sp>
      <p:sp>
        <p:nvSpPr>
          <p:cNvPr id="1099800" name="Text Box 24"/>
          <p:cNvSpPr txBox="1">
            <a:spLocks noChangeArrowheads="1"/>
          </p:cNvSpPr>
          <p:nvPr/>
        </p:nvSpPr>
        <p:spPr bwMode="auto">
          <a:xfrm>
            <a:off x="1089025" y="5045075"/>
            <a:ext cx="198438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0</a:t>
            </a:r>
            <a:endParaRPr kumimoji="0" lang="en-US" altLang="en-US" sz="2100" b="1">
              <a:latin typeface="Arial" charset="0"/>
            </a:endParaRPr>
          </a:p>
        </p:txBody>
      </p:sp>
      <p:sp>
        <p:nvSpPr>
          <p:cNvPr id="1099801" name="Text Box 25"/>
          <p:cNvSpPr txBox="1">
            <a:spLocks noChangeArrowheads="1"/>
          </p:cNvSpPr>
          <p:nvPr/>
        </p:nvSpPr>
        <p:spPr bwMode="auto">
          <a:xfrm>
            <a:off x="1120775" y="5343525"/>
            <a:ext cx="668338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1955</a:t>
            </a:r>
            <a:endParaRPr kumimoji="0" lang="en-US" altLang="en-US" sz="2100" b="1">
              <a:latin typeface="Arial" charset="0"/>
            </a:endParaRPr>
          </a:p>
        </p:txBody>
      </p:sp>
      <p:sp>
        <p:nvSpPr>
          <p:cNvPr id="1099802" name="Text Box 26"/>
          <p:cNvSpPr txBox="1">
            <a:spLocks noChangeArrowheads="1"/>
          </p:cNvSpPr>
          <p:nvPr/>
        </p:nvSpPr>
        <p:spPr bwMode="auto">
          <a:xfrm>
            <a:off x="2276475" y="5343525"/>
            <a:ext cx="668338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1965</a:t>
            </a:r>
            <a:endParaRPr kumimoji="0" lang="en-US" altLang="en-US" sz="2100" b="1">
              <a:latin typeface="Arial" charset="0"/>
            </a:endParaRPr>
          </a:p>
        </p:txBody>
      </p:sp>
      <p:sp>
        <p:nvSpPr>
          <p:cNvPr id="1099803" name="Text Box 27"/>
          <p:cNvSpPr txBox="1">
            <a:spLocks noChangeArrowheads="1"/>
          </p:cNvSpPr>
          <p:nvPr/>
        </p:nvSpPr>
        <p:spPr bwMode="auto">
          <a:xfrm>
            <a:off x="3438525" y="5343525"/>
            <a:ext cx="668338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1975</a:t>
            </a:r>
            <a:endParaRPr kumimoji="0" lang="en-US" altLang="en-US" sz="2100" b="1">
              <a:latin typeface="Arial" charset="0"/>
            </a:endParaRPr>
          </a:p>
        </p:txBody>
      </p:sp>
      <p:sp>
        <p:nvSpPr>
          <p:cNvPr id="1099804" name="Text Box 28"/>
          <p:cNvSpPr txBox="1">
            <a:spLocks noChangeArrowheads="1"/>
          </p:cNvSpPr>
          <p:nvPr/>
        </p:nvSpPr>
        <p:spPr bwMode="auto">
          <a:xfrm>
            <a:off x="4613275" y="5343525"/>
            <a:ext cx="668338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1985</a:t>
            </a:r>
            <a:endParaRPr kumimoji="0" lang="en-US" altLang="en-US" sz="2100" b="1">
              <a:latin typeface="Arial" charset="0"/>
            </a:endParaRPr>
          </a:p>
        </p:txBody>
      </p:sp>
      <p:sp>
        <p:nvSpPr>
          <p:cNvPr id="1099805" name="Text Box 29"/>
          <p:cNvSpPr txBox="1">
            <a:spLocks noChangeArrowheads="1"/>
          </p:cNvSpPr>
          <p:nvPr/>
        </p:nvSpPr>
        <p:spPr bwMode="auto">
          <a:xfrm>
            <a:off x="5756275" y="5343525"/>
            <a:ext cx="668338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1995</a:t>
            </a:r>
            <a:endParaRPr kumimoji="0" lang="en-US" altLang="en-US" sz="2100" b="1">
              <a:latin typeface="Arial" charset="0"/>
            </a:endParaRPr>
          </a:p>
        </p:txBody>
      </p:sp>
      <p:sp>
        <p:nvSpPr>
          <p:cNvPr id="1099806" name="Text Box 30"/>
          <p:cNvSpPr txBox="1">
            <a:spLocks noChangeArrowheads="1"/>
          </p:cNvSpPr>
          <p:nvPr/>
        </p:nvSpPr>
        <p:spPr bwMode="auto">
          <a:xfrm>
            <a:off x="6911975" y="5343525"/>
            <a:ext cx="668338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2005</a:t>
            </a:r>
            <a:endParaRPr kumimoji="0" lang="en-US" altLang="en-US" sz="2100" b="1">
              <a:latin typeface="Arial" charset="0"/>
            </a:endParaRPr>
          </a:p>
        </p:txBody>
      </p:sp>
      <p:sp>
        <p:nvSpPr>
          <p:cNvPr id="1099807" name="Text Box 31"/>
          <p:cNvSpPr txBox="1">
            <a:spLocks noChangeArrowheads="1"/>
          </p:cNvSpPr>
          <p:nvPr/>
        </p:nvSpPr>
        <p:spPr bwMode="auto">
          <a:xfrm>
            <a:off x="4067175" y="5737225"/>
            <a:ext cx="668338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Year</a:t>
            </a:r>
            <a:endParaRPr kumimoji="0" lang="en-US" altLang="en-US" sz="21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49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534400" cy="503238"/>
          </a:xfrm>
        </p:spPr>
        <p:txBody>
          <a:bodyPr/>
          <a:lstStyle/>
          <a:p>
            <a:r>
              <a:rPr lang="en-US" altLang="en-US" i="1"/>
              <a:t>Population Cycles:</a:t>
            </a:r>
            <a:r>
              <a:rPr lang="en-US" altLang="en-US"/>
              <a:t> Scientific Inquiry</a:t>
            </a:r>
          </a:p>
        </p:txBody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150" y="1176338"/>
            <a:ext cx="8534400" cy="4279900"/>
          </a:xfrm>
        </p:spPr>
        <p:txBody>
          <a:bodyPr/>
          <a:lstStyle/>
          <a:p>
            <a:r>
              <a:rPr lang="en-US" altLang="en-US" sz="3000"/>
              <a:t>Some populations undergo regular boom-and-bust cycles.</a:t>
            </a:r>
          </a:p>
          <a:p>
            <a:r>
              <a:rPr lang="en-US" altLang="en-US" sz="3000"/>
              <a:t>Lynx populations follow the 10 year boom-and-bust cycle of hare populations. </a:t>
            </a:r>
          </a:p>
          <a:p>
            <a:r>
              <a:rPr lang="en-US" altLang="en-US" sz="3000"/>
              <a:t>Three hypotheses have been proposed to explain the hare’s 10-year interval.</a:t>
            </a:r>
          </a:p>
          <a:p>
            <a:pPr lvl="1"/>
            <a:endParaRPr lang="en-US" altLang="en-US" sz="3000"/>
          </a:p>
        </p:txBody>
      </p:sp>
    </p:spTree>
    <p:extLst>
      <p:ext uri="{BB962C8B-B14F-4D97-AF65-F5344CB8AC3E}">
        <p14:creationId xmlns:p14="http://schemas.microsoft.com/office/powerpoint/2010/main" val="339516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1829" name="Picture 5" descr="53_20-HareLynxCycles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188" y="174625"/>
            <a:ext cx="5889625" cy="658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1830" name="Rectangle 6"/>
          <p:cNvSpPr>
            <a:spLocks noChangeArrowheads="1"/>
          </p:cNvSpPr>
          <p:nvPr/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1101831" name="Text Box 7"/>
          <p:cNvSpPr txBox="1">
            <a:spLocks noChangeArrowheads="1"/>
          </p:cNvSpPr>
          <p:nvPr/>
        </p:nvSpPr>
        <p:spPr bwMode="auto">
          <a:xfrm>
            <a:off x="3178175" y="3394075"/>
            <a:ext cx="1430338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500" b="1">
                <a:latin typeface="Arial" charset="0"/>
              </a:rPr>
              <a:t>Snowshoe hare</a:t>
            </a:r>
          </a:p>
        </p:txBody>
      </p:sp>
      <p:sp>
        <p:nvSpPr>
          <p:cNvPr id="1101832" name="Text Box 8"/>
          <p:cNvSpPr txBox="1">
            <a:spLocks noChangeArrowheads="1"/>
          </p:cNvSpPr>
          <p:nvPr/>
        </p:nvSpPr>
        <p:spPr bwMode="auto">
          <a:xfrm>
            <a:off x="5229225" y="4391025"/>
            <a:ext cx="515938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500" b="1">
                <a:latin typeface="Arial" charset="0"/>
              </a:rPr>
              <a:t>Lynx</a:t>
            </a:r>
          </a:p>
        </p:txBody>
      </p:sp>
      <p:sp>
        <p:nvSpPr>
          <p:cNvPr id="1101833" name="Line 9"/>
          <p:cNvSpPr>
            <a:spLocks noChangeShapeType="1"/>
          </p:cNvSpPr>
          <p:nvPr/>
        </p:nvSpPr>
        <p:spPr bwMode="auto">
          <a:xfrm flipH="1">
            <a:off x="3625850" y="3581400"/>
            <a:ext cx="2540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1834" name="Line 10"/>
          <p:cNvSpPr>
            <a:spLocks noChangeShapeType="1"/>
          </p:cNvSpPr>
          <p:nvPr/>
        </p:nvSpPr>
        <p:spPr bwMode="auto">
          <a:xfrm flipH="1">
            <a:off x="5289550" y="4578350"/>
            <a:ext cx="15240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1835" name="Text Box 11"/>
          <p:cNvSpPr txBox="1">
            <a:spLocks noChangeArrowheads="1"/>
          </p:cNvSpPr>
          <p:nvPr/>
        </p:nvSpPr>
        <p:spPr bwMode="auto">
          <a:xfrm rot="-5400000">
            <a:off x="6401594" y="4406107"/>
            <a:ext cx="1443037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500" b="1">
                <a:latin typeface="Arial" charset="0"/>
              </a:rPr>
              <a:t>Number of lynx</a:t>
            </a:r>
          </a:p>
          <a:p>
            <a:pPr algn="ctr">
              <a:buFont typeface="Arial" charset="0"/>
              <a:buNone/>
            </a:pPr>
            <a:r>
              <a:rPr kumimoji="0" lang="en-US" altLang="en-US" sz="1500" b="1">
                <a:latin typeface="Arial" charset="0"/>
              </a:rPr>
              <a:t>(thousands)</a:t>
            </a:r>
          </a:p>
        </p:txBody>
      </p:sp>
      <p:sp>
        <p:nvSpPr>
          <p:cNvPr id="1101836" name="Text Box 12"/>
          <p:cNvSpPr txBox="1">
            <a:spLocks noChangeArrowheads="1"/>
          </p:cNvSpPr>
          <p:nvPr/>
        </p:nvSpPr>
        <p:spPr bwMode="auto">
          <a:xfrm rot="-5400000">
            <a:off x="1353344" y="4463257"/>
            <a:ext cx="1531937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500" b="1">
                <a:latin typeface="Arial" charset="0"/>
              </a:rPr>
              <a:t>Number of hares</a:t>
            </a:r>
          </a:p>
          <a:p>
            <a:pPr algn="ctr">
              <a:buFont typeface="Arial" charset="0"/>
              <a:buNone/>
            </a:pPr>
            <a:r>
              <a:rPr kumimoji="0" lang="en-US" altLang="en-US" sz="1500" b="1">
                <a:latin typeface="Arial" charset="0"/>
              </a:rPr>
              <a:t>(thousands)</a:t>
            </a:r>
          </a:p>
        </p:txBody>
      </p:sp>
      <p:sp>
        <p:nvSpPr>
          <p:cNvPr id="1101837" name="Text Box 13"/>
          <p:cNvSpPr txBox="1">
            <a:spLocks noChangeArrowheads="1"/>
          </p:cNvSpPr>
          <p:nvPr/>
        </p:nvSpPr>
        <p:spPr bwMode="auto">
          <a:xfrm>
            <a:off x="2397125" y="3521075"/>
            <a:ext cx="344488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500" b="1">
                <a:latin typeface="Arial" charset="0"/>
              </a:rPr>
              <a:t>160</a:t>
            </a:r>
          </a:p>
        </p:txBody>
      </p:sp>
      <p:sp>
        <p:nvSpPr>
          <p:cNvPr id="1101838" name="Text Box 14"/>
          <p:cNvSpPr txBox="1">
            <a:spLocks noChangeArrowheads="1"/>
          </p:cNvSpPr>
          <p:nvPr/>
        </p:nvSpPr>
        <p:spPr bwMode="auto">
          <a:xfrm>
            <a:off x="2397125" y="4098925"/>
            <a:ext cx="344488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500" b="1">
                <a:latin typeface="Arial" charset="0"/>
              </a:rPr>
              <a:t>120</a:t>
            </a:r>
          </a:p>
        </p:txBody>
      </p:sp>
      <p:sp>
        <p:nvSpPr>
          <p:cNvPr id="1101839" name="Text Box 15"/>
          <p:cNvSpPr txBox="1">
            <a:spLocks noChangeArrowheads="1"/>
          </p:cNvSpPr>
          <p:nvPr/>
        </p:nvSpPr>
        <p:spPr bwMode="auto">
          <a:xfrm>
            <a:off x="2505075" y="4670425"/>
            <a:ext cx="24923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500" b="1">
                <a:latin typeface="Arial" charset="0"/>
              </a:rPr>
              <a:t>80</a:t>
            </a:r>
          </a:p>
        </p:txBody>
      </p:sp>
      <p:sp>
        <p:nvSpPr>
          <p:cNvPr id="1101840" name="Text Box 16"/>
          <p:cNvSpPr txBox="1">
            <a:spLocks noChangeArrowheads="1"/>
          </p:cNvSpPr>
          <p:nvPr/>
        </p:nvSpPr>
        <p:spPr bwMode="auto">
          <a:xfrm>
            <a:off x="2505075" y="5248275"/>
            <a:ext cx="24923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500" b="1">
                <a:latin typeface="Arial" charset="0"/>
              </a:rPr>
              <a:t>40</a:t>
            </a:r>
          </a:p>
        </p:txBody>
      </p:sp>
      <p:sp>
        <p:nvSpPr>
          <p:cNvPr id="1101841" name="Text Box 17"/>
          <p:cNvSpPr txBox="1">
            <a:spLocks noChangeArrowheads="1"/>
          </p:cNvSpPr>
          <p:nvPr/>
        </p:nvSpPr>
        <p:spPr bwMode="auto">
          <a:xfrm>
            <a:off x="2613025" y="5826125"/>
            <a:ext cx="141288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500" b="1">
                <a:latin typeface="Arial" charset="0"/>
              </a:rPr>
              <a:t>0</a:t>
            </a:r>
          </a:p>
        </p:txBody>
      </p:sp>
      <p:sp>
        <p:nvSpPr>
          <p:cNvPr id="1101842" name="Text Box 18"/>
          <p:cNvSpPr txBox="1">
            <a:spLocks noChangeArrowheads="1"/>
          </p:cNvSpPr>
          <p:nvPr/>
        </p:nvSpPr>
        <p:spPr bwMode="auto">
          <a:xfrm>
            <a:off x="2771775" y="6029325"/>
            <a:ext cx="452438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500" b="1">
                <a:latin typeface="Arial" charset="0"/>
              </a:rPr>
              <a:t>1850</a:t>
            </a:r>
          </a:p>
        </p:txBody>
      </p:sp>
      <p:sp>
        <p:nvSpPr>
          <p:cNvPr id="1101843" name="Text Box 19"/>
          <p:cNvSpPr txBox="1">
            <a:spLocks noChangeArrowheads="1"/>
          </p:cNvSpPr>
          <p:nvPr/>
        </p:nvSpPr>
        <p:spPr bwMode="auto">
          <a:xfrm>
            <a:off x="3781425" y="6029325"/>
            <a:ext cx="452438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500" b="1">
                <a:latin typeface="Arial" charset="0"/>
              </a:rPr>
              <a:t>1875</a:t>
            </a:r>
          </a:p>
        </p:txBody>
      </p:sp>
      <p:sp>
        <p:nvSpPr>
          <p:cNvPr id="1101844" name="Text Box 20"/>
          <p:cNvSpPr txBox="1">
            <a:spLocks noChangeArrowheads="1"/>
          </p:cNvSpPr>
          <p:nvPr/>
        </p:nvSpPr>
        <p:spPr bwMode="auto">
          <a:xfrm>
            <a:off x="4841875" y="6029325"/>
            <a:ext cx="452438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500" b="1">
                <a:latin typeface="Arial" charset="0"/>
              </a:rPr>
              <a:t>1900</a:t>
            </a:r>
          </a:p>
        </p:txBody>
      </p:sp>
      <p:sp>
        <p:nvSpPr>
          <p:cNvPr id="1101845" name="Text Box 21"/>
          <p:cNvSpPr txBox="1">
            <a:spLocks noChangeArrowheads="1"/>
          </p:cNvSpPr>
          <p:nvPr/>
        </p:nvSpPr>
        <p:spPr bwMode="auto">
          <a:xfrm>
            <a:off x="5883275" y="6029325"/>
            <a:ext cx="452438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500" b="1">
                <a:latin typeface="Arial" charset="0"/>
              </a:rPr>
              <a:t>1925</a:t>
            </a:r>
          </a:p>
        </p:txBody>
      </p:sp>
      <p:sp>
        <p:nvSpPr>
          <p:cNvPr id="1101846" name="Text Box 22"/>
          <p:cNvSpPr txBox="1">
            <a:spLocks noChangeArrowheads="1"/>
          </p:cNvSpPr>
          <p:nvPr/>
        </p:nvSpPr>
        <p:spPr bwMode="auto">
          <a:xfrm>
            <a:off x="4429125" y="6315075"/>
            <a:ext cx="452438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500" b="1">
                <a:latin typeface="Arial" charset="0"/>
              </a:rPr>
              <a:t>Year</a:t>
            </a:r>
          </a:p>
        </p:txBody>
      </p:sp>
      <p:sp>
        <p:nvSpPr>
          <p:cNvPr id="1101847" name="Text Box 23"/>
          <p:cNvSpPr txBox="1">
            <a:spLocks noChangeArrowheads="1"/>
          </p:cNvSpPr>
          <p:nvPr/>
        </p:nvSpPr>
        <p:spPr bwMode="auto">
          <a:xfrm>
            <a:off x="6651625" y="4244975"/>
            <a:ext cx="134938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500" b="1">
                <a:latin typeface="Arial" charset="0"/>
              </a:rPr>
              <a:t>9</a:t>
            </a:r>
          </a:p>
        </p:txBody>
      </p:sp>
      <p:sp>
        <p:nvSpPr>
          <p:cNvPr id="1101848" name="Text Box 24"/>
          <p:cNvSpPr txBox="1">
            <a:spLocks noChangeArrowheads="1"/>
          </p:cNvSpPr>
          <p:nvPr/>
        </p:nvSpPr>
        <p:spPr bwMode="auto">
          <a:xfrm>
            <a:off x="6651625" y="4778375"/>
            <a:ext cx="134938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500" b="1">
                <a:latin typeface="Arial" charset="0"/>
              </a:rPr>
              <a:t>6</a:t>
            </a:r>
          </a:p>
        </p:txBody>
      </p:sp>
      <p:sp>
        <p:nvSpPr>
          <p:cNvPr id="1101849" name="Text Box 25"/>
          <p:cNvSpPr txBox="1">
            <a:spLocks noChangeArrowheads="1"/>
          </p:cNvSpPr>
          <p:nvPr/>
        </p:nvSpPr>
        <p:spPr bwMode="auto">
          <a:xfrm>
            <a:off x="6651625" y="5292725"/>
            <a:ext cx="134938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500" b="1">
                <a:latin typeface="Arial" charset="0"/>
              </a:rPr>
              <a:t>3</a:t>
            </a:r>
          </a:p>
        </p:txBody>
      </p:sp>
      <p:sp>
        <p:nvSpPr>
          <p:cNvPr id="1101850" name="Text Box 26"/>
          <p:cNvSpPr txBox="1">
            <a:spLocks noChangeArrowheads="1"/>
          </p:cNvSpPr>
          <p:nvPr/>
        </p:nvSpPr>
        <p:spPr bwMode="auto">
          <a:xfrm>
            <a:off x="6651625" y="5813425"/>
            <a:ext cx="134938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500" b="1">
                <a:latin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06555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150" y="1176338"/>
            <a:ext cx="8534400" cy="5492750"/>
          </a:xfrm>
        </p:spPr>
        <p:txBody>
          <a:bodyPr/>
          <a:lstStyle/>
          <a:p>
            <a:r>
              <a:rPr lang="en-US" altLang="en-US" sz="3000">
                <a:solidFill>
                  <a:srgbClr val="C90910"/>
                </a:solidFill>
              </a:rPr>
              <a:t>Hypothesis 1</a:t>
            </a:r>
            <a:r>
              <a:rPr lang="en-US" altLang="en-US" sz="3000"/>
              <a:t>: The hare’s population cycle follows a cycle of winter food supply.</a:t>
            </a:r>
          </a:p>
          <a:p>
            <a:r>
              <a:rPr lang="en-US" altLang="en-US" sz="3000"/>
              <a:t>If this hypothesis is correct, then the cycles should stop if the food supply is increased.</a:t>
            </a:r>
          </a:p>
          <a:p>
            <a:r>
              <a:rPr lang="en-US" altLang="en-US" sz="3000"/>
              <a:t>Additional food was provided experimentally to a hare population, and the whole population increased in size but continued to cycle.</a:t>
            </a:r>
          </a:p>
          <a:p>
            <a:r>
              <a:rPr lang="en-US" altLang="en-US" sz="3000"/>
              <a:t>No hares appeared to have died of starvation.</a:t>
            </a:r>
          </a:p>
          <a:p>
            <a:endParaRPr lang="en-US" altLang="en-US" sz="3000"/>
          </a:p>
        </p:txBody>
      </p:sp>
    </p:spTree>
    <p:extLst>
      <p:ext uri="{BB962C8B-B14F-4D97-AF65-F5344CB8AC3E}">
        <p14:creationId xmlns:p14="http://schemas.microsoft.com/office/powerpoint/2010/main" val="248903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788" y="1176338"/>
            <a:ext cx="8534400" cy="3067050"/>
          </a:xfrm>
        </p:spPr>
        <p:txBody>
          <a:bodyPr/>
          <a:lstStyle/>
          <a:p>
            <a:r>
              <a:rPr lang="en-US" altLang="en-US" sz="3000">
                <a:solidFill>
                  <a:srgbClr val="C90910"/>
                </a:solidFill>
              </a:rPr>
              <a:t>Hypothesis 2</a:t>
            </a:r>
            <a:r>
              <a:rPr lang="en-US" altLang="en-US" sz="3000"/>
              <a:t>: The hare’s population cycle is driven by pressure from other predators.</a:t>
            </a:r>
          </a:p>
          <a:p>
            <a:r>
              <a:rPr lang="en-US" altLang="en-US" sz="3000"/>
              <a:t>In a study conducted by field ecologists, 90% of the hares were killed by predators.</a:t>
            </a:r>
          </a:p>
          <a:p>
            <a:r>
              <a:rPr lang="en-US" altLang="en-US" sz="3000"/>
              <a:t>These data support this second hypothesis.</a:t>
            </a:r>
          </a:p>
        </p:txBody>
      </p:sp>
    </p:spTree>
    <p:extLst>
      <p:ext uri="{BB962C8B-B14F-4D97-AF65-F5344CB8AC3E}">
        <p14:creationId xmlns:p14="http://schemas.microsoft.com/office/powerpoint/2010/main" val="223012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738" y="1176338"/>
            <a:ext cx="8534400" cy="6010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600">
                <a:solidFill>
                  <a:srgbClr val="C90910"/>
                </a:solidFill>
              </a:rPr>
              <a:t>Hypothesis 3</a:t>
            </a:r>
            <a:r>
              <a:rPr lang="en-US" altLang="en-US" sz="2600"/>
              <a:t>: The hare’s population cycle is linked to sunspot cycles.</a:t>
            </a:r>
          </a:p>
          <a:p>
            <a:pPr>
              <a:lnSpc>
                <a:spcPct val="90000"/>
              </a:lnSpc>
            </a:pPr>
            <a:r>
              <a:rPr lang="en-US" altLang="en-US" sz="2600"/>
              <a:t>Sunspot activity affects light quality, which in turn affects the quality of the hares’ food.</a:t>
            </a:r>
          </a:p>
          <a:p>
            <a:pPr>
              <a:lnSpc>
                <a:spcPct val="90000"/>
              </a:lnSpc>
            </a:pPr>
            <a:r>
              <a:rPr lang="en-US" altLang="en-US" sz="2600"/>
              <a:t>There is good correlation between sunspot activity and hare population size.</a:t>
            </a:r>
          </a:p>
          <a:p>
            <a:pPr>
              <a:lnSpc>
                <a:spcPct val="90000"/>
              </a:lnSpc>
            </a:pPr>
            <a:r>
              <a:rPr lang="en-US" altLang="en-US" sz="2600"/>
              <a:t>The results of all these experiments suggest that both predation and sunspot activity regulate hare numbers and that food availability plays a less important role.</a:t>
            </a:r>
          </a:p>
          <a:p>
            <a:pPr>
              <a:lnSpc>
                <a:spcPct val="90000"/>
              </a:lnSpc>
            </a:pPr>
            <a:endParaRPr lang="en-US" altLang="en-US" sz="2600"/>
          </a:p>
          <a:p>
            <a:pPr>
              <a:lnSpc>
                <a:spcPct val="90000"/>
              </a:lnSpc>
            </a:pPr>
            <a:endParaRPr lang="en-US" altLang="en-US" sz="2600"/>
          </a:p>
          <a:p>
            <a:pPr>
              <a:lnSpc>
                <a:spcPct val="90000"/>
              </a:lnSpc>
            </a:pPr>
            <a:endParaRPr lang="en-US" altLang="en-US" sz="2600"/>
          </a:p>
        </p:txBody>
      </p:sp>
    </p:spTree>
    <p:extLst>
      <p:ext uri="{BB962C8B-B14F-4D97-AF65-F5344CB8AC3E}">
        <p14:creationId xmlns:p14="http://schemas.microsoft.com/office/powerpoint/2010/main" val="102716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534400" cy="503238"/>
          </a:xfrm>
        </p:spPr>
        <p:txBody>
          <a:bodyPr/>
          <a:lstStyle/>
          <a:p>
            <a:r>
              <a:rPr lang="en-US" altLang="en-US" i="1"/>
              <a:t>Immigration, Emigration, and Metapopulations</a:t>
            </a:r>
          </a:p>
        </p:txBody>
      </p:sp>
      <p:sp>
        <p:nvSpPr>
          <p:cNvPr id="96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150" y="1176338"/>
            <a:ext cx="8534400" cy="2768600"/>
          </a:xfrm>
        </p:spPr>
        <p:txBody>
          <a:bodyPr/>
          <a:lstStyle/>
          <a:p>
            <a:r>
              <a:rPr lang="en-US" altLang="en-US" sz="3000" b="1"/>
              <a:t>Metapopulations </a:t>
            </a:r>
            <a:r>
              <a:rPr lang="en-US" altLang="en-US" sz="3000"/>
              <a:t>are groups of populations linked by immigration and emigration.</a:t>
            </a:r>
          </a:p>
          <a:p>
            <a:r>
              <a:rPr lang="en-US" altLang="en-US" sz="3000"/>
              <a:t>High levels of immigration combined with higher survival can result in greater stability in populations.</a:t>
            </a:r>
          </a:p>
        </p:txBody>
      </p:sp>
    </p:spTree>
    <p:extLst>
      <p:ext uri="{BB962C8B-B14F-4D97-AF65-F5344CB8AC3E}">
        <p14:creationId xmlns:p14="http://schemas.microsoft.com/office/powerpoint/2010/main" val="65648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914400"/>
          </a:xfrm>
        </p:spPr>
        <p:txBody>
          <a:bodyPr/>
          <a:lstStyle/>
          <a:p>
            <a:r>
              <a:rPr lang="en-US" altLang="en-US"/>
              <a:t>The human population is no longer growing exponentially but is still increasing rapidly</a:t>
            </a:r>
          </a:p>
        </p:txBody>
      </p:sp>
      <p:sp>
        <p:nvSpPr>
          <p:cNvPr id="97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150" y="1174750"/>
            <a:ext cx="8534400" cy="4778375"/>
          </a:xfrm>
        </p:spPr>
        <p:txBody>
          <a:bodyPr/>
          <a:lstStyle/>
          <a:p>
            <a:r>
              <a:rPr lang="en-US" altLang="en-US" sz="2600"/>
              <a:t>No population can grow indefinitely, and humans are no exception.</a:t>
            </a:r>
          </a:p>
          <a:p>
            <a:r>
              <a:rPr lang="en-US" altLang="en-US" sz="2600"/>
              <a:t>The human population increased relatively slowly until about 1650 and then began to grow exponentially.</a:t>
            </a:r>
          </a:p>
          <a:p>
            <a:r>
              <a:rPr lang="en-US" altLang="en-US" sz="2600"/>
              <a:t>Though the global population is still growing, the rate of growth began to slow during the 1960s.</a:t>
            </a:r>
          </a:p>
          <a:p>
            <a:r>
              <a:rPr lang="en-US" altLang="en-US" sz="2600"/>
              <a:t>Most of the current global population growth is concentrated in developing countries.</a:t>
            </a:r>
          </a:p>
          <a:p>
            <a:endParaRPr lang="en-US" altLang="en-US" sz="2600"/>
          </a:p>
        </p:txBody>
      </p:sp>
    </p:spTree>
    <p:extLst>
      <p:ext uri="{BB962C8B-B14F-4D97-AF65-F5344CB8AC3E}">
        <p14:creationId xmlns:p14="http://schemas.microsoft.com/office/powerpoint/2010/main" val="341801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3877" name="Picture 5" descr="53_22HumanPopGrowth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496888"/>
            <a:ext cx="8561387" cy="5938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3878" name="Rectangle 6"/>
          <p:cNvSpPr>
            <a:spLocks noChangeArrowheads="1"/>
          </p:cNvSpPr>
          <p:nvPr/>
        </p:nvSpPr>
        <p:spPr bwMode="auto">
          <a:xfrm>
            <a:off x="152400" y="0"/>
            <a:ext cx="5791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800">
                <a:solidFill>
                  <a:srgbClr val="C90910"/>
                </a:solidFill>
              </a:rPr>
              <a:t>Human population growth</a:t>
            </a:r>
            <a:endParaRPr lang="en-US" altLang="en-US"/>
          </a:p>
        </p:txBody>
      </p:sp>
      <p:sp>
        <p:nvSpPr>
          <p:cNvPr id="1103879" name="Text Box 7"/>
          <p:cNvSpPr txBox="1">
            <a:spLocks noChangeArrowheads="1"/>
          </p:cNvSpPr>
          <p:nvPr/>
        </p:nvSpPr>
        <p:spPr bwMode="auto">
          <a:xfrm>
            <a:off x="787400" y="5616575"/>
            <a:ext cx="76358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800" b="1">
                <a:latin typeface="Arial" charset="0"/>
              </a:rPr>
              <a:t>8000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kumimoji="0" lang="en-US" altLang="en-US" sz="1800" b="1">
                <a:latin typeface="Arial" charset="0"/>
              </a:rPr>
              <a:t>B.C.E.</a:t>
            </a:r>
          </a:p>
        </p:txBody>
      </p:sp>
      <p:sp>
        <p:nvSpPr>
          <p:cNvPr id="1103880" name="Text Box 8"/>
          <p:cNvSpPr txBox="1">
            <a:spLocks noChangeArrowheads="1"/>
          </p:cNvSpPr>
          <p:nvPr/>
        </p:nvSpPr>
        <p:spPr bwMode="auto">
          <a:xfrm>
            <a:off x="2432050" y="5616575"/>
            <a:ext cx="76358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800" b="1">
                <a:latin typeface="Arial" charset="0"/>
              </a:rPr>
              <a:t>4000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kumimoji="0" lang="en-US" altLang="en-US" sz="1800" b="1">
                <a:latin typeface="Arial" charset="0"/>
              </a:rPr>
              <a:t>B.C.E.</a:t>
            </a:r>
          </a:p>
        </p:txBody>
      </p:sp>
      <p:sp>
        <p:nvSpPr>
          <p:cNvPr id="1103881" name="Text Box 9"/>
          <p:cNvSpPr txBox="1">
            <a:spLocks noChangeArrowheads="1"/>
          </p:cNvSpPr>
          <p:nvPr/>
        </p:nvSpPr>
        <p:spPr bwMode="auto">
          <a:xfrm>
            <a:off x="3257550" y="5616575"/>
            <a:ext cx="76358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800" b="1">
                <a:latin typeface="Arial" charset="0"/>
              </a:rPr>
              <a:t>3000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kumimoji="0" lang="en-US" altLang="en-US" sz="1800" b="1">
                <a:latin typeface="Arial" charset="0"/>
              </a:rPr>
              <a:t>B.C.E.</a:t>
            </a:r>
          </a:p>
        </p:txBody>
      </p:sp>
      <p:sp>
        <p:nvSpPr>
          <p:cNvPr id="1103882" name="Text Box 10"/>
          <p:cNvSpPr txBox="1">
            <a:spLocks noChangeArrowheads="1"/>
          </p:cNvSpPr>
          <p:nvPr/>
        </p:nvSpPr>
        <p:spPr bwMode="auto">
          <a:xfrm>
            <a:off x="4108450" y="5616575"/>
            <a:ext cx="76358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800" b="1">
                <a:latin typeface="Arial" charset="0"/>
              </a:rPr>
              <a:t>2000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kumimoji="0" lang="en-US" altLang="en-US" sz="1800" b="1">
                <a:latin typeface="Arial" charset="0"/>
              </a:rPr>
              <a:t>B.C.E.</a:t>
            </a:r>
          </a:p>
        </p:txBody>
      </p:sp>
      <p:sp>
        <p:nvSpPr>
          <p:cNvPr id="1103883" name="Text Box 11"/>
          <p:cNvSpPr txBox="1">
            <a:spLocks noChangeArrowheads="1"/>
          </p:cNvSpPr>
          <p:nvPr/>
        </p:nvSpPr>
        <p:spPr bwMode="auto">
          <a:xfrm>
            <a:off x="4933950" y="5616575"/>
            <a:ext cx="76358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800" b="1">
                <a:latin typeface="Arial" charset="0"/>
              </a:rPr>
              <a:t>1000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kumimoji="0" lang="en-US" altLang="en-US" sz="1800" b="1">
                <a:latin typeface="Arial" charset="0"/>
              </a:rPr>
              <a:t>B.C.E.</a:t>
            </a:r>
          </a:p>
        </p:txBody>
      </p:sp>
      <p:sp>
        <p:nvSpPr>
          <p:cNvPr id="1103884" name="Text Box 12"/>
          <p:cNvSpPr txBox="1">
            <a:spLocks noChangeArrowheads="1"/>
          </p:cNvSpPr>
          <p:nvPr/>
        </p:nvSpPr>
        <p:spPr bwMode="auto">
          <a:xfrm>
            <a:off x="5905500" y="5616575"/>
            <a:ext cx="401638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800" b="1">
                <a:latin typeface="Arial" charset="0"/>
              </a:rPr>
              <a:t>0</a:t>
            </a:r>
          </a:p>
        </p:txBody>
      </p:sp>
      <p:sp>
        <p:nvSpPr>
          <p:cNvPr id="1103885" name="Text Box 13"/>
          <p:cNvSpPr txBox="1">
            <a:spLocks noChangeArrowheads="1"/>
          </p:cNvSpPr>
          <p:nvPr/>
        </p:nvSpPr>
        <p:spPr bwMode="auto">
          <a:xfrm>
            <a:off x="6527800" y="5616575"/>
            <a:ext cx="76358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800" b="1">
                <a:latin typeface="Arial" charset="0"/>
              </a:rPr>
              <a:t>1000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kumimoji="0" lang="en-US" altLang="en-US" sz="1800" b="1">
                <a:latin typeface="Arial" charset="0"/>
              </a:rPr>
              <a:t>C.E.</a:t>
            </a:r>
          </a:p>
        </p:txBody>
      </p:sp>
      <p:sp>
        <p:nvSpPr>
          <p:cNvPr id="1103886" name="Text Box 14"/>
          <p:cNvSpPr txBox="1">
            <a:spLocks noChangeArrowheads="1"/>
          </p:cNvSpPr>
          <p:nvPr/>
        </p:nvSpPr>
        <p:spPr bwMode="auto">
          <a:xfrm>
            <a:off x="7346950" y="5616575"/>
            <a:ext cx="76358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800" b="1">
                <a:latin typeface="Arial" charset="0"/>
              </a:rPr>
              <a:t>2000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kumimoji="0" lang="en-US" altLang="en-US" sz="1800" b="1">
                <a:latin typeface="Arial" charset="0"/>
              </a:rPr>
              <a:t>C.E.</a:t>
            </a:r>
          </a:p>
        </p:txBody>
      </p:sp>
      <p:sp>
        <p:nvSpPr>
          <p:cNvPr id="1103887" name="Text Box 15"/>
          <p:cNvSpPr txBox="1">
            <a:spLocks noChangeArrowheads="1"/>
          </p:cNvSpPr>
          <p:nvPr/>
        </p:nvSpPr>
        <p:spPr bwMode="auto">
          <a:xfrm>
            <a:off x="8007350" y="5254625"/>
            <a:ext cx="223838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b="1">
                <a:latin typeface="Arial" charset="0"/>
              </a:rPr>
              <a:t>0</a:t>
            </a:r>
          </a:p>
        </p:txBody>
      </p:sp>
      <p:sp>
        <p:nvSpPr>
          <p:cNvPr id="1103888" name="Text Box 16"/>
          <p:cNvSpPr txBox="1">
            <a:spLocks noChangeArrowheads="1"/>
          </p:cNvSpPr>
          <p:nvPr/>
        </p:nvSpPr>
        <p:spPr bwMode="auto">
          <a:xfrm>
            <a:off x="8007350" y="4606925"/>
            <a:ext cx="223838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b="1">
                <a:latin typeface="Arial" charset="0"/>
              </a:rPr>
              <a:t>1</a:t>
            </a:r>
          </a:p>
        </p:txBody>
      </p:sp>
      <p:sp>
        <p:nvSpPr>
          <p:cNvPr id="1103889" name="Text Box 17"/>
          <p:cNvSpPr txBox="1">
            <a:spLocks noChangeArrowheads="1"/>
          </p:cNvSpPr>
          <p:nvPr/>
        </p:nvSpPr>
        <p:spPr bwMode="auto">
          <a:xfrm>
            <a:off x="8007350" y="3965575"/>
            <a:ext cx="223838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b="1">
                <a:latin typeface="Arial" charset="0"/>
              </a:rPr>
              <a:t>2</a:t>
            </a:r>
          </a:p>
        </p:txBody>
      </p:sp>
      <p:sp>
        <p:nvSpPr>
          <p:cNvPr id="1103890" name="Text Box 18"/>
          <p:cNvSpPr txBox="1">
            <a:spLocks noChangeArrowheads="1"/>
          </p:cNvSpPr>
          <p:nvPr/>
        </p:nvSpPr>
        <p:spPr bwMode="auto">
          <a:xfrm>
            <a:off x="8007350" y="3298825"/>
            <a:ext cx="223838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b="1">
                <a:latin typeface="Arial" charset="0"/>
              </a:rPr>
              <a:t>3</a:t>
            </a:r>
          </a:p>
        </p:txBody>
      </p:sp>
      <p:sp>
        <p:nvSpPr>
          <p:cNvPr id="1103891" name="Text Box 19"/>
          <p:cNvSpPr txBox="1">
            <a:spLocks noChangeArrowheads="1"/>
          </p:cNvSpPr>
          <p:nvPr/>
        </p:nvSpPr>
        <p:spPr bwMode="auto">
          <a:xfrm>
            <a:off x="8007350" y="2638425"/>
            <a:ext cx="223838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b="1">
                <a:latin typeface="Arial" charset="0"/>
              </a:rPr>
              <a:t>4</a:t>
            </a:r>
          </a:p>
        </p:txBody>
      </p:sp>
      <p:sp>
        <p:nvSpPr>
          <p:cNvPr id="1103892" name="Text Box 20"/>
          <p:cNvSpPr txBox="1">
            <a:spLocks noChangeArrowheads="1"/>
          </p:cNvSpPr>
          <p:nvPr/>
        </p:nvSpPr>
        <p:spPr bwMode="auto">
          <a:xfrm>
            <a:off x="8007350" y="1990725"/>
            <a:ext cx="223838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b="1">
                <a:latin typeface="Arial" charset="0"/>
              </a:rPr>
              <a:t>5</a:t>
            </a:r>
          </a:p>
        </p:txBody>
      </p:sp>
      <p:sp>
        <p:nvSpPr>
          <p:cNvPr id="1103893" name="Text Box 21"/>
          <p:cNvSpPr txBox="1">
            <a:spLocks noChangeArrowheads="1"/>
          </p:cNvSpPr>
          <p:nvPr/>
        </p:nvSpPr>
        <p:spPr bwMode="auto">
          <a:xfrm>
            <a:off x="8007350" y="1343025"/>
            <a:ext cx="223838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b="1">
                <a:latin typeface="Arial" charset="0"/>
              </a:rPr>
              <a:t>6</a:t>
            </a:r>
          </a:p>
        </p:txBody>
      </p:sp>
      <p:sp>
        <p:nvSpPr>
          <p:cNvPr id="1103894" name="Text Box 22"/>
          <p:cNvSpPr txBox="1">
            <a:spLocks noChangeArrowheads="1"/>
          </p:cNvSpPr>
          <p:nvPr/>
        </p:nvSpPr>
        <p:spPr bwMode="auto">
          <a:xfrm>
            <a:off x="5892800" y="4283075"/>
            <a:ext cx="1576388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The Plague</a:t>
            </a:r>
          </a:p>
        </p:txBody>
      </p:sp>
      <p:sp>
        <p:nvSpPr>
          <p:cNvPr id="1103895" name="Line 23"/>
          <p:cNvSpPr>
            <a:spLocks noChangeShapeType="1"/>
          </p:cNvSpPr>
          <p:nvPr/>
        </p:nvSpPr>
        <p:spPr bwMode="auto">
          <a:xfrm>
            <a:off x="6743700" y="4565650"/>
            <a:ext cx="41910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3896" name="Text Box 24"/>
          <p:cNvSpPr txBox="1">
            <a:spLocks noChangeArrowheads="1"/>
          </p:cNvSpPr>
          <p:nvPr/>
        </p:nvSpPr>
        <p:spPr bwMode="auto">
          <a:xfrm rot="-5400000">
            <a:off x="6661944" y="2783682"/>
            <a:ext cx="3722687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Human population (billions)</a:t>
            </a:r>
          </a:p>
        </p:txBody>
      </p:sp>
      <p:sp>
        <p:nvSpPr>
          <p:cNvPr id="1103897" name="Text Box 25"/>
          <p:cNvSpPr txBox="1">
            <a:spLocks noChangeArrowheads="1"/>
          </p:cNvSpPr>
          <p:nvPr/>
        </p:nvSpPr>
        <p:spPr bwMode="auto">
          <a:xfrm>
            <a:off x="8007350" y="708025"/>
            <a:ext cx="223838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b="1">
                <a:latin typeface="Arial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90329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534400" cy="503238"/>
          </a:xfrm>
        </p:spPr>
        <p:txBody>
          <a:bodyPr/>
          <a:lstStyle/>
          <a:p>
            <a:r>
              <a:rPr lang="en-US" altLang="en-US" i="1"/>
              <a:t>Regional Patterns of Population Change</a:t>
            </a:r>
            <a:endParaRPr lang="en-US" altLang="en-US" b="0" i="1">
              <a:solidFill>
                <a:schemeClr val="tx1"/>
              </a:solidFill>
            </a:endParaRPr>
          </a:p>
        </p:txBody>
      </p:sp>
      <p:sp>
        <p:nvSpPr>
          <p:cNvPr id="97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3" y="1176338"/>
            <a:ext cx="8534400" cy="5032375"/>
          </a:xfrm>
        </p:spPr>
        <p:txBody>
          <a:bodyPr/>
          <a:lstStyle/>
          <a:p>
            <a:r>
              <a:rPr lang="en-US" altLang="en-US" sz="3000"/>
              <a:t>To maintain population stability, a regional human population can exist in one of two configurations:</a:t>
            </a:r>
          </a:p>
          <a:p>
            <a:pPr lvl="1"/>
            <a:r>
              <a:rPr lang="en-US" altLang="en-US"/>
              <a:t>Zero population growth = </a:t>
            </a:r>
            <a:br>
              <a:rPr lang="en-US" altLang="en-US"/>
            </a:br>
            <a:r>
              <a:rPr lang="en-US" altLang="en-US"/>
              <a:t>High birth rate – High death rate</a:t>
            </a:r>
          </a:p>
          <a:p>
            <a:pPr lvl="1"/>
            <a:r>
              <a:rPr lang="en-US" altLang="en-US"/>
              <a:t>Zero population growth =</a:t>
            </a:r>
            <a:br>
              <a:rPr lang="en-US" altLang="en-US"/>
            </a:br>
            <a:r>
              <a:rPr lang="en-US" altLang="en-US"/>
              <a:t>Low birth rate – Low death rate</a:t>
            </a:r>
          </a:p>
          <a:p>
            <a:r>
              <a:rPr lang="en-US" altLang="en-US" sz="3000"/>
              <a:t>The </a:t>
            </a:r>
            <a:r>
              <a:rPr lang="en-US" altLang="en-US" sz="3000" b="1"/>
              <a:t>demographic transition </a:t>
            </a:r>
            <a:r>
              <a:rPr lang="en-US" altLang="en-US" sz="3000"/>
              <a:t>is the move from the first state toward the second state.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76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534400" cy="914400"/>
          </a:xfrm>
        </p:spPr>
        <p:txBody>
          <a:bodyPr/>
          <a:lstStyle/>
          <a:p>
            <a:r>
              <a:rPr lang="en-US" altLang="en-US"/>
              <a:t>Many factors that regulate population growth are density dependent</a:t>
            </a:r>
          </a:p>
        </p:txBody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1176338"/>
            <a:ext cx="8534400" cy="3789362"/>
          </a:xfrm>
        </p:spPr>
        <p:txBody>
          <a:bodyPr/>
          <a:lstStyle/>
          <a:p>
            <a:r>
              <a:rPr lang="en-US" altLang="en-US" sz="3000"/>
              <a:t>There are two general questions about regulation of population growth:</a:t>
            </a:r>
          </a:p>
          <a:p>
            <a:pPr lvl="1"/>
            <a:r>
              <a:rPr lang="en-US" altLang="en-US"/>
              <a:t>What environmental factors stop a population from growing indefinitely?</a:t>
            </a:r>
          </a:p>
          <a:p>
            <a:pPr lvl="1"/>
            <a:r>
              <a:rPr lang="en-US" altLang="en-US"/>
              <a:t>Why do some populations show radical fluctuations in size over time, while others remain stable?</a:t>
            </a:r>
          </a:p>
        </p:txBody>
      </p:sp>
    </p:spTree>
    <p:extLst>
      <p:ext uri="{BB962C8B-B14F-4D97-AF65-F5344CB8AC3E}">
        <p14:creationId xmlns:p14="http://schemas.microsoft.com/office/powerpoint/2010/main" val="252308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534400" cy="503238"/>
          </a:xfrm>
        </p:spPr>
        <p:txBody>
          <a:bodyPr/>
          <a:lstStyle/>
          <a:p>
            <a:r>
              <a:rPr lang="en-US" altLang="en-US" i="1"/>
              <a:t>Age Structure</a:t>
            </a:r>
          </a:p>
        </p:txBody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1176338"/>
            <a:ext cx="8534400" cy="5489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000"/>
              <a:t>One important demographic factor in present and future growth trends is a country’s </a:t>
            </a:r>
            <a:r>
              <a:rPr lang="en-US" altLang="en-US" sz="3000" b="1"/>
              <a:t>age structure.</a:t>
            </a:r>
          </a:p>
          <a:p>
            <a:pPr>
              <a:lnSpc>
                <a:spcPct val="90000"/>
              </a:lnSpc>
            </a:pPr>
            <a:r>
              <a:rPr lang="en-US" altLang="en-US" sz="3000"/>
              <a:t>Age structure is the relative number of individuals at each age.</a:t>
            </a:r>
          </a:p>
          <a:p>
            <a:pPr>
              <a:lnSpc>
                <a:spcPct val="90000"/>
              </a:lnSpc>
            </a:pPr>
            <a:r>
              <a:rPr lang="en-US" altLang="en-US" sz="3000">
                <a:solidFill>
                  <a:srgbClr val="C90910"/>
                </a:solidFill>
              </a:rPr>
              <a:t>Age structure diagrams can predict a population’s growth trends</a:t>
            </a:r>
            <a:r>
              <a:rPr lang="en-US" altLang="en-US" sz="300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3000"/>
              <a:t>They can illuminate social conditions and help us plan for the future.</a:t>
            </a:r>
          </a:p>
          <a:p>
            <a:pPr>
              <a:lnSpc>
                <a:spcPct val="90000"/>
              </a:lnSpc>
            </a:pPr>
            <a:endParaRPr lang="en-US" altLang="en-US" sz="3000"/>
          </a:p>
        </p:txBody>
      </p:sp>
    </p:spTree>
    <p:extLst>
      <p:ext uri="{BB962C8B-B14F-4D97-AF65-F5344CB8AC3E}">
        <p14:creationId xmlns:p14="http://schemas.microsoft.com/office/powerpoint/2010/main" val="346500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6949" name="Picture 5" descr="53_25AgeStructPyramids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1106488"/>
            <a:ext cx="8561387" cy="471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6950" name="Rectangle 6"/>
          <p:cNvSpPr>
            <a:spLocks noChangeArrowheads="1"/>
          </p:cNvSpPr>
          <p:nvPr/>
        </p:nvSpPr>
        <p:spPr bwMode="auto">
          <a:xfrm>
            <a:off x="152400" y="0"/>
            <a:ext cx="8991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800">
                <a:solidFill>
                  <a:srgbClr val="C90910"/>
                </a:solidFill>
              </a:rPr>
              <a:t>Age-structure pyramids for the human population of three countries</a:t>
            </a:r>
            <a:endParaRPr lang="en-US" altLang="en-US"/>
          </a:p>
        </p:txBody>
      </p:sp>
      <p:sp>
        <p:nvSpPr>
          <p:cNvPr id="1106951" name="Text Box 7"/>
          <p:cNvSpPr txBox="1">
            <a:spLocks noChangeArrowheads="1"/>
          </p:cNvSpPr>
          <p:nvPr/>
        </p:nvSpPr>
        <p:spPr bwMode="auto">
          <a:xfrm>
            <a:off x="1295400" y="1222375"/>
            <a:ext cx="1169988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Rapid growth</a:t>
            </a:r>
          </a:p>
        </p:txBody>
      </p:sp>
      <p:sp>
        <p:nvSpPr>
          <p:cNvPr id="1106952" name="Text Box 8"/>
          <p:cNvSpPr txBox="1">
            <a:spLocks noChangeArrowheads="1"/>
          </p:cNvSpPr>
          <p:nvPr/>
        </p:nvSpPr>
        <p:spPr bwMode="auto">
          <a:xfrm>
            <a:off x="1346200" y="1425575"/>
            <a:ext cx="1169988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Afghanistan</a:t>
            </a:r>
          </a:p>
        </p:txBody>
      </p:sp>
      <p:sp>
        <p:nvSpPr>
          <p:cNvPr id="1106953" name="Text Box 9"/>
          <p:cNvSpPr txBox="1">
            <a:spLocks noChangeArrowheads="1"/>
          </p:cNvSpPr>
          <p:nvPr/>
        </p:nvSpPr>
        <p:spPr bwMode="auto">
          <a:xfrm>
            <a:off x="1225550" y="1622425"/>
            <a:ext cx="452438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Male</a:t>
            </a:r>
          </a:p>
        </p:txBody>
      </p:sp>
      <p:sp>
        <p:nvSpPr>
          <p:cNvPr id="1106954" name="Text Box 10"/>
          <p:cNvSpPr txBox="1">
            <a:spLocks noChangeArrowheads="1"/>
          </p:cNvSpPr>
          <p:nvPr/>
        </p:nvSpPr>
        <p:spPr bwMode="auto">
          <a:xfrm>
            <a:off x="2070100" y="1622425"/>
            <a:ext cx="763588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Female</a:t>
            </a:r>
          </a:p>
        </p:txBody>
      </p:sp>
      <p:sp>
        <p:nvSpPr>
          <p:cNvPr id="1106955" name="Text Box 11"/>
          <p:cNvSpPr txBox="1">
            <a:spLocks noChangeArrowheads="1"/>
          </p:cNvSpPr>
          <p:nvPr/>
        </p:nvSpPr>
        <p:spPr bwMode="auto">
          <a:xfrm>
            <a:off x="3340100" y="1622425"/>
            <a:ext cx="388938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Age</a:t>
            </a:r>
          </a:p>
        </p:txBody>
      </p:sp>
      <p:sp>
        <p:nvSpPr>
          <p:cNvPr id="1106956" name="Text Box 12"/>
          <p:cNvSpPr txBox="1">
            <a:spLocks noChangeArrowheads="1"/>
          </p:cNvSpPr>
          <p:nvPr/>
        </p:nvSpPr>
        <p:spPr bwMode="auto">
          <a:xfrm>
            <a:off x="6038850" y="1622425"/>
            <a:ext cx="388938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Age</a:t>
            </a:r>
          </a:p>
        </p:txBody>
      </p:sp>
      <p:sp>
        <p:nvSpPr>
          <p:cNvPr id="1106957" name="Text Box 13"/>
          <p:cNvSpPr txBox="1">
            <a:spLocks noChangeArrowheads="1"/>
          </p:cNvSpPr>
          <p:nvPr/>
        </p:nvSpPr>
        <p:spPr bwMode="auto">
          <a:xfrm>
            <a:off x="4216400" y="1622425"/>
            <a:ext cx="452438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Male</a:t>
            </a:r>
          </a:p>
        </p:txBody>
      </p:sp>
      <p:sp>
        <p:nvSpPr>
          <p:cNvPr id="1106958" name="Text Box 14"/>
          <p:cNvSpPr txBox="1">
            <a:spLocks noChangeArrowheads="1"/>
          </p:cNvSpPr>
          <p:nvPr/>
        </p:nvSpPr>
        <p:spPr bwMode="auto">
          <a:xfrm>
            <a:off x="5060950" y="1622425"/>
            <a:ext cx="763588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Female</a:t>
            </a:r>
          </a:p>
        </p:txBody>
      </p:sp>
      <p:sp>
        <p:nvSpPr>
          <p:cNvPr id="1106959" name="Text Box 15"/>
          <p:cNvSpPr txBox="1">
            <a:spLocks noChangeArrowheads="1"/>
          </p:cNvSpPr>
          <p:nvPr/>
        </p:nvSpPr>
        <p:spPr bwMode="auto">
          <a:xfrm>
            <a:off x="4330700" y="1222375"/>
            <a:ext cx="1169988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Slow growth</a:t>
            </a:r>
          </a:p>
        </p:txBody>
      </p:sp>
      <p:sp>
        <p:nvSpPr>
          <p:cNvPr id="1106960" name="Text Box 16"/>
          <p:cNvSpPr txBox="1">
            <a:spLocks noChangeArrowheads="1"/>
          </p:cNvSpPr>
          <p:nvPr/>
        </p:nvSpPr>
        <p:spPr bwMode="auto">
          <a:xfrm>
            <a:off x="4292600" y="1425575"/>
            <a:ext cx="1169988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United States</a:t>
            </a:r>
          </a:p>
        </p:txBody>
      </p:sp>
      <p:sp>
        <p:nvSpPr>
          <p:cNvPr id="1106961" name="Text Box 17"/>
          <p:cNvSpPr txBox="1">
            <a:spLocks noChangeArrowheads="1"/>
          </p:cNvSpPr>
          <p:nvPr/>
        </p:nvSpPr>
        <p:spPr bwMode="auto">
          <a:xfrm>
            <a:off x="6940550" y="1622425"/>
            <a:ext cx="452438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Male</a:t>
            </a:r>
          </a:p>
        </p:txBody>
      </p:sp>
      <p:sp>
        <p:nvSpPr>
          <p:cNvPr id="1106962" name="Text Box 18"/>
          <p:cNvSpPr txBox="1">
            <a:spLocks noChangeArrowheads="1"/>
          </p:cNvSpPr>
          <p:nvPr/>
        </p:nvSpPr>
        <p:spPr bwMode="auto">
          <a:xfrm>
            <a:off x="7785100" y="1622425"/>
            <a:ext cx="763588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Female</a:t>
            </a:r>
          </a:p>
        </p:txBody>
      </p:sp>
      <p:sp>
        <p:nvSpPr>
          <p:cNvPr id="1106963" name="Text Box 19"/>
          <p:cNvSpPr txBox="1">
            <a:spLocks noChangeArrowheads="1"/>
          </p:cNvSpPr>
          <p:nvPr/>
        </p:nvSpPr>
        <p:spPr bwMode="auto">
          <a:xfrm>
            <a:off x="7143750" y="1222375"/>
            <a:ext cx="1030288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No growth</a:t>
            </a:r>
          </a:p>
        </p:txBody>
      </p:sp>
      <p:sp>
        <p:nvSpPr>
          <p:cNvPr id="1106964" name="Text Box 20"/>
          <p:cNvSpPr txBox="1">
            <a:spLocks noChangeArrowheads="1"/>
          </p:cNvSpPr>
          <p:nvPr/>
        </p:nvSpPr>
        <p:spPr bwMode="auto">
          <a:xfrm>
            <a:off x="7404100" y="1425575"/>
            <a:ext cx="46513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Italy</a:t>
            </a:r>
          </a:p>
        </p:txBody>
      </p:sp>
      <p:sp>
        <p:nvSpPr>
          <p:cNvPr id="1106965" name="Text Box 21"/>
          <p:cNvSpPr txBox="1">
            <a:spLocks noChangeArrowheads="1"/>
          </p:cNvSpPr>
          <p:nvPr/>
        </p:nvSpPr>
        <p:spPr bwMode="auto">
          <a:xfrm>
            <a:off x="3251200" y="185737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85+</a:t>
            </a:r>
          </a:p>
        </p:txBody>
      </p:sp>
      <p:sp>
        <p:nvSpPr>
          <p:cNvPr id="1106966" name="Text Box 22"/>
          <p:cNvSpPr txBox="1">
            <a:spLocks noChangeArrowheads="1"/>
          </p:cNvSpPr>
          <p:nvPr/>
        </p:nvSpPr>
        <p:spPr bwMode="auto">
          <a:xfrm>
            <a:off x="3263900" y="203517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80–84</a:t>
            </a:r>
          </a:p>
        </p:txBody>
      </p:sp>
      <p:sp>
        <p:nvSpPr>
          <p:cNvPr id="1106967" name="Text Box 23"/>
          <p:cNvSpPr txBox="1">
            <a:spLocks noChangeArrowheads="1"/>
          </p:cNvSpPr>
          <p:nvPr/>
        </p:nvSpPr>
        <p:spPr bwMode="auto">
          <a:xfrm>
            <a:off x="3263900" y="221932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75–79</a:t>
            </a:r>
          </a:p>
        </p:txBody>
      </p:sp>
      <p:sp>
        <p:nvSpPr>
          <p:cNvPr id="1106968" name="Text Box 24"/>
          <p:cNvSpPr txBox="1">
            <a:spLocks noChangeArrowheads="1"/>
          </p:cNvSpPr>
          <p:nvPr/>
        </p:nvSpPr>
        <p:spPr bwMode="auto">
          <a:xfrm>
            <a:off x="3263900" y="240347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70–74</a:t>
            </a:r>
          </a:p>
        </p:txBody>
      </p:sp>
      <p:sp>
        <p:nvSpPr>
          <p:cNvPr id="1106969" name="Text Box 25"/>
          <p:cNvSpPr txBox="1">
            <a:spLocks noChangeArrowheads="1"/>
          </p:cNvSpPr>
          <p:nvPr/>
        </p:nvSpPr>
        <p:spPr bwMode="auto">
          <a:xfrm>
            <a:off x="3263900" y="277177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60–64</a:t>
            </a:r>
          </a:p>
        </p:txBody>
      </p:sp>
      <p:sp>
        <p:nvSpPr>
          <p:cNvPr id="1106970" name="Text Box 26"/>
          <p:cNvSpPr txBox="1">
            <a:spLocks noChangeArrowheads="1"/>
          </p:cNvSpPr>
          <p:nvPr/>
        </p:nvSpPr>
        <p:spPr bwMode="auto">
          <a:xfrm>
            <a:off x="3263900" y="258762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65–69</a:t>
            </a:r>
          </a:p>
        </p:txBody>
      </p:sp>
      <p:sp>
        <p:nvSpPr>
          <p:cNvPr id="1106971" name="Text Box 27"/>
          <p:cNvSpPr txBox="1">
            <a:spLocks noChangeArrowheads="1"/>
          </p:cNvSpPr>
          <p:nvPr/>
        </p:nvSpPr>
        <p:spPr bwMode="auto">
          <a:xfrm>
            <a:off x="3263900" y="296227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55–59</a:t>
            </a:r>
          </a:p>
        </p:txBody>
      </p:sp>
      <p:sp>
        <p:nvSpPr>
          <p:cNvPr id="1106972" name="Text Box 28"/>
          <p:cNvSpPr txBox="1">
            <a:spLocks noChangeArrowheads="1"/>
          </p:cNvSpPr>
          <p:nvPr/>
        </p:nvSpPr>
        <p:spPr bwMode="auto">
          <a:xfrm>
            <a:off x="3263900" y="314642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50–54</a:t>
            </a:r>
          </a:p>
        </p:txBody>
      </p:sp>
      <p:sp>
        <p:nvSpPr>
          <p:cNvPr id="1106973" name="Text Box 29"/>
          <p:cNvSpPr txBox="1">
            <a:spLocks noChangeArrowheads="1"/>
          </p:cNvSpPr>
          <p:nvPr/>
        </p:nvSpPr>
        <p:spPr bwMode="auto">
          <a:xfrm>
            <a:off x="3263900" y="333057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45–49</a:t>
            </a:r>
          </a:p>
        </p:txBody>
      </p:sp>
      <p:sp>
        <p:nvSpPr>
          <p:cNvPr id="1106974" name="Text Box 30"/>
          <p:cNvSpPr txBox="1">
            <a:spLocks noChangeArrowheads="1"/>
          </p:cNvSpPr>
          <p:nvPr/>
        </p:nvSpPr>
        <p:spPr bwMode="auto">
          <a:xfrm>
            <a:off x="3263900" y="351472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40–44</a:t>
            </a:r>
          </a:p>
        </p:txBody>
      </p:sp>
      <p:sp>
        <p:nvSpPr>
          <p:cNvPr id="1106975" name="Text Box 31"/>
          <p:cNvSpPr txBox="1">
            <a:spLocks noChangeArrowheads="1"/>
          </p:cNvSpPr>
          <p:nvPr/>
        </p:nvSpPr>
        <p:spPr bwMode="auto">
          <a:xfrm>
            <a:off x="3263900" y="369887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35–39</a:t>
            </a:r>
          </a:p>
        </p:txBody>
      </p:sp>
      <p:sp>
        <p:nvSpPr>
          <p:cNvPr id="1106976" name="Text Box 32"/>
          <p:cNvSpPr txBox="1">
            <a:spLocks noChangeArrowheads="1"/>
          </p:cNvSpPr>
          <p:nvPr/>
        </p:nvSpPr>
        <p:spPr bwMode="auto">
          <a:xfrm>
            <a:off x="3263900" y="388937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30–34</a:t>
            </a:r>
          </a:p>
        </p:txBody>
      </p:sp>
      <p:sp>
        <p:nvSpPr>
          <p:cNvPr id="1106977" name="Text Box 33"/>
          <p:cNvSpPr txBox="1">
            <a:spLocks noChangeArrowheads="1"/>
          </p:cNvSpPr>
          <p:nvPr/>
        </p:nvSpPr>
        <p:spPr bwMode="auto">
          <a:xfrm>
            <a:off x="3263900" y="407352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25–29</a:t>
            </a:r>
          </a:p>
        </p:txBody>
      </p:sp>
      <p:sp>
        <p:nvSpPr>
          <p:cNvPr id="1106978" name="Text Box 34"/>
          <p:cNvSpPr txBox="1">
            <a:spLocks noChangeArrowheads="1"/>
          </p:cNvSpPr>
          <p:nvPr/>
        </p:nvSpPr>
        <p:spPr bwMode="auto">
          <a:xfrm>
            <a:off x="3263900" y="425767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20–24</a:t>
            </a:r>
          </a:p>
        </p:txBody>
      </p:sp>
      <p:sp>
        <p:nvSpPr>
          <p:cNvPr id="1106979" name="Text Box 35"/>
          <p:cNvSpPr txBox="1">
            <a:spLocks noChangeArrowheads="1"/>
          </p:cNvSpPr>
          <p:nvPr/>
        </p:nvSpPr>
        <p:spPr bwMode="auto">
          <a:xfrm>
            <a:off x="3263900" y="444182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15–19</a:t>
            </a:r>
          </a:p>
        </p:txBody>
      </p:sp>
      <p:sp>
        <p:nvSpPr>
          <p:cNvPr id="1106980" name="Text Box 36"/>
          <p:cNvSpPr txBox="1">
            <a:spLocks noChangeArrowheads="1"/>
          </p:cNvSpPr>
          <p:nvPr/>
        </p:nvSpPr>
        <p:spPr bwMode="auto">
          <a:xfrm>
            <a:off x="3263900" y="500062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0–4</a:t>
            </a:r>
          </a:p>
        </p:txBody>
      </p:sp>
      <p:sp>
        <p:nvSpPr>
          <p:cNvPr id="1106981" name="Text Box 37"/>
          <p:cNvSpPr txBox="1">
            <a:spLocks noChangeArrowheads="1"/>
          </p:cNvSpPr>
          <p:nvPr/>
        </p:nvSpPr>
        <p:spPr bwMode="auto">
          <a:xfrm>
            <a:off x="3263900" y="481647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5–9</a:t>
            </a:r>
          </a:p>
        </p:txBody>
      </p:sp>
      <p:sp>
        <p:nvSpPr>
          <p:cNvPr id="1106982" name="Text Box 38"/>
          <p:cNvSpPr txBox="1">
            <a:spLocks noChangeArrowheads="1"/>
          </p:cNvSpPr>
          <p:nvPr/>
        </p:nvSpPr>
        <p:spPr bwMode="auto">
          <a:xfrm>
            <a:off x="3263900" y="462597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10–14</a:t>
            </a:r>
          </a:p>
        </p:txBody>
      </p:sp>
      <p:sp>
        <p:nvSpPr>
          <p:cNvPr id="1106983" name="Text Box 39"/>
          <p:cNvSpPr txBox="1">
            <a:spLocks noChangeArrowheads="1"/>
          </p:cNvSpPr>
          <p:nvPr/>
        </p:nvSpPr>
        <p:spPr bwMode="auto">
          <a:xfrm>
            <a:off x="5949950" y="185737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85+</a:t>
            </a:r>
          </a:p>
        </p:txBody>
      </p:sp>
      <p:sp>
        <p:nvSpPr>
          <p:cNvPr id="1106984" name="Text Box 40"/>
          <p:cNvSpPr txBox="1">
            <a:spLocks noChangeArrowheads="1"/>
          </p:cNvSpPr>
          <p:nvPr/>
        </p:nvSpPr>
        <p:spPr bwMode="auto">
          <a:xfrm>
            <a:off x="5962650" y="203517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80–84</a:t>
            </a:r>
          </a:p>
        </p:txBody>
      </p:sp>
      <p:sp>
        <p:nvSpPr>
          <p:cNvPr id="1106985" name="Text Box 41"/>
          <p:cNvSpPr txBox="1">
            <a:spLocks noChangeArrowheads="1"/>
          </p:cNvSpPr>
          <p:nvPr/>
        </p:nvSpPr>
        <p:spPr bwMode="auto">
          <a:xfrm>
            <a:off x="5962650" y="221932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75–79</a:t>
            </a:r>
          </a:p>
        </p:txBody>
      </p:sp>
      <p:sp>
        <p:nvSpPr>
          <p:cNvPr id="1106986" name="Text Box 42"/>
          <p:cNvSpPr txBox="1">
            <a:spLocks noChangeArrowheads="1"/>
          </p:cNvSpPr>
          <p:nvPr/>
        </p:nvSpPr>
        <p:spPr bwMode="auto">
          <a:xfrm>
            <a:off x="5962650" y="240347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70–74</a:t>
            </a:r>
          </a:p>
        </p:txBody>
      </p:sp>
      <p:sp>
        <p:nvSpPr>
          <p:cNvPr id="1106987" name="Text Box 43"/>
          <p:cNvSpPr txBox="1">
            <a:spLocks noChangeArrowheads="1"/>
          </p:cNvSpPr>
          <p:nvPr/>
        </p:nvSpPr>
        <p:spPr bwMode="auto">
          <a:xfrm>
            <a:off x="5962650" y="277177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60–64</a:t>
            </a:r>
          </a:p>
        </p:txBody>
      </p:sp>
      <p:sp>
        <p:nvSpPr>
          <p:cNvPr id="1106988" name="Text Box 44"/>
          <p:cNvSpPr txBox="1">
            <a:spLocks noChangeArrowheads="1"/>
          </p:cNvSpPr>
          <p:nvPr/>
        </p:nvSpPr>
        <p:spPr bwMode="auto">
          <a:xfrm>
            <a:off x="5962650" y="258762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65–69</a:t>
            </a:r>
          </a:p>
        </p:txBody>
      </p:sp>
      <p:sp>
        <p:nvSpPr>
          <p:cNvPr id="1106989" name="Text Box 45"/>
          <p:cNvSpPr txBox="1">
            <a:spLocks noChangeArrowheads="1"/>
          </p:cNvSpPr>
          <p:nvPr/>
        </p:nvSpPr>
        <p:spPr bwMode="auto">
          <a:xfrm>
            <a:off x="5962650" y="296227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55–59</a:t>
            </a:r>
          </a:p>
        </p:txBody>
      </p:sp>
      <p:sp>
        <p:nvSpPr>
          <p:cNvPr id="1106990" name="Text Box 46"/>
          <p:cNvSpPr txBox="1">
            <a:spLocks noChangeArrowheads="1"/>
          </p:cNvSpPr>
          <p:nvPr/>
        </p:nvSpPr>
        <p:spPr bwMode="auto">
          <a:xfrm>
            <a:off x="5962650" y="314642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50–54</a:t>
            </a:r>
          </a:p>
        </p:txBody>
      </p:sp>
      <p:sp>
        <p:nvSpPr>
          <p:cNvPr id="1106991" name="Text Box 47"/>
          <p:cNvSpPr txBox="1">
            <a:spLocks noChangeArrowheads="1"/>
          </p:cNvSpPr>
          <p:nvPr/>
        </p:nvSpPr>
        <p:spPr bwMode="auto">
          <a:xfrm>
            <a:off x="5962650" y="333057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45–49</a:t>
            </a:r>
          </a:p>
        </p:txBody>
      </p:sp>
      <p:sp>
        <p:nvSpPr>
          <p:cNvPr id="1106992" name="Text Box 48"/>
          <p:cNvSpPr txBox="1">
            <a:spLocks noChangeArrowheads="1"/>
          </p:cNvSpPr>
          <p:nvPr/>
        </p:nvSpPr>
        <p:spPr bwMode="auto">
          <a:xfrm>
            <a:off x="5962650" y="351472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40–44</a:t>
            </a:r>
          </a:p>
        </p:txBody>
      </p:sp>
      <p:sp>
        <p:nvSpPr>
          <p:cNvPr id="1106993" name="Text Box 49"/>
          <p:cNvSpPr txBox="1">
            <a:spLocks noChangeArrowheads="1"/>
          </p:cNvSpPr>
          <p:nvPr/>
        </p:nvSpPr>
        <p:spPr bwMode="auto">
          <a:xfrm>
            <a:off x="5962650" y="369887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35–39</a:t>
            </a:r>
          </a:p>
        </p:txBody>
      </p:sp>
      <p:sp>
        <p:nvSpPr>
          <p:cNvPr id="1106994" name="Text Box 50"/>
          <p:cNvSpPr txBox="1">
            <a:spLocks noChangeArrowheads="1"/>
          </p:cNvSpPr>
          <p:nvPr/>
        </p:nvSpPr>
        <p:spPr bwMode="auto">
          <a:xfrm>
            <a:off x="5962650" y="388937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30–34</a:t>
            </a:r>
          </a:p>
        </p:txBody>
      </p:sp>
      <p:sp>
        <p:nvSpPr>
          <p:cNvPr id="1106995" name="Text Box 51"/>
          <p:cNvSpPr txBox="1">
            <a:spLocks noChangeArrowheads="1"/>
          </p:cNvSpPr>
          <p:nvPr/>
        </p:nvSpPr>
        <p:spPr bwMode="auto">
          <a:xfrm>
            <a:off x="5962650" y="407352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25–29</a:t>
            </a:r>
          </a:p>
        </p:txBody>
      </p:sp>
      <p:sp>
        <p:nvSpPr>
          <p:cNvPr id="1106996" name="Text Box 52"/>
          <p:cNvSpPr txBox="1">
            <a:spLocks noChangeArrowheads="1"/>
          </p:cNvSpPr>
          <p:nvPr/>
        </p:nvSpPr>
        <p:spPr bwMode="auto">
          <a:xfrm>
            <a:off x="5962650" y="425767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20–24</a:t>
            </a:r>
          </a:p>
        </p:txBody>
      </p:sp>
      <p:sp>
        <p:nvSpPr>
          <p:cNvPr id="1106997" name="Text Box 53"/>
          <p:cNvSpPr txBox="1">
            <a:spLocks noChangeArrowheads="1"/>
          </p:cNvSpPr>
          <p:nvPr/>
        </p:nvSpPr>
        <p:spPr bwMode="auto">
          <a:xfrm>
            <a:off x="5962650" y="444182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15–19</a:t>
            </a:r>
          </a:p>
        </p:txBody>
      </p:sp>
      <p:sp>
        <p:nvSpPr>
          <p:cNvPr id="1106998" name="Text Box 54"/>
          <p:cNvSpPr txBox="1">
            <a:spLocks noChangeArrowheads="1"/>
          </p:cNvSpPr>
          <p:nvPr/>
        </p:nvSpPr>
        <p:spPr bwMode="auto">
          <a:xfrm>
            <a:off x="5962650" y="500062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0–4</a:t>
            </a:r>
          </a:p>
        </p:txBody>
      </p:sp>
      <p:sp>
        <p:nvSpPr>
          <p:cNvPr id="1106999" name="Text Box 55"/>
          <p:cNvSpPr txBox="1">
            <a:spLocks noChangeArrowheads="1"/>
          </p:cNvSpPr>
          <p:nvPr/>
        </p:nvSpPr>
        <p:spPr bwMode="auto">
          <a:xfrm>
            <a:off x="5962650" y="481647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5–9</a:t>
            </a:r>
          </a:p>
        </p:txBody>
      </p:sp>
      <p:sp>
        <p:nvSpPr>
          <p:cNvPr id="1107000" name="Text Box 56"/>
          <p:cNvSpPr txBox="1">
            <a:spLocks noChangeArrowheads="1"/>
          </p:cNvSpPr>
          <p:nvPr/>
        </p:nvSpPr>
        <p:spPr bwMode="auto">
          <a:xfrm>
            <a:off x="5962650" y="4625975"/>
            <a:ext cx="50958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10–14</a:t>
            </a:r>
          </a:p>
        </p:txBody>
      </p:sp>
      <p:sp>
        <p:nvSpPr>
          <p:cNvPr id="1107001" name="Text Box 57"/>
          <p:cNvSpPr txBox="1">
            <a:spLocks noChangeArrowheads="1"/>
          </p:cNvSpPr>
          <p:nvPr/>
        </p:nvSpPr>
        <p:spPr bwMode="auto">
          <a:xfrm>
            <a:off x="361950" y="5197475"/>
            <a:ext cx="2492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10 </a:t>
            </a:r>
          </a:p>
        </p:txBody>
      </p:sp>
      <p:sp>
        <p:nvSpPr>
          <p:cNvPr id="1107002" name="Text Box 58"/>
          <p:cNvSpPr txBox="1">
            <a:spLocks noChangeArrowheads="1"/>
          </p:cNvSpPr>
          <p:nvPr/>
        </p:nvSpPr>
        <p:spPr bwMode="auto">
          <a:xfrm>
            <a:off x="3175000" y="5197475"/>
            <a:ext cx="2492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10 </a:t>
            </a:r>
          </a:p>
        </p:txBody>
      </p:sp>
      <p:sp>
        <p:nvSpPr>
          <p:cNvPr id="1107003" name="Text Box 59"/>
          <p:cNvSpPr txBox="1">
            <a:spLocks noChangeArrowheads="1"/>
          </p:cNvSpPr>
          <p:nvPr/>
        </p:nvSpPr>
        <p:spPr bwMode="auto">
          <a:xfrm>
            <a:off x="615950" y="5197475"/>
            <a:ext cx="2492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8</a:t>
            </a:r>
          </a:p>
        </p:txBody>
      </p:sp>
      <p:sp>
        <p:nvSpPr>
          <p:cNvPr id="1107004" name="Text Box 60"/>
          <p:cNvSpPr txBox="1">
            <a:spLocks noChangeArrowheads="1"/>
          </p:cNvSpPr>
          <p:nvPr/>
        </p:nvSpPr>
        <p:spPr bwMode="auto">
          <a:xfrm>
            <a:off x="2870200" y="5197475"/>
            <a:ext cx="2492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8</a:t>
            </a:r>
          </a:p>
        </p:txBody>
      </p:sp>
      <p:sp>
        <p:nvSpPr>
          <p:cNvPr id="1107005" name="Text Box 61"/>
          <p:cNvSpPr txBox="1">
            <a:spLocks noChangeArrowheads="1"/>
          </p:cNvSpPr>
          <p:nvPr/>
        </p:nvSpPr>
        <p:spPr bwMode="auto">
          <a:xfrm>
            <a:off x="2590800" y="5197475"/>
            <a:ext cx="2492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6</a:t>
            </a:r>
          </a:p>
        </p:txBody>
      </p:sp>
      <p:sp>
        <p:nvSpPr>
          <p:cNvPr id="1107006" name="Text Box 62"/>
          <p:cNvSpPr txBox="1">
            <a:spLocks noChangeArrowheads="1"/>
          </p:cNvSpPr>
          <p:nvPr/>
        </p:nvSpPr>
        <p:spPr bwMode="auto">
          <a:xfrm>
            <a:off x="895350" y="5197475"/>
            <a:ext cx="2492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6</a:t>
            </a:r>
          </a:p>
        </p:txBody>
      </p:sp>
      <p:sp>
        <p:nvSpPr>
          <p:cNvPr id="1107007" name="Text Box 63"/>
          <p:cNvSpPr txBox="1">
            <a:spLocks noChangeArrowheads="1"/>
          </p:cNvSpPr>
          <p:nvPr/>
        </p:nvSpPr>
        <p:spPr bwMode="auto">
          <a:xfrm>
            <a:off x="1174750" y="5197475"/>
            <a:ext cx="2492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4</a:t>
            </a:r>
          </a:p>
        </p:txBody>
      </p:sp>
      <p:sp>
        <p:nvSpPr>
          <p:cNvPr id="1107008" name="Text Box 64"/>
          <p:cNvSpPr txBox="1">
            <a:spLocks noChangeArrowheads="1"/>
          </p:cNvSpPr>
          <p:nvPr/>
        </p:nvSpPr>
        <p:spPr bwMode="auto">
          <a:xfrm>
            <a:off x="2305050" y="5197475"/>
            <a:ext cx="2492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4</a:t>
            </a:r>
          </a:p>
        </p:txBody>
      </p:sp>
      <p:sp>
        <p:nvSpPr>
          <p:cNvPr id="1107009" name="Text Box 65"/>
          <p:cNvSpPr txBox="1">
            <a:spLocks noChangeArrowheads="1"/>
          </p:cNvSpPr>
          <p:nvPr/>
        </p:nvSpPr>
        <p:spPr bwMode="auto">
          <a:xfrm>
            <a:off x="2025650" y="5197475"/>
            <a:ext cx="2492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2</a:t>
            </a:r>
          </a:p>
        </p:txBody>
      </p:sp>
      <p:sp>
        <p:nvSpPr>
          <p:cNvPr id="1107010" name="Text Box 66"/>
          <p:cNvSpPr txBox="1">
            <a:spLocks noChangeArrowheads="1"/>
          </p:cNvSpPr>
          <p:nvPr/>
        </p:nvSpPr>
        <p:spPr bwMode="auto">
          <a:xfrm>
            <a:off x="1454150" y="5197475"/>
            <a:ext cx="2492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2</a:t>
            </a:r>
          </a:p>
        </p:txBody>
      </p:sp>
      <p:sp>
        <p:nvSpPr>
          <p:cNvPr id="1107011" name="Text Box 67"/>
          <p:cNvSpPr txBox="1">
            <a:spLocks noChangeArrowheads="1"/>
          </p:cNvSpPr>
          <p:nvPr/>
        </p:nvSpPr>
        <p:spPr bwMode="auto">
          <a:xfrm>
            <a:off x="1739900" y="5197475"/>
            <a:ext cx="2492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0</a:t>
            </a:r>
          </a:p>
        </p:txBody>
      </p:sp>
      <p:sp>
        <p:nvSpPr>
          <p:cNvPr id="1107012" name="Text Box 68"/>
          <p:cNvSpPr txBox="1">
            <a:spLocks noChangeArrowheads="1"/>
          </p:cNvSpPr>
          <p:nvPr/>
        </p:nvSpPr>
        <p:spPr bwMode="auto">
          <a:xfrm>
            <a:off x="946150" y="5407025"/>
            <a:ext cx="1843088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Percent of population</a:t>
            </a:r>
          </a:p>
        </p:txBody>
      </p:sp>
      <p:sp>
        <p:nvSpPr>
          <p:cNvPr id="1107013" name="Text Box 69"/>
          <p:cNvSpPr txBox="1">
            <a:spLocks noChangeArrowheads="1"/>
          </p:cNvSpPr>
          <p:nvPr/>
        </p:nvSpPr>
        <p:spPr bwMode="auto">
          <a:xfrm>
            <a:off x="3943350" y="5407025"/>
            <a:ext cx="1843088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Percent of population</a:t>
            </a:r>
          </a:p>
        </p:txBody>
      </p:sp>
      <p:sp>
        <p:nvSpPr>
          <p:cNvPr id="1107014" name="Text Box 70"/>
          <p:cNvSpPr txBox="1">
            <a:spLocks noChangeArrowheads="1"/>
          </p:cNvSpPr>
          <p:nvPr/>
        </p:nvSpPr>
        <p:spPr bwMode="auto">
          <a:xfrm>
            <a:off x="6667500" y="5407025"/>
            <a:ext cx="1843088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Percent of population</a:t>
            </a:r>
          </a:p>
        </p:txBody>
      </p:sp>
      <p:sp>
        <p:nvSpPr>
          <p:cNvPr id="1107015" name="Text Box 71"/>
          <p:cNvSpPr txBox="1">
            <a:spLocks noChangeArrowheads="1"/>
          </p:cNvSpPr>
          <p:nvPr/>
        </p:nvSpPr>
        <p:spPr bwMode="auto">
          <a:xfrm>
            <a:off x="5581650" y="5197475"/>
            <a:ext cx="2492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6</a:t>
            </a:r>
          </a:p>
        </p:txBody>
      </p:sp>
      <p:sp>
        <p:nvSpPr>
          <p:cNvPr id="1107016" name="Text Box 72"/>
          <p:cNvSpPr txBox="1">
            <a:spLocks noChangeArrowheads="1"/>
          </p:cNvSpPr>
          <p:nvPr/>
        </p:nvSpPr>
        <p:spPr bwMode="auto">
          <a:xfrm>
            <a:off x="3886200" y="5197475"/>
            <a:ext cx="2492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6</a:t>
            </a:r>
          </a:p>
        </p:txBody>
      </p:sp>
      <p:sp>
        <p:nvSpPr>
          <p:cNvPr id="1107017" name="Text Box 73"/>
          <p:cNvSpPr txBox="1">
            <a:spLocks noChangeArrowheads="1"/>
          </p:cNvSpPr>
          <p:nvPr/>
        </p:nvSpPr>
        <p:spPr bwMode="auto">
          <a:xfrm>
            <a:off x="4165600" y="5197475"/>
            <a:ext cx="2492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4</a:t>
            </a:r>
          </a:p>
        </p:txBody>
      </p:sp>
      <p:sp>
        <p:nvSpPr>
          <p:cNvPr id="1107018" name="Text Box 74"/>
          <p:cNvSpPr txBox="1">
            <a:spLocks noChangeArrowheads="1"/>
          </p:cNvSpPr>
          <p:nvPr/>
        </p:nvSpPr>
        <p:spPr bwMode="auto">
          <a:xfrm>
            <a:off x="5295900" y="5197475"/>
            <a:ext cx="2492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4</a:t>
            </a:r>
          </a:p>
        </p:txBody>
      </p:sp>
      <p:sp>
        <p:nvSpPr>
          <p:cNvPr id="1107019" name="Text Box 75"/>
          <p:cNvSpPr txBox="1">
            <a:spLocks noChangeArrowheads="1"/>
          </p:cNvSpPr>
          <p:nvPr/>
        </p:nvSpPr>
        <p:spPr bwMode="auto">
          <a:xfrm>
            <a:off x="5016500" y="5197475"/>
            <a:ext cx="2492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2</a:t>
            </a:r>
          </a:p>
        </p:txBody>
      </p:sp>
      <p:sp>
        <p:nvSpPr>
          <p:cNvPr id="1107020" name="Text Box 76"/>
          <p:cNvSpPr txBox="1">
            <a:spLocks noChangeArrowheads="1"/>
          </p:cNvSpPr>
          <p:nvPr/>
        </p:nvSpPr>
        <p:spPr bwMode="auto">
          <a:xfrm>
            <a:off x="4445000" y="5197475"/>
            <a:ext cx="2492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2</a:t>
            </a:r>
          </a:p>
        </p:txBody>
      </p:sp>
      <p:sp>
        <p:nvSpPr>
          <p:cNvPr id="1107021" name="Text Box 77"/>
          <p:cNvSpPr txBox="1">
            <a:spLocks noChangeArrowheads="1"/>
          </p:cNvSpPr>
          <p:nvPr/>
        </p:nvSpPr>
        <p:spPr bwMode="auto">
          <a:xfrm>
            <a:off x="4730750" y="5197475"/>
            <a:ext cx="2492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0</a:t>
            </a:r>
          </a:p>
        </p:txBody>
      </p:sp>
      <p:sp>
        <p:nvSpPr>
          <p:cNvPr id="1107022" name="Text Box 78"/>
          <p:cNvSpPr txBox="1">
            <a:spLocks noChangeArrowheads="1"/>
          </p:cNvSpPr>
          <p:nvPr/>
        </p:nvSpPr>
        <p:spPr bwMode="auto">
          <a:xfrm>
            <a:off x="3606800" y="5197475"/>
            <a:ext cx="2492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8</a:t>
            </a:r>
          </a:p>
        </p:txBody>
      </p:sp>
      <p:sp>
        <p:nvSpPr>
          <p:cNvPr id="1107023" name="Text Box 79"/>
          <p:cNvSpPr txBox="1">
            <a:spLocks noChangeArrowheads="1"/>
          </p:cNvSpPr>
          <p:nvPr/>
        </p:nvSpPr>
        <p:spPr bwMode="auto">
          <a:xfrm>
            <a:off x="5861050" y="5197475"/>
            <a:ext cx="2492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8</a:t>
            </a:r>
          </a:p>
        </p:txBody>
      </p:sp>
      <p:sp>
        <p:nvSpPr>
          <p:cNvPr id="1107024" name="Text Box 80"/>
          <p:cNvSpPr txBox="1">
            <a:spLocks noChangeArrowheads="1"/>
          </p:cNvSpPr>
          <p:nvPr/>
        </p:nvSpPr>
        <p:spPr bwMode="auto">
          <a:xfrm>
            <a:off x="8305800" y="5197475"/>
            <a:ext cx="2492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6</a:t>
            </a:r>
          </a:p>
        </p:txBody>
      </p:sp>
      <p:sp>
        <p:nvSpPr>
          <p:cNvPr id="1107025" name="Text Box 81"/>
          <p:cNvSpPr txBox="1">
            <a:spLocks noChangeArrowheads="1"/>
          </p:cNvSpPr>
          <p:nvPr/>
        </p:nvSpPr>
        <p:spPr bwMode="auto">
          <a:xfrm>
            <a:off x="6610350" y="5197475"/>
            <a:ext cx="2492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6</a:t>
            </a:r>
          </a:p>
        </p:txBody>
      </p:sp>
      <p:sp>
        <p:nvSpPr>
          <p:cNvPr id="1107026" name="Text Box 82"/>
          <p:cNvSpPr txBox="1">
            <a:spLocks noChangeArrowheads="1"/>
          </p:cNvSpPr>
          <p:nvPr/>
        </p:nvSpPr>
        <p:spPr bwMode="auto">
          <a:xfrm>
            <a:off x="6889750" y="5197475"/>
            <a:ext cx="2492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4</a:t>
            </a:r>
          </a:p>
        </p:txBody>
      </p:sp>
      <p:sp>
        <p:nvSpPr>
          <p:cNvPr id="1107027" name="Text Box 83"/>
          <p:cNvSpPr txBox="1">
            <a:spLocks noChangeArrowheads="1"/>
          </p:cNvSpPr>
          <p:nvPr/>
        </p:nvSpPr>
        <p:spPr bwMode="auto">
          <a:xfrm>
            <a:off x="8020050" y="5197475"/>
            <a:ext cx="2492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4</a:t>
            </a:r>
          </a:p>
        </p:txBody>
      </p:sp>
      <p:sp>
        <p:nvSpPr>
          <p:cNvPr id="1107028" name="Text Box 84"/>
          <p:cNvSpPr txBox="1">
            <a:spLocks noChangeArrowheads="1"/>
          </p:cNvSpPr>
          <p:nvPr/>
        </p:nvSpPr>
        <p:spPr bwMode="auto">
          <a:xfrm>
            <a:off x="7740650" y="5197475"/>
            <a:ext cx="2492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2</a:t>
            </a:r>
          </a:p>
        </p:txBody>
      </p:sp>
      <p:sp>
        <p:nvSpPr>
          <p:cNvPr id="1107029" name="Text Box 85"/>
          <p:cNvSpPr txBox="1">
            <a:spLocks noChangeArrowheads="1"/>
          </p:cNvSpPr>
          <p:nvPr/>
        </p:nvSpPr>
        <p:spPr bwMode="auto">
          <a:xfrm>
            <a:off x="7169150" y="5197475"/>
            <a:ext cx="2492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2</a:t>
            </a:r>
          </a:p>
        </p:txBody>
      </p:sp>
      <p:sp>
        <p:nvSpPr>
          <p:cNvPr id="1107030" name="Text Box 86"/>
          <p:cNvSpPr txBox="1">
            <a:spLocks noChangeArrowheads="1"/>
          </p:cNvSpPr>
          <p:nvPr/>
        </p:nvSpPr>
        <p:spPr bwMode="auto">
          <a:xfrm>
            <a:off x="7454900" y="5197475"/>
            <a:ext cx="2492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0</a:t>
            </a:r>
          </a:p>
        </p:txBody>
      </p:sp>
      <p:sp>
        <p:nvSpPr>
          <p:cNvPr id="1107031" name="Text Box 87"/>
          <p:cNvSpPr txBox="1">
            <a:spLocks noChangeArrowheads="1"/>
          </p:cNvSpPr>
          <p:nvPr/>
        </p:nvSpPr>
        <p:spPr bwMode="auto">
          <a:xfrm>
            <a:off x="6330950" y="5197475"/>
            <a:ext cx="2492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8</a:t>
            </a:r>
          </a:p>
        </p:txBody>
      </p:sp>
      <p:sp>
        <p:nvSpPr>
          <p:cNvPr id="1107032" name="Text Box 88"/>
          <p:cNvSpPr txBox="1">
            <a:spLocks noChangeArrowheads="1"/>
          </p:cNvSpPr>
          <p:nvPr/>
        </p:nvSpPr>
        <p:spPr bwMode="auto">
          <a:xfrm>
            <a:off x="8585200" y="5197475"/>
            <a:ext cx="2492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kumimoji="0" lang="en-US" altLang="en-US" sz="1400" b="1">
                <a:latin typeface="Arial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54645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534400" cy="503238"/>
          </a:xfrm>
        </p:spPr>
        <p:txBody>
          <a:bodyPr/>
          <a:lstStyle/>
          <a:p>
            <a:r>
              <a:rPr lang="en-US" altLang="en-US" i="1"/>
              <a:t>Estimates of Earth’s Carrying Capacity</a:t>
            </a:r>
            <a:endParaRPr lang="en-US" altLang="en-US" b="0" i="1">
              <a:solidFill>
                <a:schemeClr val="tx1"/>
              </a:solidFill>
            </a:endParaRPr>
          </a:p>
        </p:txBody>
      </p:sp>
      <p:sp>
        <p:nvSpPr>
          <p:cNvPr id="98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150" y="1176338"/>
            <a:ext cx="8534400" cy="3022600"/>
          </a:xfrm>
        </p:spPr>
        <p:txBody>
          <a:bodyPr/>
          <a:lstStyle/>
          <a:p>
            <a:r>
              <a:rPr lang="en-US" altLang="en-US" sz="3000"/>
              <a:t>How many humans can the biosphere support?</a:t>
            </a:r>
          </a:p>
          <a:p>
            <a:r>
              <a:rPr lang="en-US" altLang="en-US" sz="3000"/>
              <a:t>The carrying capacity of Earth for humans is uncertain.</a:t>
            </a:r>
          </a:p>
          <a:p>
            <a:r>
              <a:rPr lang="en-US" altLang="en-US" sz="3000"/>
              <a:t>The average estimate is 10–15 billion.</a:t>
            </a:r>
          </a:p>
        </p:txBody>
      </p:sp>
    </p:spTree>
    <p:extLst>
      <p:ext uri="{BB962C8B-B14F-4D97-AF65-F5344CB8AC3E}">
        <p14:creationId xmlns:p14="http://schemas.microsoft.com/office/powerpoint/2010/main" val="358807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534400" cy="503238"/>
          </a:xfrm>
        </p:spPr>
        <p:txBody>
          <a:bodyPr/>
          <a:lstStyle/>
          <a:p>
            <a:r>
              <a:rPr lang="en-US" altLang="en-US" i="1"/>
              <a:t>Limits on Human Population Size</a:t>
            </a:r>
          </a:p>
        </p:txBody>
      </p:sp>
      <p:sp>
        <p:nvSpPr>
          <p:cNvPr id="106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150" y="1066800"/>
            <a:ext cx="8534400" cy="5751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600"/>
              <a:t>The </a:t>
            </a:r>
            <a:r>
              <a:rPr lang="en-US" altLang="en-US" sz="2600" b="1">
                <a:solidFill>
                  <a:srgbClr val="C90910"/>
                </a:solidFill>
              </a:rPr>
              <a:t>ecological footprint</a:t>
            </a:r>
            <a:r>
              <a:rPr lang="en-US" altLang="en-US" sz="2600" b="1"/>
              <a:t> </a:t>
            </a:r>
            <a:r>
              <a:rPr lang="en-US" altLang="en-US" sz="2600"/>
              <a:t>concept summarizes the aggregate land and water area needed to sustain the people of a nation.</a:t>
            </a:r>
          </a:p>
          <a:p>
            <a:pPr>
              <a:lnSpc>
                <a:spcPct val="90000"/>
              </a:lnSpc>
            </a:pPr>
            <a:r>
              <a:rPr lang="en-US" altLang="en-US" sz="2600"/>
              <a:t>It is one measure of how close we are to the carrying capacity of Earth.</a:t>
            </a:r>
          </a:p>
          <a:p>
            <a:pPr>
              <a:lnSpc>
                <a:spcPct val="90000"/>
              </a:lnSpc>
            </a:pPr>
            <a:r>
              <a:rPr lang="en-US" altLang="en-US" sz="2600"/>
              <a:t>Countries vary greatly in footprint size and available ecological capacity.</a:t>
            </a:r>
          </a:p>
          <a:p>
            <a:pPr>
              <a:lnSpc>
                <a:spcPct val="90000"/>
              </a:lnSpc>
            </a:pPr>
            <a:r>
              <a:rPr lang="en-US" altLang="en-US" sz="2600" i="1">
                <a:solidFill>
                  <a:srgbClr val="C90910"/>
                </a:solidFill>
              </a:rPr>
              <a:t>Our carrying capacity could potentially be limited by food, space, nonrenewable resources, or buildup of wastes</a:t>
            </a:r>
            <a:r>
              <a:rPr lang="en-US" altLang="en-US" sz="2600"/>
              <a:t>.</a:t>
            </a:r>
          </a:p>
          <a:p>
            <a:pPr>
              <a:lnSpc>
                <a:spcPct val="90000"/>
              </a:lnSpc>
            </a:pPr>
            <a:endParaRPr lang="en-US" altLang="en-US" sz="2600"/>
          </a:p>
          <a:p>
            <a:pPr>
              <a:lnSpc>
                <a:spcPct val="90000"/>
              </a:lnSpc>
            </a:pPr>
            <a:endParaRPr lang="en-US" altLang="en-US" sz="2600"/>
          </a:p>
        </p:txBody>
      </p:sp>
    </p:spTree>
    <p:extLst>
      <p:ext uri="{BB962C8B-B14F-4D97-AF65-F5344CB8AC3E}">
        <p14:creationId xmlns:p14="http://schemas.microsoft.com/office/powerpoint/2010/main" val="12052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0434" name="Picture 2" descr="53_UN03Summary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725" y="1092200"/>
            <a:ext cx="5670550" cy="474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0435" name="Rectangle 3"/>
          <p:cNvSpPr>
            <a:spLocks noChangeArrowheads="1"/>
          </p:cNvSpPr>
          <p:nvPr/>
        </p:nvSpPr>
        <p:spPr bwMode="auto">
          <a:xfrm>
            <a:off x="152400" y="0"/>
            <a:ext cx="7162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000" b="1">
                <a:solidFill>
                  <a:srgbClr val="C90910"/>
                </a:solidFill>
              </a:rPr>
              <a:t>Review:  Population Growth Curve</a:t>
            </a: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1170436" name="Text Box 4"/>
          <p:cNvSpPr txBox="1">
            <a:spLocks noChangeArrowheads="1"/>
          </p:cNvSpPr>
          <p:nvPr/>
        </p:nvSpPr>
        <p:spPr bwMode="auto">
          <a:xfrm>
            <a:off x="3238500" y="5172075"/>
            <a:ext cx="341153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b="1">
                <a:latin typeface="Arial" charset="0"/>
              </a:rPr>
              <a:t>Number of generations</a:t>
            </a:r>
          </a:p>
        </p:txBody>
      </p:sp>
      <p:sp>
        <p:nvSpPr>
          <p:cNvPr id="1170437" name="Text Box 5"/>
          <p:cNvSpPr txBox="1">
            <a:spLocks noChangeArrowheads="1"/>
          </p:cNvSpPr>
          <p:nvPr/>
        </p:nvSpPr>
        <p:spPr bwMode="auto">
          <a:xfrm>
            <a:off x="2628900" y="2066925"/>
            <a:ext cx="341153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b="1" i="1">
                <a:latin typeface="Arial" charset="0"/>
              </a:rPr>
              <a:t>K</a:t>
            </a:r>
            <a:r>
              <a:rPr kumimoji="0" lang="en-US" altLang="en-US" b="1">
                <a:latin typeface="Arial" charset="0"/>
              </a:rPr>
              <a:t> = carrying capacity</a:t>
            </a:r>
          </a:p>
        </p:txBody>
      </p:sp>
      <p:sp>
        <p:nvSpPr>
          <p:cNvPr id="1170438" name="Text Box 6"/>
          <p:cNvSpPr txBox="1">
            <a:spLocks noChangeArrowheads="1"/>
          </p:cNvSpPr>
          <p:nvPr/>
        </p:nvSpPr>
        <p:spPr bwMode="auto">
          <a:xfrm rot="-5400000">
            <a:off x="413544" y="2580482"/>
            <a:ext cx="341153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b="1">
                <a:latin typeface="Arial" charset="0"/>
              </a:rPr>
              <a:t>Population size (</a:t>
            </a:r>
            <a:r>
              <a:rPr kumimoji="0" lang="en-US" altLang="en-US" b="1" i="1">
                <a:latin typeface="Arial" charset="0"/>
              </a:rPr>
              <a:t>N</a:t>
            </a:r>
            <a:r>
              <a:rPr kumimoji="0" lang="en-US" altLang="en-US" b="1">
                <a:latin typeface="Arial" charset="0"/>
              </a:rPr>
              <a:t>)</a:t>
            </a:r>
          </a:p>
        </p:txBody>
      </p:sp>
      <p:sp>
        <p:nvSpPr>
          <p:cNvPr id="1170439" name="Text Box 7"/>
          <p:cNvSpPr txBox="1">
            <a:spLocks noChangeArrowheads="1"/>
          </p:cNvSpPr>
          <p:nvPr/>
        </p:nvSpPr>
        <p:spPr bwMode="auto">
          <a:xfrm>
            <a:off x="5213350" y="3641725"/>
            <a:ext cx="90963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b="1" i="1">
                <a:latin typeface="Arial" charset="0"/>
              </a:rPr>
              <a:t>r</a:t>
            </a:r>
            <a:r>
              <a:rPr kumimoji="0" lang="en-US" altLang="en-US" b="1" i="1" baseline="-25000">
                <a:latin typeface="Arial" charset="0"/>
              </a:rPr>
              <a:t>max</a:t>
            </a:r>
            <a:r>
              <a:rPr kumimoji="0" lang="en-US" altLang="en-US" b="1">
                <a:latin typeface="Arial" charset="0"/>
              </a:rPr>
              <a:t> </a:t>
            </a:r>
            <a:r>
              <a:rPr kumimoji="0" lang="en-US" altLang="en-US" b="1" i="1">
                <a:latin typeface="Arial" charset="0"/>
              </a:rPr>
              <a:t>N</a:t>
            </a:r>
            <a:endParaRPr kumimoji="0" lang="en-US" altLang="en-US" b="1">
              <a:latin typeface="Arial" charset="0"/>
            </a:endParaRPr>
          </a:p>
        </p:txBody>
      </p:sp>
      <p:sp>
        <p:nvSpPr>
          <p:cNvPr id="1170440" name="Text Box 8"/>
          <p:cNvSpPr txBox="1">
            <a:spLocks noChangeArrowheads="1"/>
          </p:cNvSpPr>
          <p:nvPr/>
        </p:nvSpPr>
        <p:spPr bwMode="auto">
          <a:xfrm>
            <a:off x="4559300" y="3482975"/>
            <a:ext cx="471488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b="1" i="1">
                <a:latin typeface="Arial" charset="0"/>
              </a:rPr>
              <a:t>dN</a:t>
            </a:r>
            <a:endParaRPr kumimoji="0" lang="en-US" altLang="en-US" b="1">
              <a:latin typeface="Arial" charset="0"/>
            </a:endParaRPr>
          </a:p>
        </p:txBody>
      </p:sp>
      <p:sp>
        <p:nvSpPr>
          <p:cNvPr id="1170441" name="Text Box 9"/>
          <p:cNvSpPr txBox="1">
            <a:spLocks noChangeArrowheads="1"/>
          </p:cNvSpPr>
          <p:nvPr/>
        </p:nvSpPr>
        <p:spPr bwMode="auto">
          <a:xfrm>
            <a:off x="4616450" y="3851275"/>
            <a:ext cx="471488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b="1" i="1">
                <a:latin typeface="Arial" charset="0"/>
              </a:rPr>
              <a:t>dt</a:t>
            </a:r>
            <a:endParaRPr kumimoji="0" lang="en-US" altLang="en-US" b="1">
              <a:latin typeface="Arial" charset="0"/>
            </a:endParaRPr>
          </a:p>
        </p:txBody>
      </p:sp>
      <p:sp>
        <p:nvSpPr>
          <p:cNvPr id="1170442" name="Text Box 10"/>
          <p:cNvSpPr txBox="1">
            <a:spLocks noChangeArrowheads="1"/>
          </p:cNvSpPr>
          <p:nvPr/>
        </p:nvSpPr>
        <p:spPr bwMode="auto">
          <a:xfrm>
            <a:off x="4991100" y="3673475"/>
            <a:ext cx="223838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b="1">
                <a:latin typeface="Arial" charset="0"/>
              </a:rPr>
              <a:t>=</a:t>
            </a:r>
          </a:p>
        </p:txBody>
      </p:sp>
      <p:sp>
        <p:nvSpPr>
          <p:cNvPr id="1170443" name="Line 11"/>
          <p:cNvSpPr>
            <a:spLocks noChangeShapeType="1"/>
          </p:cNvSpPr>
          <p:nvPr/>
        </p:nvSpPr>
        <p:spPr bwMode="auto">
          <a:xfrm>
            <a:off x="4556125" y="3790950"/>
            <a:ext cx="3746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0444" name="Text Box 12"/>
          <p:cNvSpPr txBox="1">
            <a:spLocks noChangeArrowheads="1"/>
          </p:cNvSpPr>
          <p:nvPr/>
        </p:nvSpPr>
        <p:spPr bwMode="auto">
          <a:xfrm>
            <a:off x="6210300" y="3457575"/>
            <a:ext cx="90963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b="1" i="1">
                <a:latin typeface="Arial" charset="0"/>
              </a:rPr>
              <a:t>K – N</a:t>
            </a:r>
            <a:endParaRPr kumimoji="0" lang="en-US" altLang="en-US" b="1">
              <a:latin typeface="Arial" charset="0"/>
            </a:endParaRPr>
          </a:p>
        </p:txBody>
      </p:sp>
      <p:sp>
        <p:nvSpPr>
          <p:cNvPr id="1170445" name="Text Box 13"/>
          <p:cNvSpPr txBox="1">
            <a:spLocks noChangeArrowheads="1"/>
          </p:cNvSpPr>
          <p:nvPr/>
        </p:nvSpPr>
        <p:spPr bwMode="auto">
          <a:xfrm>
            <a:off x="6496050" y="3851275"/>
            <a:ext cx="357188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b="1" i="1">
                <a:latin typeface="Arial" charset="0"/>
              </a:rPr>
              <a:t>K</a:t>
            </a:r>
            <a:endParaRPr kumimoji="0" lang="en-US" altLang="en-US" b="1">
              <a:latin typeface="Arial" charset="0"/>
            </a:endParaRPr>
          </a:p>
        </p:txBody>
      </p:sp>
      <p:sp>
        <p:nvSpPr>
          <p:cNvPr id="1170446" name="Line 14"/>
          <p:cNvSpPr>
            <a:spLocks noChangeShapeType="1"/>
          </p:cNvSpPr>
          <p:nvPr/>
        </p:nvSpPr>
        <p:spPr bwMode="auto">
          <a:xfrm>
            <a:off x="6216650" y="3778250"/>
            <a:ext cx="7556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0447" name="AutoShape 15"/>
          <p:cNvSpPr>
            <a:spLocks noChangeArrowheads="1"/>
          </p:cNvSpPr>
          <p:nvPr/>
        </p:nvSpPr>
        <p:spPr bwMode="auto">
          <a:xfrm>
            <a:off x="6129338" y="3460750"/>
            <a:ext cx="87312" cy="596900"/>
          </a:xfrm>
          <a:prstGeom prst="moon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0448" name="AutoShape 16"/>
          <p:cNvSpPr>
            <a:spLocks noChangeArrowheads="1"/>
          </p:cNvSpPr>
          <p:nvPr/>
        </p:nvSpPr>
        <p:spPr bwMode="auto">
          <a:xfrm flipH="1">
            <a:off x="7037388" y="3460750"/>
            <a:ext cx="87312" cy="596900"/>
          </a:xfrm>
          <a:prstGeom prst="moon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3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534400" cy="503238"/>
          </a:xfrm>
        </p:spPr>
        <p:txBody>
          <a:bodyPr/>
          <a:lstStyle/>
          <a:p>
            <a:r>
              <a:rPr lang="en-US" altLang="en-US"/>
              <a:t>You should now be able to:</a:t>
            </a:r>
          </a:p>
        </p:txBody>
      </p:sp>
      <p:sp>
        <p:nvSpPr>
          <p:cNvPr id="106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850" y="1176338"/>
            <a:ext cx="8534400" cy="50546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altLang="en-US" sz="3000"/>
              <a:t>Define and distinguish between the following sets of terms: density and dispersion; clumped dispersion, uniform dispersion, and random dispersion; life table and reproductive table; Type I, Type II, and Type III survivorship curves; semelparity and iteroparity; </a:t>
            </a:r>
            <a:r>
              <a:rPr lang="en-US" altLang="en-US" sz="3000" i="1"/>
              <a:t>r</a:t>
            </a:r>
            <a:r>
              <a:rPr lang="en-US" altLang="en-US" sz="3000"/>
              <a:t>-selected populations and </a:t>
            </a:r>
            <a:r>
              <a:rPr lang="en-US" altLang="en-US" sz="3000" i="1"/>
              <a:t>K</a:t>
            </a:r>
            <a:r>
              <a:rPr lang="en-US" altLang="en-US" sz="3000"/>
              <a:t>-selected populations.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3000"/>
              <a:t>Explain how ecologists may estimate the density of a species.</a:t>
            </a:r>
          </a:p>
        </p:txBody>
      </p:sp>
    </p:spTree>
    <p:extLst>
      <p:ext uri="{BB962C8B-B14F-4D97-AF65-F5344CB8AC3E}">
        <p14:creationId xmlns:p14="http://schemas.microsoft.com/office/powerpoint/2010/main" val="236171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76338"/>
            <a:ext cx="8534400" cy="5194300"/>
          </a:xfrm>
        </p:spPr>
        <p:txBody>
          <a:bodyPr/>
          <a:lstStyle/>
          <a:p>
            <a:pPr marL="533400" indent="-533400">
              <a:buFont typeface="Arial" charset="0"/>
              <a:buAutoNum type="arabicPeriod" startAt="3"/>
            </a:pPr>
            <a:r>
              <a:rPr lang="en-US" altLang="en-US" sz="3000"/>
              <a:t>Explain how limited resources and trade-offs may affect life histories. </a:t>
            </a:r>
          </a:p>
          <a:p>
            <a:pPr marL="533400" indent="-533400">
              <a:buFont typeface="Arial" charset="0"/>
              <a:buAutoNum type="arabicPeriod" startAt="3"/>
            </a:pPr>
            <a:r>
              <a:rPr lang="en-US" altLang="en-US" sz="3000"/>
              <a:t>Compare the exponential and logistic models of population growth.</a:t>
            </a:r>
          </a:p>
          <a:p>
            <a:pPr marL="533400" indent="-533400">
              <a:buFont typeface="Arial" charset="0"/>
              <a:buAutoNum type="arabicPeriod" startAt="3"/>
            </a:pPr>
            <a:r>
              <a:rPr lang="en-US" altLang="en-US" sz="3000"/>
              <a:t>Explain how density-dependent and density-independent factors may affect population growth.</a:t>
            </a:r>
          </a:p>
          <a:p>
            <a:pPr marL="533400" indent="-533400">
              <a:buFont typeface="Arial" charset="0"/>
              <a:buAutoNum type="arabicPeriod" startAt="3"/>
            </a:pPr>
            <a:r>
              <a:rPr lang="en-US" altLang="en-US" sz="3000"/>
              <a:t>Explain how biotic and abiotic factors may work together to control a population’s growth.</a:t>
            </a:r>
          </a:p>
        </p:txBody>
      </p:sp>
    </p:spTree>
    <p:extLst>
      <p:ext uri="{BB962C8B-B14F-4D97-AF65-F5344CB8AC3E}">
        <p14:creationId xmlns:p14="http://schemas.microsoft.com/office/powerpoint/2010/main" val="92805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534400" cy="530225"/>
          </a:xfrm>
        </p:spPr>
        <p:txBody>
          <a:bodyPr/>
          <a:lstStyle/>
          <a:p>
            <a:r>
              <a:rPr lang="en-US" altLang="en-US" sz="3200">
                <a:solidFill>
                  <a:srgbClr val="C90910"/>
                </a:solidFill>
              </a:rPr>
              <a:t>Population</a:t>
            </a:r>
            <a:r>
              <a:rPr lang="en-US" altLang="en-US"/>
              <a:t> Change and Population Density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150" y="1174750"/>
            <a:ext cx="8534400" cy="3225800"/>
          </a:xfrm>
        </p:spPr>
        <p:txBody>
          <a:bodyPr/>
          <a:lstStyle/>
          <a:p>
            <a:r>
              <a:rPr lang="en-US" altLang="en-US" sz="3000"/>
              <a:t>In </a:t>
            </a:r>
            <a:r>
              <a:rPr lang="en-US" altLang="en-US" sz="3000" b="1">
                <a:solidFill>
                  <a:srgbClr val="C90910"/>
                </a:solidFill>
              </a:rPr>
              <a:t>density-independent</a:t>
            </a:r>
            <a:r>
              <a:rPr lang="en-US" altLang="en-US" sz="3000" b="1"/>
              <a:t> </a:t>
            </a:r>
            <a:r>
              <a:rPr lang="en-US" altLang="en-US" sz="3000"/>
              <a:t>populations, birth rate and death rate do not change with population density.</a:t>
            </a:r>
          </a:p>
          <a:p>
            <a:r>
              <a:rPr lang="en-US" altLang="en-US" sz="3000"/>
              <a:t>In </a:t>
            </a:r>
            <a:r>
              <a:rPr lang="en-US" altLang="en-US" sz="3000" b="1">
                <a:solidFill>
                  <a:srgbClr val="C90910"/>
                </a:solidFill>
              </a:rPr>
              <a:t>density-dependent</a:t>
            </a:r>
            <a:r>
              <a:rPr lang="en-US" altLang="en-US" sz="3000" b="1"/>
              <a:t> </a:t>
            </a:r>
            <a:r>
              <a:rPr lang="en-US" altLang="en-US" sz="3000"/>
              <a:t>populations, birth rates fall and death rates rise with population density.</a:t>
            </a:r>
          </a:p>
        </p:txBody>
      </p:sp>
    </p:spTree>
    <p:extLst>
      <p:ext uri="{BB962C8B-B14F-4D97-AF65-F5344CB8AC3E}">
        <p14:creationId xmlns:p14="http://schemas.microsoft.com/office/powerpoint/2010/main" val="328948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534400" cy="503238"/>
          </a:xfrm>
        </p:spPr>
        <p:txBody>
          <a:bodyPr/>
          <a:lstStyle/>
          <a:p>
            <a:r>
              <a:rPr lang="en-US" altLang="en-US"/>
              <a:t>Density-Dependent Population Regulation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3" y="1176338"/>
            <a:ext cx="8534400" cy="5651500"/>
          </a:xfrm>
        </p:spPr>
        <p:txBody>
          <a:bodyPr/>
          <a:lstStyle/>
          <a:p>
            <a:r>
              <a:rPr lang="en-US" altLang="en-US" sz="3000" b="1" i="1">
                <a:solidFill>
                  <a:srgbClr val="C90910"/>
                </a:solidFill>
              </a:rPr>
              <a:t>Density-dependent</a:t>
            </a:r>
            <a:r>
              <a:rPr lang="en-US" altLang="en-US" sz="3000"/>
              <a:t> birth and death rates are an example of </a:t>
            </a:r>
            <a:r>
              <a:rPr lang="en-US" altLang="en-US" sz="3000" i="1">
                <a:solidFill>
                  <a:srgbClr val="C90910"/>
                </a:solidFill>
              </a:rPr>
              <a:t>negative feedback that regulates population growth</a:t>
            </a:r>
            <a:r>
              <a:rPr lang="en-US" altLang="en-US" sz="3000"/>
              <a:t>.</a:t>
            </a:r>
          </a:p>
          <a:p>
            <a:r>
              <a:rPr lang="en-US" altLang="en-US" sz="3000"/>
              <a:t>They are affected by many factors, such as </a:t>
            </a:r>
            <a:r>
              <a:rPr lang="en-US" altLang="en-US" sz="3000" i="1">
                <a:solidFill>
                  <a:srgbClr val="C90910"/>
                </a:solidFill>
              </a:rPr>
              <a:t>competition for resources, territoriality, disease, predation, toxic wastes, and intrinsic factors</a:t>
            </a:r>
            <a:r>
              <a:rPr lang="en-US" altLang="en-US" sz="3000"/>
              <a:t>.</a:t>
            </a:r>
          </a:p>
          <a:p>
            <a:r>
              <a:rPr lang="en-US" altLang="en-US" sz="3000"/>
              <a:t>In crowded populations, increasing population density intensifies competition for resources and results in a lower birth rate.</a:t>
            </a:r>
          </a:p>
          <a:p>
            <a:endParaRPr lang="en-US" altLang="en-US" sz="3000"/>
          </a:p>
        </p:txBody>
      </p:sp>
    </p:spTree>
    <p:extLst>
      <p:ext uri="{BB962C8B-B14F-4D97-AF65-F5344CB8AC3E}">
        <p14:creationId xmlns:p14="http://schemas.microsoft.com/office/powerpoint/2010/main" val="245374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685" name="Picture 5" descr="53_16DecreasedReprod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533400"/>
            <a:ext cx="8561387" cy="602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5686" name="Rectangle 6"/>
          <p:cNvSpPr>
            <a:spLocks noChangeArrowheads="1"/>
          </p:cNvSpPr>
          <p:nvPr/>
        </p:nvSpPr>
        <p:spPr bwMode="auto">
          <a:xfrm>
            <a:off x="152400" y="0"/>
            <a:ext cx="883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000" b="1">
                <a:solidFill>
                  <a:srgbClr val="C90910"/>
                </a:solidFill>
              </a:rPr>
              <a:t>              Decreased reproduction at high population densities</a:t>
            </a:r>
            <a:endParaRPr lang="en-US" altLang="en-US"/>
          </a:p>
        </p:txBody>
      </p:sp>
      <p:sp>
        <p:nvSpPr>
          <p:cNvPr id="1095687" name="Text Box 7"/>
          <p:cNvSpPr txBox="1">
            <a:spLocks noChangeArrowheads="1"/>
          </p:cNvSpPr>
          <p:nvPr/>
        </p:nvSpPr>
        <p:spPr bwMode="auto">
          <a:xfrm>
            <a:off x="3927475" y="5978525"/>
            <a:ext cx="20970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Population size</a:t>
            </a:r>
          </a:p>
        </p:txBody>
      </p:sp>
      <p:sp>
        <p:nvSpPr>
          <p:cNvPr id="1095688" name="Text Box 8"/>
          <p:cNvSpPr txBox="1">
            <a:spLocks noChangeArrowheads="1"/>
          </p:cNvSpPr>
          <p:nvPr/>
        </p:nvSpPr>
        <p:spPr bwMode="auto">
          <a:xfrm>
            <a:off x="841375" y="568325"/>
            <a:ext cx="515938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100</a:t>
            </a:r>
          </a:p>
        </p:txBody>
      </p:sp>
      <p:sp>
        <p:nvSpPr>
          <p:cNvPr id="1095689" name="Text Box 9"/>
          <p:cNvSpPr txBox="1">
            <a:spLocks noChangeArrowheads="1"/>
          </p:cNvSpPr>
          <p:nvPr/>
        </p:nvSpPr>
        <p:spPr bwMode="auto">
          <a:xfrm>
            <a:off x="993775" y="1520825"/>
            <a:ext cx="325438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80</a:t>
            </a:r>
          </a:p>
        </p:txBody>
      </p:sp>
      <p:sp>
        <p:nvSpPr>
          <p:cNvPr id="1095690" name="Text Box 10"/>
          <p:cNvSpPr txBox="1">
            <a:spLocks noChangeArrowheads="1"/>
          </p:cNvSpPr>
          <p:nvPr/>
        </p:nvSpPr>
        <p:spPr bwMode="auto">
          <a:xfrm>
            <a:off x="993775" y="2479675"/>
            <a:ext cx="325438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60</a:t>
            </a:r>
          </a:p>
        </p:txBody>
      </p:sp>
      <p:sp>
        <p:nvSpPr>
          <p:cNvPr id="1095691" name="Text Box 11"/>
          <p:cNvSpPr txBox="1">
            <a:spLocks noChangeArrowheads="1"/>
          </p:cNvSpPr>
          <p:nvPr/>
        </p:nvSpPr>
        <p:spPr bwMode="auto">
          <a:xfrm>
            <a:off x="993775" y="3419475"/>
            <a:ext cx="325438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40</a:t>
            </a:r>
          </a:p>
        </p:txBody>
      </p:sp>
      <p:sp>
        <p:nvSpPr>
          <p:cNvPr id="1095692" name="Text Box 12"/>
          <p:cNvSpPr txBox="1">
            <a:spLocks noChangeArrowheads="1"/>
          </p:cNvSpPr>
          <p:nvPr/>
        </p:nvSpPr>
        <p:spPr bwMode="auto">
          <a:xfrm>
            <a:off x="993775" y="4371975"/>
            <a:ext cx="325438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20</a:t>
            </a:r>
          </a:p>
        </p:txBody>
      </p:sp>
      <p:sp>
        <p:nvSpPr>
          <p:cNvPr id="1095693" name="Text Box 13"/>
          <p:cNvSpPr txBox="1">
            <a:spLocks noChangeArrowheads="1"/>
          </p:cNvSpPr>
          <p:nvPr/>
        </p:nvSpPr>
        <p:spPr bwMode="auto">
          <a:xfrm>
            <a:off x="1146175" y="5330825"/>
            <a:ext cx="173038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0</a:t>
            </a:r>
          </a:p>
        </p:txBody>
      </p:sp>
      <p:sp>
        <p:nvSpPr>
          <p:cNvPr id="1095694" name="Text Box 14"/>
          <p:cNvSpPr txBox="1">
            <a:spLocks noChangeArrowheads="1"/>
          </p:cNvSpPr>
          <p:nvPr/>
        </p:nvSpPr>
        <p:spPr bwMode="auto">
          <a:xfrm>
            <a:off x="1254125" y="5622925"/>
            <a:ext cx="503238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200</a:t>
            </a:r>
          </a:p>
        </p:txBody>
      </p:sp>
      <p:sp>
        <p:nvSpPr>
          <p:cNvPr id="1095695" name="Text Box 15"/>
          <p:cNvSpPr txBox="1">
            <a:spLocks noChangeArrowheads="1"/>
          </p:cNvSpPr>
          <p:nvPr/>
        </p:nvSpPr>
        <p:spPr bwMode="auto">
          <a:xfrm>
            <a:off x="4543425" y="5622925"/>
            <a:ext cx="503238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400</a:t>
            </a:r>
          </a:p>
        </p:txBody>
      </p:sp>
      <p:sp>
        <p:nvSpPr>
          <p:cNvPr id="1095696" name="Text Box 16"/>
          <p:cNvSpPr txBox="1">
            <a:spLocks noChangeArrowheads="1"/>
          </p:cNvSpPr>
          <p:nvPr/>
        </p:nvSpPr>
        <p:spPr bwMode="auto">
          <a:xfrm>
            <a:off x="6200775" y="5622925"/>
            <a:ext cx="503238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500</a:t>
            </a:r>
          </a:p>
        </p:txBody>
      </p:sp>
      <p:sp>
        <p:nvSpPr>
          <p:cNvPr id="1095697" name="Text Box 17"/>
          <p:cNvSpPr txBox="1">
            <a:spLocks noChangeArrowheads="1"/>
          </p:cNvSpPr>
          <p:nvPr/>
        </p:nvSpPr>
        <p:spPr bwMode="auto">
          <a:xfrm>
            <a:off x="7839075" y="5622925"/>
            <a:ext cx="503238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600</a:t>
            </a:r>
          </a:p>
        </p:txBody>
      </p:sp>
      <p:sp>
        <p:nvSpPr>
          <p:cNvPr id="1095698" name="Text Box 18"/>
          <p:cNvSpPr txBox="1">
            <a:spLocks noChangeArrowheads="1"/>
          </p:cNvSpPr>
          <p:nvPr/>
        </p:nvSpPr>
        <p:spPr bwMode="auto">
          <a:xfrm>
            <a:off x="2905125" y="5622925"/>
            <a:ext cx="503238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300</a:t>
            </a:r>
          </a:p>
        </p:txBody>
      </p:sp>
      <p:sp>
        <p:nvSpPr>
          <p:cNvPr id="1095699" name="Text Box 19"/>
          <p:cNvSpPr txBox="1">
            <a:spLocks noChangeArrowheads="1"/>
          </p:cNvSpPr>
          <p:nvPr/>
        </p:nvSpPr>
        <p:spPr bwMode="auto">
          <a:xfrm rot="-5400000">
            <a:off x="-2104231" y="2999582"/>
            <a:ext cx="5487987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2200" b="1">
                <a:latin typeface="Arial" charset="0"/>
              </a:rPr>
              <a:t>Percentage of juveniles producing lambs</a:t>
            </a:r>
          </a:p>
        </p:txBody>
      </p:sp>
    </p:spTree>
    <p:extLst>
      <p:ext uri="{BB962C8B-B14F-4D97-AF65-F5344CB8AC3E}">
        <p14:creationId xmlns:p14="http://schemas.microsoft.com/office/powerpoint/2010/main" val="559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534400" cy="503238"/>
          </a:xfrm>
        </p:spPr>
        <p:txBody>
          <a:bodyPr/>
          <a:lstStyle/>
          <a:p>
            <a:r>
              <a:rPr lang="en-US" altLang="en-US" i="1"/>
              <a:t>Territoriality</a:t>
            </a:r>
            <a:endParaRPr lang="en-US" altLang="en-US" b="0" i="1">
              <a:solidFill>
                <a:schemeClr val="tx1"/>
              </a:solidFill>
            </a:endParaRPr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150" y="1176338"/>
            <a:ext cx="8534400" cy="3454400"/>
          </a:xfrm>
        </p:spPr>
        <p:txBody>
          <a:bodyPr/>
          <a:lstStyle/>
          <a:p>
            <a:r>
              <a:rPr lang="en-US" altLang="en-US" sz="3000"/>
              <a:t>In many vertebrates and some invertebrates, competition for territory may limit density.</a:t>
            </a:r>
          </a:p>
          <a:p>
            <a:pPr>
              <a:spcBef>
                <a:spcPct val="30000"/>
              </a:spcBef>
            </a:pPr>
            <a:r>
              <a:rPr lang="en-US" altLang="en-US" sz="3000"/>
              <a:t>Cheetahs are highly territorial, using chemical communication to warn other cheetahs of their boundaries.</a:t>
            </a:r>
          </a:p>
          <a:p>
            <a:endParaRPr lang="en-US" altLang="en-US" sz="3000"/>
          </a:p>
        </p:txBody>
      </p:sp>
    </p:spTree>
    <p:extLst>
      <p:ext uri="{BB962C8B-B14F-4D97-AF65-F5344CB8AC3E}">
        <p14:creationId xmlns:p14="http://schemas.microsoft.com/office/powerpoint/2010/main" val="415503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6709" name="Picture 5" descr="53_17-Territoriality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863" y="174625"/>
            <a:ext cx="4230687" cy="658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6710" name="Rectangle 6"/>
          <p:cNvSpPr>
            <a:spLocks noChangeArrowheads="1"/>
          </p:cNvSpPr>
          <p:nvPr/>
        </p:nvSpPr>
        <p:spPr bwMode="auto">
          <a:xfrm>
            <a:off x="152400" y="0"/>
            <a:ext cx="2057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800">
                <a:solidFill>
                  <a:srgbClr val="C90910"/>
                </a:solidFill>
              </a:rPr>
              <a:t>Territoriality</a:t>
            </a:r>
            <a:r>
              <a:rPr lang="en-US" altLang="en-US"/>
              <a:t/>
            </a:r>
            <a:br>
              <a:rPr lang="en-US" altLang="en-US"/>
            </a:br>
            <a:endParaRPr lang="en-US" altLang="en-US"/>
          </a:p>
        </p:txBody>
      </p:sp>
      <p:sp>
        <p:nvSpPr>
          <p:cNvPr id="1096711" name="Text Box 7"/>
          <p:cNvSpPr txBox="1">
            <a:spLocks noChangeArrowheads="1"/>
          </p:cNvSpPr>
          <p:nvPr/>
        </p:nvSpPr>
        <p:spPr bwMode="auto">
          <a:xfrm>
            <a:off x="2505075" y="2981325"/>
            <a:ext cx="35321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800" b="1">
                <a:latin typeface="Arial" charset="0"/>
              </a:rPr>
              <a:t>(a) Cheetah marking its territory</a:t>
            </a:r>
          </a:p>
        </p:txBody>
      </p:sp>
      <p:sp>
        <p:nvSpPr>
          <p:cNvPr id="1096712" name="Text Box 8"/>
          <p:cNvSpPr txBox="1">
            <a:spLocks noChangeArrowheads="1"/>
          </p:cNvSpPr>
          <p:nvPr/>
        </p:nvSpPr>
        <p:spPr bwMode="auto">
          <a:xfrm>
            <a:off x="2492375" y="6346825"/>
            <a:ext cx="1347788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kumimoji="0" lang="en-US" altLang="en-US" sz="1800" b="1">
                <a:latin typeface="Arial" charset="0"/>
              </a:rPr>
              <a:t>(b) Gannets</a:t>
            </a:r>
          </a:p>
        </p:txBody>
      </p:sp>
    </p:spTree>
    <p:extLst>
      <p:ext uri="{BB962C8B-B14F-4D97-AF65-F5344CB8AC3E}">
        <p14:creationId xmlns:p14="http://schemas.microsoft.com/office/powerpoint/2010/main" val="40489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534400" cy="503238"/>
          </a:xfrm>
        </p:spPr>
        <p:txBody>
          <a:bodyPr/>
          <a:lstStyle/>
          <a:p>
            <a:r>
              <a:rPr lang="en-US" altLang="en-US" i="1"/>
              <a:t>  Disease,     Predation,   &amp;  Toxic Wastes</a:t>
            </a:r>
            <a:endParaRPr lang="en-US" altLang="en-US" b="0" i="1">
              <a:solidFill>
                <a:schemeClr val="tx1"/>
              </a:solidFill>
            </a:endParaRPr>
          </a:p>
        </p:txBody>
      </p:sp>
      <p:sp>
        <p:nvSpPr>
          <p:cNvPr id="96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150" y="1176338"/>
            <a:ext cx="8534400" cy="5175250"/>
          </a:xfrm>
        </p:spPr>
        <p:txBody>
          <a:bodyPr/>
          <a:lstStyle/>
          <a:p>
            <a:r>
              <a:rPr lang="en-US" altLang="en-US" sz="2600"/>
              <a:t>Population density can influence the health and survival of organisms.  In dense populations, pathogens can spread more rapidly.</a:t>
            </a:r>
          </a:p>
          <a:p>
            <a:r>
              <a:rPr lang="en-US" altLang="en-US" sz="2600"/>
              <a:t>As a prey population builds up, predators may feed preferentially on that species.</a:t>
            </a:r>
          </a:p>
          <a:p>
            <a:r>
              <a:rPr lang="en-US" altLang="en-US" sz="2600"/>
              <a:t>Accumulation of toxic wastes can contribute to density-dependent regulation of population size.</a:t>
            </a:r>
          </a:p>
          <a:p>
            <a:r>
              <a:rPr lang="en-US" altLang="en-US" sz="2600"/>
              <a:t>For some populations, </a:t>
            </a:r>
            <a:r>
              <a:rPr lang="en-US" altLang="en-US" sz="2600">
                <a:solidFill>
                  <a:srgbClr val="C90910"/>
                </a:solidFill>
              </a:rPr>
              <a:t>intrinsic </a:t>
            </a:r>
            <a:r>
              <a:rPr lang="en-US" altLang="en-US" sz="2600"/>
              <a:t>(physiological)</a:t>
            </a:r>
            <a:r>
              <a:rPr lang="en-US" altLang="en-US" sz="2600">
                <a:solidFill>
                  <a:srgbClr val="C90910"/>
                </a:solidFill>
              </a:rPr>
              <a:t> factors</a:t>
            </a:r>
            <a:r>
              <a:rPr lang="en-US" altLang="en-US" sz="2600"/>
              <a:t> appear to regulate population size.</a:t>
            </a:r>
          </a:p>
          <a:p>
            <a:endParaRPr lang="en-US" altLang="en-US" sz="2600"/>
          </a:p>
        </p:txBody>
      </p:sp>
    </p:spTree>
    <p:extLst>
      <p:ext uri="{BB962C8B-B14F-4D97-AF65-F5344CB8AC3E}">
        <p14:creationId xmlns:p14="http://schemas.microsoft.com/office/powerpoint/2010/main" val="340339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534400" cy="503238"/>
          </a:xfrm>
        </p:spPr>
        <p:txBody>
          <a:bodyPr/>
          <a:lstStyle/>
          <a:p>
            <a:r>
              <a:rPr lang="en-US" altLang="en-US"/>
              <a:t>Population Dynamics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3" y="1176338"/>
            <a:ext cx="8534400" cy="5194300"/>
          </a:xfrm>
        </p:spPr>
        <p:txBody>
          <a:bodyPr/>
          <a:lstStyle/>
          <a:p>
            <a:r>
              <a:rPr lang="en-US" altLang="en-US" sz="3000"/>
              <a:t>The study of </a:t>
            </a:r>
            <a:r>
              <a:rPr lang="en-US" altLang="en-US" sz="3000" b="1"/>
              <a:t>population dynamics </a:t>
            </a:r>
            <a:r>
              <a:rPr lang="en-US" altLang="en-US" sz="3000"/>
              <a:t>focuses on the </a:t>
            </a:r>
            <a:r>
              <a:rPr lang="en-US" altLang="en-US" sz="3000" i="1">
                <a:solidFill>
                  <a:srgbClr val="C90910"/>
                </a:solidFill>
              </a:rPr>
              <a:t>complex interactions between biotic and abiotic factors that cause variation in population size</a:t>
            </a:r>
            <a:r>
              <a:rPr lang="en-US" altLang="en-US" sz="3000"/>
              <a:t>.</a:t>
            </a:r>
          </a:p>
          <a:p>
            <a:r>
              <a:rPr lang="en-US" altLang="en-US" sz="3000"/>
              <a:t>Long-term population studies have challenged the hypothesis that populations of large mammals are relatively stable over time.</a:t>
            </a:r>
          </a:p>
          <a:p>
            <a:r>
              <a:rPr lang="en-US" altLang="en-US" sz="3000"/>
              <a:t>Weather can affect population size over time.</a:t>
            </a:r>
          </a:p>
          <a:p>
            <a:endParaRPr lang="en-US" altLang="en-US" sz="3000"/>
          </a:p>
        </p:txBody>
      </p:sp>
    </p:spTree>
    <p:extLst>
      <p:ext uri="{BB962C8B-B14F-4D97-AF65-F5344CB8AC3E}">
        <p14:creationId xmlns:p14="http://schemas.microsoft.com/office/powerpoint/2010/main" val="64566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1318</Words>
  <Application>Microsoft Office PowerPoint</Application>
  <PresentationFormat>On-screen Show (4:3)</PresentationFormat>
  <Paragraphs>289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The Logistic Model and Life Histories</vt:lpstr>
      <vt:lpstr>Many factors that regulate population growth are density dependent</vt:lpstr>
      <vt:lpstr>Population Change and Population Density</vt:lpstr>
      <vt:lpstr>Density-Dependent Population Regulation</vt:lpstr>
      <vt:lpstr>PowerPoint Presentation</vt:lpstr>
      <vt:lpstr>Territoriality</vt:lpstr>
      <vt:lpstr>PowerPoint Presentation</vt:lpstr>
      <vt:lpstr>  Disease,     Predation,   &amp;  Toxic Wastes</vt:lpstr>
      <vt:lpstr>Population Dynamics</vt:lpstr>
      <vt:lpstr>PowerPoint Presentation</vt:lpstr>
      <vt:lpstr>Population Cycles: Scientific Inquiry</vt:lpstr>
      <vt:lpstr>PowerPoint Presentation</vt:lpstr>
      <vt:lpstr>PowerPoint Presentation</vt:lpstr>
      <vt:lpstr>PowerPoint Presentation</vt:lpstr>
      <vt:lpstr>PowerPoint Presentation</vt:lpstr>
      <vt:lpstr>Immigration, Emigration, and Metapopulations</vt:lpstr>
      <vt:lpstr>The human population is no longer growing exponentially but is still increasing rapidly</vt:lpstr>
      <vt:lpstr>PowerPoint Presentation</vt:lpstr>
      <vt:lpstr>Regional Patterns of Population Change</vt:lpstr>
      <vt:lpstr>Age Structure</vt:lpstr>
      <vt:lpstr>PowerPoint Presentation</vt:lpstr>
      <vt:lpstr>Estimates of Earth’s Carrying Capacity</vt:lpstr>
      <vt:lpstr>Limits on Human Population Size</vt:lpstr>
      <vt:lpstr>PowerPoint Presentation</vt:lpstr>
      <vt:lpstr>You should now be able to: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51</dc:title>
  <dc:creator>Mary Abdel-Messih</dc:creator>
  <cp:lastModifiedBy>Mary Abdel-Messih</cp:lastModifiedBy>
  <cp:revision>4</cp:revision>
  <dcterms:created xsi:type="dcterms:W3CDTF">2018-05-31T16:50:18Z</dcterms:created>
  <dcterms:modified xsi:type="dcterms:W3CDTF">2018-05-31T17:34:45Z</dcterms:modified>
</cp:coreProperties>
</file>