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C25D1-4F75-4C55-A902-110D2009E76E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C0376-8560-4FAA-9CEC-5EEAE4EEC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8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13207-BCA6-4394-8058-F1FB862D7E9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47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FA280-7B0D-4672-A7DC-A34E2997F03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90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1.3 Some properties of life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E1098-82EA-4851-A17C-662BF5ABB47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92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1.3 Some properties of life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9C48D-F0F4-4DD7-A1B7-1C532907594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94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1.3 Some properties of life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E6038-1D99-4A35-AED4-75258D63840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96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1.3 Some properties of life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C3B53-2393-4901-B9B5-DCAACD201FF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52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BAF60-7872-49DA-86C0-376DC3065CD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53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076AE-B83A-4DF5-8253-845D167BBDC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54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464A3-5B4A-4921-94F2-77ACAF46C71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55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1.4 Levels of biological organization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64B44-4228-43C1-AE7F-DE3EF2FA77F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98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1.4 Levels of biological organization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C810E-2C23-4004-A3D1-894EB38CB96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00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1.4 Levels of biological organization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176E5-99D4-4D9B-A1B2-0E05117FE69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50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47E59-CE0F-4C17-BA46-E79806BF9CE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02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1.4 Levels of biological organization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71588-0286-4442-A4D5-A834419A56F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04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1.4 Levels of biological organization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A3CE6-916D-4CF1-B5CC-24323A6309E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06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1.4 Levels of biological organization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89516-CDB2-4DDD-BB10-299A82BFFC0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08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1.4 Levels of biological organization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719C-8193-4A5D-B1CE-51C8E24902B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10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1.4 Levels of biological organization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16872-021F-4CED-812E-E7D9B0BF920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13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1.4 Levels of biological organization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53AB1-7E45-49AA-93B7-DA69BA89CB70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15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1.4 Levels of biological organization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A6305-8C5A-416A-9BFE-AA3AF5A84DC4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17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1.4 Levels of biological organization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F922D-F91C-481E-97D9-3B318D84555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19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1.4 Levels of biological organization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4441D-2CB6-4088-8B74-0552A285C04B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21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1.4 Levels of biological organization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50BB9-A32F-48C3-9196-D9810049056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48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 What properties of life are demonstrated in this flower?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F315F-2863-4C37-BFB4-2EF12201C7E6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56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4B293-CA7D-4664-93C1-89DA34A9C6F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57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BD53B-C011-421B-BFC6-019EB8A8134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358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67196-0EE3-4F4B-BBB0-0BC1191C8CE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359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6EB2AD-36FB-4566-BAE6-9047587E1FC2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60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8850B-6AC8-4C7B-99F9-B46BD02A9296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361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1.5 Nutrient cycling and energy flow in an ecosystem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4AE6F-7995-4366-92B9-821968D58D3C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362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B36EA-E863-4C5F-895F-FD1BD3C110E2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363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A6609-7597-48CC-8348-FD97873B1AD2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364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1.6 Form fits function in a gull’s wing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F0EC1-D7C8-441A-AF83-CB4748929E38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523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1.6 Form fits function in a gull’s wing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A5196-F793-4960-B4D9-0850435D816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49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1.2  A magnolia tree in early spring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85D73-21E6-4D80-A8B3-A4D7F9D9FF5F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525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1.6 Form fits function in a gull’s wing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92FE2-2F2E-4ADB-AC14-CFBB8DACE4A7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527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1.6 Form fits function in a gull’s wing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4F5AB-2E05-4FF6-A7AA-F8CCDF502D61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529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1.6 Form fits function in a gull’s wing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981E2-FF37-4079-843F-622E5501D085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365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C754E-D6FB-4826-821C-CB5FDE4F3FAC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366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1.7 A lung cell from a newt divides into two smaller cells that will grow and divide again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6F74F-6C30-4FA7-804C-DD9D984DDDAA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367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99F43-A972-4398-A041-C0281A6F884C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368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1.8 Contrasting eukaryotic and prokaryotic cells in size and complexity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4D99C-9DEF-4F17-8240-931219114BF7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369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17841-0A87-4899-A5C8-DD744E04AD6D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370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493B8-64D5-45BD-962A-DB04527CCC99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371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1.9 Inherited DNA directs development of an organism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EC21D-CE70-4E94-BEDF-86C896598A9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46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Click to add notes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539D9-E920-4433-974A-795007ED63B6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372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0CA3A-2917-4CCB-8D71-ED03F3597065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373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1.10 DNA: The genetic material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3218DD-19D7-4A35-A3E3-EC6BF7B1B1FD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374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941F1-2931-473D-8074-6F60DAF0FC52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375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F719E-EF0F-4261-BF44-8A1261697F5D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376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1.11 Modern biology as an information science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879585-389E-4496-B2B4-BAFD26E82E64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377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34694"/>
                </a:solidFill>
              </a:rPr>
              <a:t>Figure 1.12 A systems map of interactions among proteins in a cell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F9027-D6CF-4F5E-A896-FB39A7F524C9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378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74915-CED2-4495-8A95-0B9BB7F27F82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379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C94B0-0CA0-4E96-B808-6251299943C4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531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1.13 Regulation by feedback mechanisms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50E72-42F0-4033-B18C-2D05F5EACB8B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380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1.13 Regulation by feedback mechanisms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378ACB-E9B6-4F5F-9A14-5BFC3A06B02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51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1.3 Some properties of life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37A1B-7EFF-49BC-8204-4159AE220CC2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480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1.13 Regulation by feedback mechanisms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637F2-998F-4D76-8AA9-7823F9A5B117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381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ED889-1782-4FEF-B5C8-4B8B700D8330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382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62035-7A85-4904-9E76-48F57DFA724E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385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E3AB7-5DD8-4C87-8D6C-F3D9ADB94C53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384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1.14 Classifying life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2641A-4CFB-4B4A-BCB2-A2E1A5165B60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386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33F65-16A4-46A8-9E65-EA5F612F85E7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476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1.15 The three domains of life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8C32E-F21D-42D5-974F-365101C290E9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533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1.15 The three domains of life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72C13-7B72-4FF8-B5DE-33CC5370D77F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482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1.15 The three domains of life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8F923E-DAEC-4DC9-82D6-CDEA492E9C3F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388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CDF6AA-D7F1-4D55-98CA-15BE801CD11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84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1.3 Some properties of life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942FF-E02E-48AB-B230-3B72878213B9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387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1.15 The three domains of life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09A0F-BD52-49C1-8D11-E3ED8E17F759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535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1.15 The three domains of life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0EBB1-C135-4894-AA84-4C377AC7E532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537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1.15 The three domains of life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70052-F840-4897-9330-E8CBD86E726F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539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1.15 The three domains of life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BE8AA-5FC3-4A73-A721-F73E195C5A31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541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1.15 The three domains of life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A0694-A8AB-457D-B89D-932458162C8A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389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7B957-0546-4905-856F-213CB895EAF7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390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1.16 An example of unity underlying the diversity of life: the architecture of cilia in eukaryotes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65882-1A42-4BA1-B700-A5D1C124CCFE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391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8DB8E1-D933-4730-BC10-29F104A62E7A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392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1.17 Digging into the past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57CD2-C2FD-4452-8A74-87E00395F2CB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393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B9743-300D-447B-8FE2-87DC5DD5C62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86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1.3 Some properties of life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2210F-3C36-49C6-B4A5-3BF2C6F30723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394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1.18 Charles Darwin as a young man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E504A-46DB-4BE0-BDF7-696E294B8FF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88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1.3 Some properties of life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6BF-E715-4F1E-966A-4CABBD887DF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3AF2-55CE-467E-B3AF-2674D3A5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7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6BF-E715-4F1E-966A-4CABBD887DF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3AF2-55CE-467E-B3AF-2674D3A5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4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6BF-E715-4F1E-966A-4CABBD887DF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3AF2-55CE-467E-B3AF-2674D3A5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6BF-E715-4F1E-966A-4CABBD887DF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3AF2-55CE-467E-B3AF-2674D3A5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1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6BF-E715-4F1E-966A-4CABBD887DF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3AF2-55CE-467E-B3AF-2674D3A5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6BF-E715-4F1E-966A-4CABBD887DF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3AF2-55CE-467E-B3AF-2674D3A5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6BF-E715-4F1E-966A-4CABBD887DF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3AF2-55CE-467E-B3AF-2674D3A5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2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6BF-E715-4F1E-966A-4CABBD887DF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3AF2-55CE-467E-B3AF-2674D3A5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5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6BF-E715-4F1E-966A-4CABBD887DF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3AF2-55CE-467E-B3AF-2674D3A5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5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6BF-E715-4F1E-966A-4CABBD887DF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3AF2-55CE-467E-B3AF-2674D3A5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6BF-E715-4F1E-966A-4CABBD887DF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3AF2-55CE-467E-B3AF-2674D3A5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5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16BF-E715-4F1E-966A-4CABBD887DF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F3AF2-55CE-467E-B3AF-2674D3A5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4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01_03SeaHorses_SV.m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01_13aNegativeFeedback_A.html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hyperlink" Target="01_13bPositiveFeedback_A.html" TargetMode="External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828800"/>
            <a:ext cx="7772400" cy="198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>
                <a:cs typeface="Times New Roman" pitchFamily="18" charset="0"/>
              </a:rPr>
              <a:t>Introduction: Themes in the Study of Life</a:t>
            </a:r>
            <a:r>
              <a:rPr lang="en-US" altLang="en-US" sz="6900">
                <a:cs typeface="Times New Roman" pitchFamily="18" charset="0"/>
              </a:rPr>
              <a:t> </a:t>
            </a: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7772400" cy="990600"/>
          </a:xfrm>
          <a:noFill/>
          <a:ln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Chapter 1</a:t>
            </a:r>
            <a:endParaRPr lang="en-US" altLang="en-US" sz="3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4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95" name="Picture 23" descr="01_03dPropertiesOfLif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150813"/>
            <a:ext cx="3852863" cy="655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9496" name="Rectangle 2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1-3d</a:t>
            </a:r>
            <a:endParaRPr lang="en-US" altLang="en-US" sz="1500"/>
          </a:p>
        </p:txBody>
      </p:sp>
      <p:sp>
        <p:nvSpPr>
          <p:cNvPr id="489497" name="Text Box 25"/>
          <p:cNvSpPr txBox="1">
            <a:spLocks noChangeArrowheads="1"/>
          </p:cNvSpPr>
          <p:nvPr/>
        </p:nvSpPr>
        <p:spPr bwMode="auto">
          <a:xfrm>
            <a:off x="3494088" y="6030913"/>
            <a:ext cx="31496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altLang="en-US" sz="3600" b="1"/>
              <a:t>Reproduction</a:t>
            </a:r>
            <a:endParaRPr lang="en-US" altLang="en-US" sz="3600" b="1">
              <a:latin typeface="Times" pitchFamily="18" charset="0"/>
            </a:endParaRPr>
          </a:p>
        </p:txBody>
      </p:sp>
      <p:sp>
        <p:nvSpPr>
          <p:cNvPr id="489498" name="AutoShape 26"/>
          <p:cNvSpPr>
            <a:spLocks noChangeArrowheads="1"/>
          </p:cNvSpPr>
          <p:nvPr/>
        </p:nvSpPr>
        <p:spPr bwMode="auto">
          <a:xfrm rot="10800000" flipV="1">
            <a:off x="3270250" y="6265863"/>
            <a:ext cx="168275" cy="15716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3" name="Picture 23" descr="01_03ePropertiesOfLif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49250"/>
            <a:ext cx="8548687" cy="615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4" name="Rectangle 2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1-3e</a:t>
            </a:r>
            <a:endParaRPr lang="en-US" altLang="en-US" sz="1500"/>
          </a:p>
        </p:txBody>
      </p:sp>
      <p:sp>
        <p:nvSpPr>
          <p:cNvPr id="491545" name="Text Box 25"/>
          <p:cNvSpPr txBox="1">
            <a:spLocks noChangeArrowheads="1"/>
          </p:cNvSpPr>
          <p:nvPr/>
        </p:nvSpPr>
        <p:spPr bwMode="auto">
          <a:xfrm>
            <a:off x="700088" y="5983288"/>
            <a:ext cx="40782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altLang="en-US" sz="2500" b="1"/>
              <a:t>Growth and development</a:t>
            </a:r>
            <a:endParaRPr lang="en-US" altLang="en-US" sz="2500" b="1">
              <a:latin typeface="Times" pitchFamily="18" charset="0"/>
            </a:endParaRPr>
          </a:p>
        </p:txBody>
      </p:sp>
      <p:sp>
        <p:nvSpPr>
          <p:cNvPr id="491546" name="AutoShape 26"/>
          <p:cNvSpPr>
            <a:spLocks noChangeArrowheads="1"/>
          </p:cNvSpPr>
          <p:nvPr/>
        </p:nvSpPr>
        <p:spPr bwMode="auto">
          <a:xfrm>
            <a:off x="355600" y="6043613"/>
            <a:ext cx="228600" cy="207962"/>
          </a:xfrm>
          <a:prstGeom prst="triangle">
            <a:avLst>
              <a:gd name="adj" fmla="val 52787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91" name="Picture 23" descr="01_03fPropertiesOfLif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12725"/>
            <a:ext cx="7816850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3592" name="Rectangle 2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1-3f</a:t>
            </a:r>
            <a:endParaRPr lang="en-US" altLang="en-US" sz="1500"/>
          </a:p>
        </p:txBody>
      </p:sp>
      <p:sp>
        <p:nvSpPr>
          <p:cNvPr id="493593" name="Text Box 25"/>
          <p:cNvSpPr txBox="1">
            <a:spLocks noChangeArrowheads="1"/>
          </p:cNvSpPr>
          <p:nvPr/>
        </p:nvSpPr>
        <p:spPr bwMode="auto">
          <a:xfrm>
            <a:off x="1069975" y="6181725"/>
            <a:ext cx="29924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altLang="en-US" sz="2500" b="1"/>
              <a:t>Energy processing</a:t>
            </a:r>
            <a:endParaRPr lang="en-US" altLang="en-US" sz="2500" b="1">
              <a:latin typeface="Times" pitchFamily="18" charset="0"/>
            </a:endParaRPr>
          </a:p>
        </p:txBody>
      </p:sp>
      <p:sp>
        <p:nvSpPr>
          <p:cNvPr id="493594" name="AutoShape 26"/>
          <p:cNvSpPr>
            <a:spLocks noChangeArrowheads="1"/>
          </p:cNvSpPr>
          <p:nvPr/>
        </p:nvSpPr>
        <p:spPr bwMode="auto">
          <a:xfrm rot="10800000" flipV="1">
            <a:off x="779463" y="6281738"/>
            <a:ext cx="190500" cy="168275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40" name="Picture 24" descr="01_03gPropertiesOfLif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392113"/>
            <a:ext cx="4670425" cy="60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5641" name="Rectangle 2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1-3g</a:t>
            </a:r>
            <a:endParaRPr lang="en-US" altLang="en-US" sz="1500"/>
          </a:p>
        </p:txBody>
      </p:sp>
      <p:sp>
        <p:nvSpPr>
          <p:cNvPr id="495642" name="Text Box 26"/>
          <p:cNvSpPr txBox="1">
            <a:spLocks noChangeArrowheads="1"/>
          </p:cNvSpPr>
          <p:nvPr/>
        </p:nvSpPr>
        <p:spPr bwMode="auto">
          <a:xfrm>
            <a:off x="2681288" y="5940425"/>
            <a:ext cx="186213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altLang="en-US" sz="2500" b="1"/>
              <a:t>Regulation</a:t>
            </a:r>
            <a:endParaRPr lang="en-US" altLang="en-US" sz="2500" b="1">
              <a:latin typeface="Times" pitchFamily="18" charset="0"/>
            </a:endParaRPr>
          </a:p>
        </p:txBody>
      </p:sp>
      <p:pic>
        <p:nvPicPr>
          <p:cNvPr id="495643" name="Picture 27" descr="triangle_bul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333625" y="6005513"/>
            <a:ext cx="201613" cy="20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87313"/>
            <a:ext cx="8534400" cy="914400"/>
          </a:xfrm>
        </p:spPr>
        <p:txBody>
          <a:bodyPr/>
          <a:lstStyle/>
          <a:p>
            <a:pPr marL="0" indent="0"/>
            <a:r>
              <a:rPr lang="en-US" altLang="en-US"/>
              <a:t>Concept 1.1: Themes connect the concepts of biology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3800"/>
            <a:ext cx="8534400" cy="1854200"/>
          </a:xfrm>
        </p:spPr>
        <p:txBody>
          <a:bodyPr/>
          <a:lstStyle/>
          <a:p>
            <a:r>
              <a:rPr lang="en-US" altLang="en-US"/>
              <a:t>Biology consists of more than memorizing factual details</a:t>
            </a:r>
          </a:p>
          <a:p>
            <a:r>
              <a:rPr lang="en-US" altLang="en-US"/>
              <a:t>Themes help to organize biological information</a:t>
            </a:r>
          </a:p>
        </p:txBody>
      </p:sp>
      <p:sp>
        <p:nvSpPr>
          <p:cNvPr id="21299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093074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/>
              <a:t>Evolution, the Overarching Theme of Biology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2311400"/>
          </a:xfrm>
        </p:spPr>
        <p:txBody>
          <a:bodyPr/>
          <a:lstStyle/>
          <a:p>
            <a:r>
              <a:rPr lang="en-US" altLang="en-US"/>
              <a:t>Evolution makes sense of everything we know about living organisms</a:t>
            </a:r>
          </a:p>
          <a:p>
            <a:r>
              <a:rPr lang="en-US" altLang="en-US"/>
              <a:t>Organisms living on Earth are modified descendents of common ancestors</a:t>
            </a:r>
          </a:p>
        </p:txBody>
      </p:sp>
      <p:sp>
        <p:nvSpPr>
          <p:cNvPr id="21402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445999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34400" cy="914400"/>
          </a:xfrm>
        </p:spPr>
        <p:txBody>
          <a:bodyPr/>
          <a:lstStyle/>
          <a:p>
            <a:pPr marL="58738" indent="0"/>
            <a:r>
              <a:rPr lang="en-US" altLang="en-US" i="1"/>
              <a:t>Theme</a:t>
            </a:r>
            <a:r>
              <a:rPr lang="en-US" altLang="en-US"/>
              <a:t>: New properties emerge at each level in the biological hierarchy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2311400"/>
          </a:xfrm>
        </p:spPr>
        <p:txBody>
          <a:bodyPr/>
          <a:lstStyle/>
          <a:p>
            <a:r>
              <a:rPr lang="en-US" altLang="en-US"/>
              <a:t>Life can be studied at different levels from molecules to the entire living planet</a:t>
            </a:r>
          </a:p>
          <a:p>
            <a:r>
              <a:rPr lang="en-US" altLang="en-US"/>
              <a:t>The study of life can be divided into different levels of biological organization</a:t>
            </a:r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604825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38" name="Picture 34" descr="01_04-BiologicalOr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368425"/>
            <a:ext cx="8505825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39" name="Rectangle 3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1-4</a:t>
            </a:r>
            <a:endParaRPr lang="en-US" altLang="en-US" sz="1500"/>
          </a:p>
        </p:txBody>
      </p:sp>
      <p:sp>
        <p:nvSpPr>
          <p:cNvPr id="303140" name="Text Box 36"/>
          <p:cNvSpPr txBox="1">
            <a:spLocks noChangeArrowheads="1"/>
          </p:cNvSpPr>
          <p:nvPr/>
        </p:nvSpPr>
        <p:spPr bwMode="auto">
          <a:xfrm>
            <a:off x="2068513" y="1425575"/>
            <a:ext cx="1727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The biosphere</a:t>
            </a:r>
            <a:endParaRPr lang="en-US" altLang="en-US" b="1">
              <a:latin typeface="Times" pitchFamily="18" charset="0"/>
            </a:endParaRPr>
          </a:p>
        </p:txBody>
      </p:sp>
      <p:sp>
        <p:nvSpPr>
          <p:cNvPr id="303141" name="Text Box 37"/>
          <p:cNvSpPr txBox="1">
            <a:spLocks noChangeArrowheads="1"/>
          </p:cNvSpPr>
          <p:nvPr/>
        </p:nvSpPr>
        <p:spPr bwMode="auto">
          <a:xfrm>
            <a:off x="349250" y="3494088"/>
            <a:ext cx="1727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Communities</a:t>
            </a:r>
            <a:endParaRPr lang="en-US" altLang="en-US" b="1">
              <a:latin typeface="Times" pitchFamily="18" charset="0"/>
            </a:endParaRPr>
          </a:p>
        </p:txBody>
      </p:sp>
      <p:sp>
        <p:nvSpPr>
          <p:cNvPr id="303142" name="Text Box 38"/>
          <p:cNvSpPr txBox="1">
            <a:spLocks noChangeArrowheads="1"/>
          </p:cNvSpPr>
          <p:nvPr/>
        </p:nvSpPr>
        <p:spPr bwMode="auto">
          <a:xfrm>
            <a:off x="782638" y="4632325"/>
            <a:ext cx="1727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Populations</a:t>
            </a:r>
            <a:endParaRPr lang="en-US" altLang="en-US" b="1">
              <a:latin typeface="Times" pitchFamily="18" charset="0"/>
            </a:endParaRPr>
          </a:p>
        </p:txBody>
      </p:sp>
      <p:sp>
        <p:nvSpPr>
          <p:cNvPr id="303143" name="Text Box 39"/>
          <p:cNvSpPr txBox="1">
            <a:spLocks noChangeArrowheads="1"/>
          </p:cNvSpPr>
          <p:nvPr/>
        </p:nvSpPr>
        <p:spPr bwMode="auto">
          <a:xfrm>
            <a:off x="3465513" y="5045075"/>
            <a:ext cx="13509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Organisms</a:t>
            </a:r>
            <a:endParaRPr lang="en-US" altLang="en-US" b="1">
              <a:latin typeface="Times" pitchFamily="18" charset="0"/>
            </a:endParaRPr>
          </a:p>
        </p:txBody>
      </p:sp>
      <p:sp>
        <p:nvSpPr>
          <p:cNvPr id="303144" name="Text Box 40"/>
          <p:cNvSpPr txBox="1">
            <a:spLocks noChangeArrowheads="1"/>
          </p:cNvSpPr>
          <p:nvPr/>
        </p:nvSpPr>
        <p:spPr bwMode="auto">
          <a:xfrm>
            <a:off x="3359150" y="2873375"/>
            <a:ext cx="13509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Ecosystems</a:t>
            </a:r>
            <a:endParaRPr lang="en-US" altLang="en-US" b="1">
              <a:latin typeface="Times" pitchFamily="18" charset="0"/>
            </a:endParaRPr>
          </a:p>
        </p:txBody>
      </p:sp>
      <p:sp>
        <p:nvSpPr>
          <p:cNvPr id="303145" name="Text Box 41"/>
          <p:cNvSpPr txBox="1">
            <a:spLocks noChangeArrowheads="1"/>
          </p:cNvSpPr>
          <p:nvPr/>
        </p:nvSpPr>
        <p:spPr bwMode="auto">
          <a:xfrm>
            <a:off x="4630738" y="2236788"/>
            <a:ext cx="16922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Organs and organ systems</a:t>
            </a:r>
            <a:endParaRPr lang="en-US" altLang="en-US" b="1">
              <a:latin typeface="Times" pitchFamily="18" charset="0"/>
            </a:endParaRPr>
          </a:p>
        </p:txBody>
      </p:sp>
      <p:sp>
        <p:nvSpPr>
          <p:cNvPr id="303146" name="Text Box 42"/>
          <p:cNvSpPr txBox="1">
            <a:spLocks noChangeArrowheads="1"/>
          </p:cNvSpPr>
          <p:nvPr/>
        </p:nvSpPr>
        <p:spPr bwMode="auto">
          <a:xfrm>
            <a:off x="6781800" y="1922463"/>
            <a:ext cx="6937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Cells</a:t>
            </a:r>
            <a:endParaRPr lang="en-US" altLang="en-US" b="1">
              <a:latin typeface="Times" pitchFamily="18" charset="0"/>
            </a:endParaRPr>
          </a:p>
        </p:txBody>
      </p:sp>
      <p:sp>
        <p:nvSpPr>
          <p:cNvPr id="303147" name="Text Box 43"/>
          <p:cNvSpPr txBox="1">
            <a:spLocks noChangeArrowheads="1"/>
          </p:cNvSpPr>
          <p:nvPr/>
        </p:nvSpPr>
        <p:spPr bwMode="auto">
          <a:xfrm>
            <a:off x="7380288" y="2525713"/>
            <a:ext cx="69373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600" b="1"/>
              <a:t>Cell</a:t>
            </a:r>
            <a:endParaRPr lang="en-US" altLang="en-US" sz="1600" b="1">
              <a:latin typeface="Times" pitchFamily="18" charset="0"/>
            </a:endParaRPr>
          </a:p>
        </p:txBody>
      </p:sp>
      <p:sp>
        <p:nvSpPr>
          <p:cNvPr id="303148" name="Text Box 44"/>
          <p:cNvSpPr txBox="1">
            <a:spLocks noChangeArrowheads="1"/>
          </p:cNvSpPr>
          <p:nvPr/>
        </p:nvSpPr>
        <p:spPr bwMode="auto">
          <a:xfrm>
            <a:off x="7634288" y="3152775"/>
            <a:ext cx="1346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Organelles</a:t>
            </a:r>
            <a:endParaRPr lang="en-US" altLang="en-US" b="1">
              <a:latin typeface="Times" pitchFamily="18" charset="0"/>
            </a:endParaRPr>
          </a:p>
        </p:txBody>
      </p:sp>
      <p:sp>
        <p:nvSpPr>
          <p:cNvPr id="303149" name="Text Box 45"/>
          <p:cNvSpPr txBox="1">
            <a:spLocks noChangeArrowheads="1"/>
          </p:cNvSpPr>
          <p:nvPr/>
        </p:nvSpPr>
        <p:spPr bwMode="auto">
          <a:xfrm>
            <a:off x="8069263" y="4083050"/>
            <a:ext cx="693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600" b="1"/>
              <a:t>Atoms</a:t>
            </a:r>
            <a:endParaRPr lang="en-US" altLang="en-US" sz="1600" b="1">
              <a:latin typeface="Times" pitchFamily="18" charset="0"/>
            </a:endParaRPr>
          </a:p>
        </p:txBody>
      </p:sp>
      <p:sp>
        <p:nvSpPr>
          <p:cNvPr id="303150" name="Text Box 46"/>
          <p:cNvSpPr txBox="1">
            <a:spLocks noChangeArrowheads="1"/>
          </p:cNvSpPr>
          <p:nvPr/>
        </p:nvSpPr>
        <p:spPr bwMode="auto">
          <a:xfrm>
            <a:off x="7077075" y="4605338"/>
            <a:ext cx="12239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Molecules</a:t>
            </a:r>
            <a:endParaRPr lang="en-US" altLang="en-US" b="1">
              <a:latin typeface="Times" pitchFamily="18" charset="0"/>
            </a:endParaRPr>
          </a:p>
        </p:txBody>
      </p:sp>
      <p:sp>
        <p:nvSpPr>
          <p:cNvPr id="303151" name="Text Box 47"/>
          <p:cNvSpPr txBox="1">
            <a:spLocks noChangeArrowheads="1"/>
          </p:cNvSpPr>
          <p:nvPr/>
        </p:nvSpPr>
        <p:spPr bwMode="auto">
          <a:xfrm>
            <a:off x="5526088" y="4324350"/>
            <a:ext cx="9794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Tissues</a:t>
            </a:r>
            <a:endParaRPr lang="en-US" altLang="en-US" b="1">
              <a:latin typeface="Times" pitchFamily="18" charset="0"/>
            </a:endParaRPr>
          </a:p>
        </p:txBody>
      </p:sp>
      <p:sp>
        <p:nvSpPr>
          <p:cNvPr id="303152" name="Line 48"/>
          <p:cNvSpPr>
            <a:spLocks noChangeShapeType="1"/>
          </p:cNvSpPr>
          <p:nvPr/>
        </p:nvSpPr>
        <p:spPr bwMode="auto">
          <a:xfrm flipV="1">
            <a:off x="7000875" y="2632075"/>
            <a:ext cx="358775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53" name="Line 49"/>
          <p:cNvSpPr>
            <a:spLocks noChangeShapeType="1"/>
          </p:cNvSpPr>
          <p:nvPr/>
        </p:nvSpPr>
        <p:spPr bwMode="auto">
          <a:xfrm>
            <a:off x="7940675" y="3997325"/>
            <a:ext cx="130175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54" name="Line 50"/>
          <p:cNvSpPr>
            <a:spLocks noChangeShapeType="1"/>
          </p:cNvSpPr>
          <p:nvPr/>
        </p:nvSpPr>
        <p:spPr bwMode="auto">
          <a:xfrm flipH="1" flipV="1">
            <a:off x="7950200" y="4095750"/>
            <a:ext cx="117475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55" name="Text Box 51"/>
          <p:cNvSpPr txBox="1">
            <a:spLocks noChangeArrowheads="1"/>
          </p:cNvSpPr>
          <p:nvPr/>
        </p:nvSpPr>
        <p:spPr bwMode="auto">
          <a:xfrm>
            <a:off x="6278563" y="2201863"/>
            <a:ext cx="57943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400" b="1"/>
              <a:t>10 µm</a:t>
            </a:r>
            <a:endParaRPr lang="en-US" altLang="en-US" sz="1400" b="1">
              <a:latin typeface="Times" pitchFamily="18" charset="0"/>
            </a:endParaRPr>
          </a:p>
        </p:txBody>
      </p:sp>
      <p:sp>
        <p:nvSpPr>
          <p:cNvPr id="303156" name="Line 52"/>
          <p:cNvSpPr>
            <a:spLocks noChangeShapeType="1"/>
          </p:cNvSpPr>
          <p:nvPr/>
        </p:nvSpPr>
        <p:spPr bwMode="auto">
          <a:xfrm>
            <a:off x="6445250" y="2432050"/>
            <a:ext cx="17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57" name="Line 53"/>
          <p:cNvSpPr>
            <a:spLocks noChangeShapeType="1"/>
          </p:cNvSpPr>
          <p:nvPr/>
        </p:nvSpPr>
        <p:spPr bwMode="auto">
          <a:xfrm>
            <a:off x="6629400" y="2403475"/>
            <a:ext cx="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58" name="Text Box 54"/>
          <p:cNvSpPr txBox="1">
            <a:spLocks noChangeArrowheads="1"/>
          </p:cNvSpPr>
          <p:nvPr/>
        </p:nvSpPr>
        <p:spPr bwMode="auto">
          <a:xfrm>
            <a:off x="7177088" y="3894138"/>
            <a:ext cx="4556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400" b="1"/>
              <a:t>1 µm</a:t>
            </a:r>
            <a:endParaRPr lang="en-US" altLang="en-US" sz="1400" b="1">
              <a:latin typeface="Times" pitchFamily="18" charset="0"/>
            </a:endParaRPr>
          </a:p>
        </p:txBody>
      </p:sp>
      <p:sp>
        <p:nvSpPr>
          <p:cNvPr id="303159" name="Text Box 55"/>
          <p:cNvSpPr txBox="1">
            <a:spLocks noChangeArrowheads="1"/>
          </p:cNvSpPr>
          <p:nvPr/>
        </p:nvSpPr>
        <p:spPr bwMode="auto">
          <a:xfrm>
            <a:off x="6602413" y="4364038"/>
            <a:ext cx="60483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400" b="1"/>
              <a:t>50 µm</a:t>
            </a:r>
            <a:endParaRPr lang="en-US" altLang="en-US" sz="1400" b="1">
              <a:latin typeface="Times" pitchFamily="18" charset="0"/>
            </a:endParaRPr>
          </a:p>
        </p:txBody>
      </p:sp>
      <p:sp>
        <p:nvSpPr>
          <p:cNvPr id="303160" name="Line 56"/>
          <p:cNvSpPr>
            <a:spLocks noChangeShapeType="1"/>
          </p:cNvSpPr>
          <p:nvPr/>
        </p:nvSpPr>
        <p:spPr bwMode="auto">
          <a:xfrm>
            <a:off x="6451600" y="2403475"/>
            <a:ext cx="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61" name="Line 57"/>
          <p:cNvSpPr>
            <a:spLocks noChangeShapeType="1"/>
          </p:cNvSpPr>
          <p:nvPr/>
        </p:nvSpPr>
        <p:spPr bwMode="auto">
          <a:xfrm>
            <a:off x="7299325" y="3867150"/>
            <a:ext cx="17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62" name="Line 58"/>
          <p:cNvSpPr>
            <a:spLocks noChangeShapeType="1"/>
          </p:cNvSpPr>
          <p:nvPr/>
        </p:nvSpPr>
        <p:spPr bwMode="auto">
          <a:xfrm>
            <a:off x="7483475" y="3838575"/>
            <a:ext cx="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63" name="Line 59"/>
          <p:cNvSpPr>
            <a:spLocks noChangeShapeType="1"/>
          </p:cNvSpPr>
          <p:nvPr/>
        </p:nvSpPr>
        <p:spPr bwMode="auto">
          <a:xfrm>
            <a:off x="7305675" y="3838575"/>
            <a:ext cx="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64" name="Line 60"/>
          <p:cNvSpPr>
            <a:spLocks noChangeShapeType="1"/>
          </p:cNvSpPr>
          <p:nvPr/>
        </p:nvSpPr>
        <p:spPr bwMode="auto">
          <a:xfrm flipV="1">
            <a:off x="6743700" y="4333875"/>
            <a:ext cx="241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65" name="Line 61"/>
          <p:cNvSpPr>
            <a:spLocks noChangeShapeType="1"/>
          </p:cNvSpPr>
          <p:nvPr/>
        </p:nvSpPr>
        <p:spPr bwMode="auto">
          <a:xfrm>
            <a:off x="6988175" y="4295775"/>
            <a:ext cx="0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66" name="Line 62"/>
          <p:cNvSpPr>
            <a:spLocks noChangeShapeType="1"/>
          </p:cNvSpPr>
          <p:nvPr/>
        </p:nvSpPr>
        <p:spPr bwMode="auto">
          <a:xfrm>
            <a:off x="6746875" y="4286250"/>
            <a:ext cx="0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8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95" name="Picture 31" descr="01_04aBiologicalOr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39700"/>
            <a:ext cx="7975600" cy="65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7696" name="Text Box 32"/>
          <p:cNvSpPr txBox="1">
            <a:spLocks noChangeArrowheads="1"/>
          </p:cNvSpPr>
          <p:nvPr/>
        </p:nvSpPr>
        <p:spPr bwMode="auto">
          <a:xfrm>
            <a:off x="3394075" y="144463"/>
            <a:ext cx="2751138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000" b="1"/>
              <a:t>The biosphere</a:t>
            </a:r>
            <a:endParaRPr lang="en-US" altLang="en-US" sz="3000" b="1">
              <a:latin typeface="Times" pitchFamily="18" charset="0"/>
            </a:endParaRPr>
          </a:p>
        </p:txBody>
      </p:sp>
      <p:sp>
        <p:nvSpPr>
          <p:cNvPr id="497697" name="Text Box 33"/>
          <p:cNvSpPr txBox="1">
            <a:spLocks noChangeArrowheads="1"/>
          </p:cNvSpPr>
          <p:nvPr/>
        </p:nvSpPr>
        <p:spPr bwMode="auto">
          <a:xfrm>
            <a:off x="596900" y="3543300"/>
            <a:ext cx="25685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000" b="1"/>
              <a:t>Communities</a:t>
            </a:r>
            <a:endParaRPr lang="en-US" altLang="en-US" sz="3000" b="1">
              <a:latin typeface="Times" pitchFamily="18" charset="0"/>
            </a:endParaRPr>
          </a:p>
        </p:txBody>
      </p:sp>
      <p:sp>
        <p:nvSpPr>
          <p:cNvPr id="497698" name="Text Box 34"/>
          <p:cNvSpPr txBox="1">
            <a:spLocks noChangeArrowheads="1"/>
          </p:cNvSpPr>
          <p:nvPr/>
        </p:nvSpPr>
        <p:spPr bwMode="auto">
          <a:xfrm>
            <a:off x="1295400" y="5421313"/>
            <a:ext cx="22606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000" b="1"/>
              <a:t>Populations</a:t>
            </a:r>
            <a:endParaRPr lang="en-US" altLang="en-US" sz="3000" b="1">
              <a:latin typeface="Times" pitchFamily="18" charset="0"/>
            </a:endParaRPr>
          </a:p>
        </p:txBody>
      </p:sp>
      <p:sp>
        <p:nvSpPr>
          <p:cNvPr id="497699" name="Text Box 35"/>
          <p:cNvSpPr txBox="1">
            <a:spLocks noChangeArrowheads="1"/>
          </p:cNvSpPr>
          <p:nvPr/>
        </p:nvSpPr>
        <p:spPr bwMode="auto">
          <a:xfrm>
            <a:off x="5710238" y="6084888"/>
            <a:ext cx="21129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000" b="1"/>
              <a:t>Organisms</a:t>
            </a:r>
            <a:endParaRPr lang="en-US" altLang="en-US" sz="3000" b="1">
              <a:latin typeface="Times" pitchFamily="18" charset="0"/>
            </a:endParaRPr>
          </a:p>
        </p:txBody>
      </p:sp>
      <p:sp>
        <p:nvSpPr>
          <p:cNvPr id="497700" name="Text Box 36"/>
          <p:cNvSpPr txBox="1">
            <a:spLocks noChangeArrowheads="1"/>
          </p:cNvSpPr>
          <p:nvPr/>
        </p:nvSpPr>
        <p:spPr bwMode="auto">
          <a:xfrm>
            <a:off x="5526088" y="2525713"/>
            <a:ext cx="2382837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000" b="1"/>
              <a:t>Ecosystems</a:t>
            </a:r>
            <a:endParaRPr lang="en-US" altLang="en-US" sz="3000" b="1">
              <a:latin typeface="Times" pitchFamily="18" charset="0"/>
            </a:endParaRPr>
          </a:p>
        </p:txBody>
      </p:sp>
      <p:sp>
        <p:nvSpPr>
          <p:cNvPr id="497667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1-4a</a:t>
            </a:r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3140255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1-4b</a:t>
            </a:r>
            <a:endParaRPr lang="en-US" altLang="en-US" sz="1500"/>
          </a:p>
        </p:txBody>
      </p:sp>
      <p:pic>
        <p:nvPicPr>
          <p:cNvPr id="499721" name="Picture 9" descr="01_04bBiologicalOr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100138"/>
            <a:ext cx="742632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9722" name="Text Box 10"/>
          <p:cNvSpPr txBox="1">
            <a:spLocks noChangeArrowheads="1"/>
          </p:cNvSpPr>
          <p:nvPr/>
        </p:nvSpPr>
        <p:spPr bwMode="auto">
          <a:xfrm>
            <a:off x="1455738" y="1393825"/>
            <a:ext cx="2752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000" b="1"/>
              <a:t>Organs and organ systems</a:t>
            </a:r>
            <a:endParaRPr lang="en-US" altLang="en-US" sz="3000" b="1">
              <a:latin typeface="Times" pitchFamily="18" charset="0"/>
            </a:endParaRPr>
          </a:p>
        </p:txBody>
      </p:sp>
      <p:sp>
        <p:nvSpPr>
          <p:cNvPr id="499723" name="Text Box 11"/>
          <p:cNvSpPr txBox="1">
            <a:spLocks noChangeArrowheads="1"/>
          </p:cNvSpPr>
          <p:nvPr/>
        </p:nvSpPr>
        <p:spPr bwMode="auto">
          <a:xfrm>
            <a:off x="4968875" y="1092200"/>
            <a:ext cx="9302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000" b="1"/>
              <a:t>Cells</a:t>
            </a:r>
            <a:endParaRPr lang="en-US" altLang="en-US" sz="3000" b="1">
              <a:latin typeface="Times" pitchFamily="18" charset="0"/>
            </a:endParaRPr>
          </a:p>
        </p:txBody>
      </p:sp>
      <p:sp>
        <p:nvSpPr>
          <p:cNvPr id="499724" name="Text Box 12"/>
          <p:cNvSpPr txBox="1">
            <a:spLocks noChangeArrowheads="1"/>
          </p:cNvSpPr>
          <p:nvPr/>
        </p:nvSpPr>
        <p:spPr bwMode="auto">
          <a:xfrm>
            <a:off x="5997575" y="1895475"/>
            <a:ext cx="693738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b="1"/>
              <a:t>Cell</a:t>
            </a:r>
            <a:endParaRPr lang="en-US" altLang="en-US" b="1">
              <a:latin typeface="Times" pitchFamily="18" charset="0"/>
            </a:endParaRPr>
          </a:p>
        </p:txBody>
      </p:sp>
      <p:sp>
        <p:nvSpPr>
          <p:cNvPr id="499725" name="Text Box 13"/>
          <p:cNvSpPr txBox="1">
            <a:spLocks noChangeArrowheads="1"/>
          </p:cNvSpPr>
          <p:nvPr/>
        </p:nvSpPr>
        <p:spPr bwMode="auto">
          <a:xfrm>
            <a:off x="6315075" y="2903538"/>
            <a:ext cx="205581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000" b="1"/>
              <a:t>Organelles</a:t>
            </a:r>
            <a:endParaRPr lang="en-US" altLang="en-US" sz="3000" b="1">
              <a:latin typeface="Times" pitchFamily="18" charset="0"/>
            </a:endParaRPr>
          </a:p>
        </p:txBody>
      </p:sp>
      <p:sp>
        <p:nvSpPr>
          <p:cNvPr id="499726" name="Text Box 14"/>
          <p:cNvSpPr txBox="1">
            <a:spLocks noChangeArrowheads="1"/>
          </p:cNvSpPr>
          <p:nvPr/>
        </p:nvSpPr>
        <p:spPr bwMode="auto">
          <a:xfrm>
            <a:off x="7119938" y="4445000"/>
            <a:ext cx="9540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b="1"/>
              <a:t>Atoms</a:t>
            </a:r>
            <a:endParaRPr lang="en-US" altLang="en-US" sz="1600" b="1">
              <a:latin typeface="Times" pitchFamily="18" charset="0"/>
            </a:endParaRPr>
          </a:p>
        </p:txBody>
      </p:sp>
      <p:sp>
        <p:nvSpPr>
          <p:cNvPr id="499727" name="Text Box 15"/>
          <p:cNvSpPr txBox="1">
            <a:spLocks noChangeArrowheads="1"/>
          </p:cNvSpPr>
          <p:nvPr/>
        </p:nvSpPr>
        <p:spPr bwMode="auto">
          <a:xfrm>
            <a:off x="5468938" y="5235575"/>
            <a:ext cx="1985962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000" b="1"/>
              <a:t>Molecules</a:t>
            </a:r>
            <a:endParaRPr lang="en-US" altLang="en-US" sz="3000" b="1">
              <a:latin typeface="Times" pitchFamily="18" charset="0"/>
            </a:endParaRPr>
          </a:p>
        </p:txBody>
      </p:sp>
      <p:sp>
        <p:nvSpPr>
          <p:cNvPr id="499728" name="Text Box 16"/>
          <p:cNvSpPr txBox="1">
            <a:spLocks noChangeArrowheads="1"/>
          </p:cNvSpPr>
          <p:nvPr/>
        </p:nvSpPr>
        <p:spPr bwMode="auto">
          <a:xfrm>
            <a:off x="3057525" y="4756150"/>
            <a:ext cx="14779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000" b="1"/>
              <a:t>Tissues</a:t>
            </a:r>
            <a:endParaRPr lang="en-US" altLang="en-US" sz="3000" b="1">
              <a:latin typeface="Times" pitchFamily="18" charset="0"/>
            </a:endParaRPr>
          </a:p>
        </p:txBody>
      </p:sp>
      <p:sp>
        <p:nvSpPr>
          <p:cNvPr id="499729" name="Line 17"/>
          <p:cNvSpPr>
            <a:spLocks noChangeShapeType="1"/>
          </p:cNvSpPr>
          <p:nvPr/>
        </p:nvSpPr>
        <p:spPr bwMode="auto">
          <a:xfrm flipV="1">
            <a:off x="5376863" y="2046288"/>
            <a:ext cx="568325" cy="168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730" name="Line 18"/>
          <p:cNvSpPr>
            <a:spLocks noChangeShapeType="1"/>
          </p:cNvSpPr>
          <p:nvPr/>
        </p:nvSpPr>
        <p:spPr bwMode="auto">
          <a:xfrm>
            <a:off x="6892925" y="4298950"/>
            <a:ext cx="228600" cy="250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731" name="Line 19"/>
          <p:cNvSpPr>
            <a:spLocks noChangeShapeType="1"/>
          </p:cNvSpPr>
          <p:nvPr/>
        </p:nvSpPr>
        <p:spPr bwMode="auto">
          <a:xfrm flipH="1" flipV="1">
            <a:off x="6915150" y="4454525"/>
            <a:ext cx="206375" cy="9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732" name="Text Box 20"/>
          <p:cNvSpPr txBox="1">
            <a:spLocks noChangeArrowheads="1"/>
          </p:cNvSpPr>
          <p:nvPr/>
        </p:nvSpPr>
        <p:spPr bwMode="auto">
          <a:xfrm>
            <a:off x="4325938" y="1500188"/>
            <a:ext cx="57943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400" b="1"/>
              <a:t>10 µm</a:t>
            </a:r>
            <a:endParaRPr lang="en-US" altLang="en-US" sz="1400" b="1">
              <a:latin typeface="Times" pitchFamily="18" charset="0"/>
            </a:endParaRPr>
          </a:p>
        </p:txBody>
      </p:sp>
      <p:sp>
        <p:nvSpPr>
          <p:cNvPr id="499733" name="Line 21"/>
          <p:cNvSpPr>
            <a:spLocks noChangeShapeType="1"/>
          </p:cNvSpPr>
          <p:nvPr/>
        </p:nvSpPr>
        <p:spPr bwMode="auto">
          <a:xfrm>
            <a:off x="4448175" y="1743075"/>
            <a:ext cx="28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734" name="Line 22"/>
          <p:cNvSpPr>
            <a:spLocks noChangeShapeType="1"/>
          </p:cNvSpPr>
          <p:nvPr/>
        </p:nvSpPr>
        <p:spPr bwMode="auto">
          <a:xfrm>
            <a:off x="5857875" y="4100513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735" name="Line 23"/>
          <p:cNvSpPr>
            <a:spLocks noChangeShapeType="1"/>
          </p:cNvSpPr>
          <p:nvPr/>
        </p:nvSpPr>
        <p:spPr bwMode="auto">
          <a:xfrm>
            <a:off x="4943475" y="4826000"/>
            <a:ext cx="37147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736" name="Text Box 24"/>
          <p:cNvSpPr txBox="1">
            <a:spLocks noChangeArrowheads="1"/>
          </p:cNvSpPr>
          <p:nvPr/>
        </p:nvSpPr>
        <p:spPr bwMode="auto">
          <a:xfrm>
            <a:off x="5786438" y="4181475"/>
            <a:ext cx="455612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400" b="1"/>
              <a:t>1 µm</a:t>
            </a:r>
            <a:endParaRPr lang="en-US" altLang="en-US" sz="1400" b="1">
              <a:latin typeface="Times" pitchFamily="18" charset="0"/>
            </a:endParaRPr>
          </a:p>
        </p:txBody>
      </p:sp>
      <p:sp>
        <p:nvSpPr>
          <p:cNvPr id="499737" name="Text Box 25"/>
          <p:cNvSpPr txBox="1">
            <a:spLocks noChangeArrowheads="1"/>
          </p:cNvSpPr>
          <p:nvPr/>
        </p:nvSpPr>
        <p:spPr bwMode="auto">
          <a:xfrm>
            <a:off x="4862513" y="4910138"/>
            <a:ext cx="60483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400" b="1"/>
              <a:t>50 µm</a:t>
            </a:r>
            <a:endParaRPr lang="en-US" altLang="en-US" sz="1400" b="1">
              <a:latin typeface="Times" pitchFamily="18" charset="0"/>
            </a:endParaRPr>
          </a:p>
        </p:txBody>
      </p:sp>
      <p:sp>
        <p:nvSpPr>
          <p:cNvPr id="499738" name="Line 26"/>
          <p:cNvSpPr>
            <a:spLocks noChangeShapeType="1"/>
          </p:cNvSpPr>
          <p:nvPr/>
        </p:nvSpPr>
        <p:spPr bwMode="auto">
          <a:xfrm>
            <a:off x="4448175" y="1701800"/>
            <a:ext cx="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739" name="Line 27"/>
          <p:cNvSpPr>
            <a:spLocks noChangeShapeType="1"/>
          </p:cNvSpPr>
          <p:nvPr/>
        </p:nvSpPr>
        <p:spPr bwMode="auto">
          <a:xfrm>
            <a:off x="5867400" y="4056063"/>
            <a:ext cx="0" cy="85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740" name="Line 28"/>
          <p:cNvSpPr>
            <a:spLocks noChangeShapeType="1"/>
          </p:cNvSpPr>
          <p:nvPr/>
        </p:nvSpPr>
        <p:spPr bwMode="auto">
          <a:xfrm>
            <a:off x="4949825" y="4781550"/>
            <a:ext cx="1588" cy="82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741" name="Line 29"/>
          <p:cNvSpPr>
            <a:spLocks noChangeShapeType="1"/>
          </p:cNvSpPr>
          <p:nvPr/>
        </p:nvSpPr>
        <p:spPr bwMode="auto">
          <a:xfrm>
            <a:off x="4737100" y="1701800"/>
            <a:ext cx="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742" name="Line 30"/>
          <p:cNvSpPr>
            <a:spLocks noChangeShapeType="1"/>
          </p:cNvSpPr>
          <p:nvPr/>
        </p:nvSpPr>
        <p:spPr bwMode="auto">
          <a:xfrm>
            <a:off x="6130925" y="4059238"/>
            <a:ext cx="0" cy="85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743" name="Line 31"/>
          <p:cNvSpPr>
            <a:spLocks noChangeShapeType="1"/>
          </p:cNvSpPr>
          <p:nvPr/>
        </p:nvSpPr>
        <p:spPr bwMode="auto">
          <a:xfrm>
            <a:off x="5308600" y="4784725"/>
            <a:ext cx="1588" cy="82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1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Overview: Inquiring About the World of Life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3976688"/>
          </a:xfrm>
        </p:spPr>
        <p:txBody>
          <a:bodyPr/>
          <a:lstStyle/>
          <a:p>
            <a:pPr>
              <a:lnSpc>
                <a:spcPct val="96000"/>
              </a:lnSpc>
            </a:pPr>
            <a:r>
              <a:rPr lang="en-US" altLang="en-US" b="1"/>
              <a:t>Evolution </a:t>
            </a:r>
            <a:r>
              <a:rPr lang="en-US" altLang="en-US"/>
              <a:t>is the process of change that has transformed life on Earth</a:t>
            </a:r>
          </a:p>
          <a:p>
            <a:pPr>
              <a:spcBef>
                <a:spcPct val="10000"/>
              </a:spcBef>
            </a:pPr>
            <a:r>
              <a:rPr lang="en-US" altLang="en-US" b="1"/>
              <a:t>Biology </a:t>
            </a:r>
            <a:r>
              <a:rPr lang="en-US" altLang="en-US"/>
              <a:t>is the scientific study of life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altLang="en-US"/>
              <a:t>Biologists ask questions such as:</a:t>
            </a:r>
            <a:endParaRPr lang="en-US" altLang="en-US" sz="2800">
              <a:latin typeface="Times" pitchFamily="18" charset="0"/>
            </a:endParaRPr>
          </a:p>
          <a:p>
            <a:pPr lvl="1">
              <a:lnSpc>
                <a:spcPct val="96000"/>
              </a:lnSpc>
              <a:spcBef>
                <a:spcPts val="600"/>
              </a:spcBef>
            </a:pPr>
            <a:r>
              <a:rPr lang="en-US" altLang="en-US"/>
              <a:t>How a single cell develops into an organism</a:t>
            </a:r>
          </a:p>
          <a:p>
            <a:pPr lvl="1">
              <a:lnSpc>
                <a:spcPct val="96000"/>
              </a:lnSpc>
              <a:spcBef>
                <a:spcPts val="600"/>
              </a:spcBef>
            </a:pPr>
            <a:r>
              <a:rPr lang="en-US" altLang="en-US"/>
              <a:t>How the human mind works </a:t>
            </a:r>
          </a:p>
          <a:p>
            <a:pPr lvl="1">
              <a:lnSpc>
                <a:spcPct val="96000"/>
              </a:lnSpc>
              <a:spcBef>
                <a:spcPts val="600"/>
              </a:spcBef>
            </a:pPr>
            <a:r>
              <a:rPr lang="en-US" altLang="en-US"/>
              <a:t>How living things interact in communities</a:t>
            </a:r>
          </a:p>
        </p:txBody>
      </p:sp>
      <p:sp>
        <p:nvSpPr>
          <p:cNvPr id="21197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4150990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1-4c</a:t>
            </a:r>
            <a:endParaRPr lang="en-US" altLang="en-US" sz="1500"/>
          </a:p>
        </p:txBody>
      </p:sp>
      <p:pic>
        <p:nvPicPr>
          <p:cNvPr id="501763" name="Picture 3" descr="01_04cBiologicalOr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36525"/>
            <a:ext cx="6024563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1604963" y="6199188"/>
            <a:ext cx="219075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b="1"/>
              <a:t>The biosphere</a:t>
            </a:r>
            <a:endParaRPr lang="en-US" altLang="en-US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7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1-4d</a:t>
            </a:r>
            <a:endParaRPr lang="en-US" altLang="en-US" sz="1500"/>
          </a:p>
        </p:txBody>
      </p:sp>
      <p:pic>
        <p:nvPicPr>
          <p:cNvPr id="503813" name="Picture 5" descr="01_04dBiologicalOr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36525"/>
            <a:ext cx="7256463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3814" name="Text Box 6"/>
          <p:cNvSpPr txBox="1">
            <a:spLocks noChangeArrowheads="1"/>
          </p:cNvSpPr>
          <p:nvPr/>
        </p:nvSpPr>
        <p:spPr bwMode="auto">
          <a:xfrm>
            <a:off x="960438" y="6208713"/>
            <a:ext cx="18256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altLang="en-US" b="1"/>
              <a:t>Ecosystems</a:t>
            </a:r>
            <a:endParaRPr lang="en-US" altLang="en-US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43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1-4e</a:t>
            </a:r>
            <a:endParaRPr lang="en-US" altLang="en-US" sz="1500"/>
          </a:p>
        </p:txBody>
      </p:sp>
      <p:pic>
        <p:nvPicPr>
          <p:cNvPr id="505861" name="Picture 5" descr="01_04eBiologicalOr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36525"/>
            <a:ext cx="652938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5862" name="Text Box 6"/>
          <p:cNvSpPr txBox="1">
            <a:spLocks noChangeArrowheads="1"/>
          </p:cNvSpPr>
          <p:nvPr/>
        </p:nvSpPr>
        <p:spPr bwMode="auto">
          <a:xfrm>
            <a:off x="1331913" y="6215063"/>
            <a:ext cx="19335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/>
            <a:r>
              <a:rPr lang="en-US" altLang="en-US" b="1"/>
              <a:t>Communities</a:t>
            </a:r>
            <a:endParaRPr lang="en-US" altLang="en-US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4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1-4f</a:t>
            </a:r>
            <a:endParaRPr lang="en-US" altLang="en-US" sz="1500"/>
          </a:p>
        </p:txBody>
      </p:sp>
      <p:pic>
        <p:nvPicPr>
          <p:cNvPr id="507907" name="Picture 3" descr="01_04fBiologicalOr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136525"/>
            <a:ext cx="4664075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2252663" y="6178550"/>
            <a:ext cx="1933575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/>
            <a:r>
              <a:rPr lang="en-US" altLang="en-US" b="1"/>
              <a:t>Populations</a:t>
            </a:r>
            <a:endParaRPr lang="en-US" altLang="en-US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75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1-4g</a:t>
            </a:r>
            <a:endParaRPr lang="en-US" altLang="en-US" sz="1500"/>
          </a:p>
        </p:txBody>
      </p:sp>
      <p:pic>
        <p:nvPicPr>
          <p:cNvPr id="509955" name="Picture 3" descr="01_04gBiologicalOr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36525"/>
            <a:ext cx="4987925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9956" name="Text Box 4"/>
          <p:cNvSpPr txBox="1">
            <a:spLocks noChangeArrowheads="1"/>
          </p:cNvSpPr>
          <p:nvPr/>
        </p:nvSpPr>
        <p:spPr bwMode="auto">
          <a:xfrm>
            <a:off x="2098675" y="6173788"/>
            <a:ext cx="19335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/>
            <a:r>
              <a:rPr lang="en-US" altLang="en-US" b="1"/>
              <a:t>Organisms</a:t>
            </a:r>
            <a:endParaRPr lang="en-US" altLang="en-US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56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1-4h</a:t>
            </a:r>
            <a:endParaRPr lang="en-US" altLang="en-US" sz="1500"/>
          </a:p>
        </p:txBody>
      </p:sp>
      <p:pic>
        <p:nvPicPr>
          <p:cNvPr id="512003" name="Picture 3" descr="01_04hBiologicalOr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36525"/>
            <a:ext cx="5664200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04" name="Text Box 4"/>
          <p:cNvSpPr txBox="1">
            <a:spLocks noChangeArrowheads="1"/>
          </p:cNvSpPr>
          <p:nvPr/>
        </p:nvSpPr>
        <p:spPr bwMode="auto">
          <a:xfrm>
            <a:off x="1770063" y="5802313"/>
            <a:ext cx="2265362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/>
            <a:r>
              <a:rPr lang="en-US" altLang="en-US" b="1"/>
              <a:t>Organs and</a:t>
            </a:r>
          </a:p>
          <a:p>
            <a:pPr algn="l"/>
            <a:r>
              <a:rPr lang="en-US" altLang="en-US" b="1"/>
              <a:t>organ systems</a:t>
            </a:r>
            <a:endParaRPr lang="en-US" altLang="en-US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301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1-4i</a:t>
            </a:r>
            <a:endParaRPr lang="en-US" altLang="en-US" sz="1500"/>
          </a:p>
        </p:txBody>
      </p:sp>
      <p:pic>
        <p:nvPicPr>
          <p:cNvPr id="514051" name="Picture 3" descr="01_04iBiologicalOr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276225"/>
            <a:ext cx="6773863" cy="63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52" name="Text Box 4"/>
          <p:cNvSpPr txBox="1">
            <a:spLocks noChangeArrowheads="1"/>
          </p:cNvSpPr>
          <p:nvPr/>
        </p:nvSpPr>
        <p:spPr bwMode="auto">
          <a:xfrm>
            <a:off x="1220788" y="5778500"/>
            <a:ext cx="1470025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/>
            <a:r>
              <a:rPr lang="en-US" altLang="en-US" sz="2600" b="1">
                <a:ea typeface="ヒラギノ角ゴ Pro W3" pitchFamily="48" charset="-128"/>
              </a:rPr>
              <a:t>Tissues</a:t>
            </a:r>
            <a:endParaRPr lang="en-US" altLang="en-US" sz="2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14053" name="Text Box 5"/>
          <p:cNvSpPr txBox="1">
            <a:spLocks noChangeArrowheads="1"/>
          </p:cNvSpPr>
          <p:nvPr/>
        </p:nvSpPr>
        <p:spPr bwMode="auto">
          <a:xfrm>
            <a:off x="6748463" y="6013450"/>
            <a:ext cx="1076325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/>
            <a:r>
              <a:rPr lang="en-US" altLang="en-US" sz="2600" b="1">
                <a:ea typeface="ヒラギノ角ゴ Pro W3" pitchFamily="48" charset="-128"/>
              </a:rPr>
              <a:t>50 µm</a:t>
            </a:r>
            <a:endParaRPr lang="en-US" altLang="en-US" sz="2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14054" name="Line 6"/>
          <p:cNvSpPr>
            <a:spLocks noChangeShapeType="1"/>
          </p:cNvSpPr>
          <p:nvPr/>
        </p:nvSpPr>
        <p:spPr bwMode="auto">
          <a:xfrm>
            <a:off x="6534150" y="5949950"/>
            <a:ext cx="1365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55" name="Line 7"/>
          <p:cNvSpPr>
            <a:spLocks noChangeShapeType="1"/>
          </p:cNvSpPr>
          <p:nvPr/>
        </p:nvSpPr>
        <p:spPr bwMode="auto">
          <a:xfrm>
            <a:off x="6534150" y="5857875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56" name="Line 8"/>
          <p:cNvSpPr>
            <a:spLocks noChangeShapeType="1"/>
          </p:cNvSpPr>
          <p:nvPr/>
        </p:nvSpPr>
        <p:spPr bwMode="auto">
          <a:xfrm>
            <a:off x="7899400" y="5857875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71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1-4j</a:t>
            </a:r>
            <a:endParaRPr lang="en-US" altLang="en-US" sz="1500"/>
          </a:p>
        </p:txBody>
      </p:sp>
      <p:pic>
        <p:nvPicPr>
          <p:cNvPr id="516105" name="Picture 9" descr="01_04jBiologicalOr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36525"/>
            <a:ext cx="577373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06" name="Text Box 10"/>
          <p:cNvSpPr txBox="1">
            <a:spLocks noChangeArrowheads="1"/>
          </p:cNvSpPr>
          <p:nvPr/>
        </p:nvSpPr>
        <p:spPr bwMode="auto">
          <a:xfrm>
            <a:off x="1717675" y="6216650"/>
            <a:ext cx="86518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/>
            <a:r>
              <a:rPr lang="en-US" altLang="en-US" b="1">
                <a:ea typeface="ヒラギノ角ゴ Pro W3" pitchFamily="48" charset="-128"/>
              </a:rPr>
              <a:t>Cells</a:t>
            </a:r>
            <a:endParaRPr lang="en-US" altLang="en-US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16107" name="Text Box 11"/>
          <p:cNvSpPr txBox="1">
            <a:spLocks noChangeArrowheads="1"/>
          </p:cNvSpPr>
          <p:nvPr/>
        </p:nvSpPr>
        <p:spPr bwMode="auto">
          <a:xfrm>
            <a:off x="6875463" y="1306513"/>
            <a:ext cx="8651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/>
            <a:r>
              <a:rPr lang="en-US" altLang="en-US" b="1">
                <a:ea typeface="ヒラギノ角ゴ Pro W3" pitchFamily="48" charset="-128"/>
              </a:rPr>
              <a:t>Cell</a:t>
            </a:r>
            <a:endParaRPr lang="en-US" altLang="en-US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16108" name="Line 12"/>
          <p:cNvSpPr>
            <a:spLocks noChangeShapeType="1"/>
          </p:cNvSpPr>
          <p:nvPr/>
        </p:nvSpPr>
        <p:spPr bwMode="auto">
          <a:xfrm flipH="1">
            <a:off x="4913313" y="1506538"/>
            <a:ext cx="1909762" cy="552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09" name="Text Box 13"/>
          <p:cNvSpPr txBox="1">
            <a:spLocks noChangeArrowheads="1"/>
          </p:cNvSpPr>
          <p:nvPr/>
        </p:nvSpPr>
        <p:spPr bwMode="auto">
          <a:xfrm>
            <a:off x="1754188" y="328613"/>
            <a:ext cx="107632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/>
            <a:r>
              <a:rPr lang="en-US" altLang="en-US" sz="2600" b="1">
                <a:ea typeface="ヒラギノ角ゴ Pro W3" pitchFamily="48" charset="-128"/>
              </a:rPr>
              <a:t>10 µm</a:t>
            </a:r>
            <a:endParaRPr lang="en-US" altLang="en-US" sz="26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16110" name="Line 14"/>
          <p:cNvSpPr>
            <a:spLocks noChangeShapeType="1"/>
          </p:cNvSpPr>
          <p:nvPr/>
        </p:nvSpPr>
        <p:spPr bwMode="auto">
          <a:xfrm>
            <a:off x="1725613" y="274638"/>
            <a:ext cx="969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11" name="Line 15"/>
          <p:cNvSpPr>
            <a:spLocks noChangeShapeType="1"/>
          </p:cNvSpPr>
          <p:nvPr/>
        </p:nvSpPr>
        <p:spPr bwMode="auto">
          <a:xfrm>
            <a:off x="1725613" y="182563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12" name="Line 16"/>
          <p:cNvSpPr>
            <a:spLocks noChangeShapeType="1"/>
          </p:cNvSpPr>
          <p:nvPr/>
        </p:nvSpPr>
        <p:spPr bwMode="auto">
          <a:xfrm>
            <a:off x="2697163" y="182563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52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1-4k</a:t>
            </a:r>
            <a:endParaRPr lang="en-US" altLang="en-US" sz="1500"/>
          </a:p>
        </p:txBody>
      </p:sp>
      <p:pic>
        <p:nvPicPr>
          <p:cNvPr id="518155" name="Picture 11" descr="01_04kBiologicalOr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706438"/>
            <a:ext cx="5640387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156" name="Text Box 12"/>
          <p:cNvSpPr txBox="1">
            <a:spLocks noChangeArrowheads="1"/>
          </p:cNvSpPr>
          <p:nvPr/>
        </p:nvSpPr>
        <p:spPr bwMode="auto">
          <a:xfrm>
            <a:off x="2546350" y="4940300"/>
            <a:ext cx="9017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/>
            <a:r>
              <a:rPr lang="en-US" altLang="en-US" b="1">
                <a:ea typeface="ヒラギノ角ゴ Pro W3" pitchFamily="48" charset="-128"/>
              </a:rPr>
              <a:t>1 µm</a:t>
            </a:r>
            <a:endParaRPr lang="en-US" altLang="en-US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18157" name="Line 13"/>
          <p:cNvSpPr>
            <a:spLocks noChangeShapeType="1"/>
          </p:cNvSpPr>
          <p:nvPr/>
        </p:nvSpPr>
        <p:spPr bwMode="auto">
          <a:xfrm>
            <a:off x="2303463" y="4819650"/>
            <a:ext cx="1198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158" name="Line 14"/>
          <p:cNvSpPr>
            <a:spLocks noChangeShapeType="1"/>
          </p:cNvSpPr>
          <p:nvPr/>
        </p:nvSpPr>
        <p:spPr bwMode="auto">
          <a:xfrm>
            <a:off x="2303463" y="4727575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159" name="Line 15"/>
          <p:cNvSpPr>
            <a:spLocks noChangeShapeType="1"/>
          </p:cNvSpPr>
          <p:nvPr/>
        </p:nvSpPr>
        <p:spPr bwMode="auto">
          <a:xfrm>
            <a:off x="3506788" y="4727575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160" name="Text Box 16"/>
          <p:cNvSpPr txBox="1">
            <a:spLocks noChangeArrowheads="1"/>
          </p:cNvSpPr>
          <p:nvPr/>
        </p:nvSpPr>
        <p:spPr bwMode="auto">
          <a:xfrm>
            <a:off x="1784350" y="5594350"/>
            <a:ext cx="1681163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/>
            <a:r>
              <a:rPr lang="en-US" altLang="en-US" b="1">
                <a:ea typeface="ヒラギノ角ゴ Pro W3" pitchFamily="48" charset="-128"/>
              </a:rPr>
              <a:t>Organelles</a:t>
            </a:r>
            <a:endParaRPr lang="en-US" altLang="en-US" b="1">
              <a:latin typeface="Times" pitchFamily="18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378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1-4l</a:t>
            </a:r>
            <a:endParaRPr lang="en-US" altLang="en-US" sz="1500"/>
          </a:p>
        </p:txBody>
      </p:sp>
      <p:pic>
        <p:nvPicPr>
          <p:cNvPr id="520209" name="Picture 17" descr="01_04lBiologicalOr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206375"/>
            <a:ext cx="3121025" cy="644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0210" name="Text Box 18"/>
          <p:cNvSpPr txBox="1">
            <a:spLocks noChangeArrowheads="1"/>
          </p:cNvSpPr>
          <p:nvPr/>
        </p:nvSpPr>
        <p:spPr bwMode="auto">
          <a:xfrm>
            <a:off x="4859338" y="3389313"/>
            <a:ext cx="107632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/>
            <a:r>
              <a:rPr lang="en-US" altLang="en-US" b="1">
                <a:ea typeface="ヒラギノ角ゴ Pro W3" pitchFamily="48" charset="-128"/>
              </a:rPr>
              <a:t>Atoms</a:t>
            </a:r>
            <a:endParaRPr lang="en-US" altLang="en-US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20211" name="Text Box 19"/>
          <p:cNvSpPr txBox="1">
            <a:spLocks noChangeArrowheads="1"/>
          </p:cNvSpPr>
          <p:nvPr/>
        </p:nvSpPr>
        <p:spPr bwMode="auto">
          <a:xfrm>
            <a:off x="3030538" y="6115050"/>
            <a:ext cx="16113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/>
            <a:r>
              <a:rPr lang="en-US" altLang="en-US" b="1">
                <a:ea typeface="ヒラギノ角ゴ Pro W3" pitchFamily="48" charset="-128"/>
              </a:rPr>
              <a:t>Molecules</a:t>
            </a:r>
            <a:endParaRPr lang="en-US" altLang="en-US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20212" name="Line 20"/>
          <p:cNvSpPr>
            <a:spLocks noChangeShapeType="1"/>
          </p:cNvSpPr>
          <p:nvPr/>
        </p:nvSpPr>
        <p:spPr bwMode="auto">
          <a:xfrm>
            <a:off x="3871913" y="2425700"/>
            <a:ext cx="909637" cy="1050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213" name="Line 21"/>
          <p:cNvSpPr>
            <a:spLocks noChangeShapeType="1"/>
          </p:cNvSpPr>
          <p:nvPr/>
        </p:nvSpPr>
        <p:spPr bwMode="auto">
          <a:xfrm flipH="1" flipV="1">
            <a:off x="3949700" y="3109913"/>
            <a:ext cx="831850" cy="366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5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9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1-1</a:t>
            </a:r>
            <a:endParaRPr lang="en-US" altLang="en-US" sz="1500"/>
          </a:p>
        </p:txBody>
      </p:sp>
      <p:pic>
        <p:nvPicPr>
          <p:cNvPr id="294920" name="Picture 8" descr="01_01MagnoliaFlower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03213"/>
            <a:ext cx="8548687" cy="655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Emergent Properties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327525"/>
          </a:xfrm>
        </p:spPr>
        <p:txBody>
          <a:bodyPr/>
          <a:lstStyle/>
          <a:p>
            <a:r>
              <a:rPr lang="en-US" altLang="en-US" b="1"/>
              <a:t>Emergent properties </a:t>
            </a:r>
            <a:r>
              <a:rPr lang="en-US" altLang="en-US"/>
              <a:t>result from the arrangement and interaction of parts within a system </a:t>
            </a:r>
          </a:p>
          <a:p>
            <a:r>
              <a:rPr lang="en-US" altLang="en-US"/>
              <a:t>Emergent properties characterize nonbiological entities as well</a:t>
            </a:r>
          </a:p>
          <a:p>
            <a:pPr lvl="1"/>
            <a:r>
              <a:rPr lang="en-US" altLang="en-US"/>
              <a:t>For example, a functioning bicycle emerges only when all of the necessary parts connect in the correct way</a:t>
            </a:r>
          </a:p>
        </p:txBody>
      </p:sp>
      <p:sp>
        <p:nvSpPr>
          <p:cNvPr id="21606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95256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The Power and Limitations of Reductionism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39825"/>
            <a:ext cx="8534400" cy="5489575"/>
          </a:xfrm>
        </p:spPr>
        <p:txBody>
          <a:bodyPr/>
          <a:lstStyle/>
          <a:p>
            <a:r>
              <a:rPr lang="en-US" altLang="en-US"/>
              <a:t>Reductionism is the reduction of complex systems to simpler components that are more manageable to study</a:t>
            </a:r>
          </a:p>
          <a:p>
            <a:pPr lvl="1"/>
            <a:r>
              <a:rPr lang="en-US" altLang="en-US"/>
              <a:t>For example, the molecular structure of DNA</a:t>
            </a:r>
          </a:p>
          <a:p>
            <a:r>
              <a:rPr lang="en-US" altLang="en-US"/>
              <a:t>An understanding of biology balances reductionism with the study of emergent properties</a:t>
            </a:r>
          </a:p>
          <a:p>
            <a:pPr lvl="1"/>
            <a:r>
              <a:rPr lang="en-US" altLang="en-US"/>
              <a:t>For example, new understanding comes from studying the interactions of DNA with other molecules</a:t>
            </a:r>
          </a:p>
        </p:txBody>
      </p:sp>
      <p:sp>
        <p:nvSpPr>
          <p:cNvPr id="21709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695965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Systems Biology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2213"/>
            <a:ext cx="8534400" cy="5360987"/>
          </a:xfrm>
        </p:spPr>
        <p:txBody>
          <a:bodyPr/>
          <a:lstStyle/>
          <a:p>
            <a:r>
              <a:rPr lang="en-US" altLang="en-US"/>
              <a:t>A system is a combination of components that function together</a:t>
            </a:r>
          </a:p>
          <a:p>
            <a:r>
              <a:rPr lang="en-US" altLang="en-US" b="1"/>
              <a:t>Systems biology </a:t>
            </a:r>
            <a:r>
              <a:rPr lang="en-US" altLang="en-US"/>
              <a:t>constructs models for the dynamic behavior of whole biological systems</a:t>
            </a:r>
          </a:p>
          <a:p>
            <a:r>
              <a:rPr lang="en-US" altLang="en-US"/>
              <a:t>The systems approach poses questions such as:</a:t>
            </a:r>
          </a:p>
          <a:p>
            <a:pPr lvl="1"/>
            <a:r>
              <a:rPr lang="en-US" altLang="en-US"/>
              <a:t>How does a drug for blood pressure affect other organs?</a:t>
            </a:r>
          </a:p>
          <a:p>
            <a:pPr lvl="1"/>
            <a:r>
              <a:rPr lang="en-US" altLang="en-US"/>
              <a:t>How does increasing CO</a:t>
            </a:r>
            <a:r>
              <a:rPr lang="en-US" altLang="en-US" baseline="-25000"/>
              <a:t>2</a:t>
            </a:r>
            <a:r>
              <a:rPr lang="en-US" altLang="en-US"/>
              <a:t> alter the biosphere?</a:t>
            </a:r>
          </a:p>
        </p:txBody>
      </p:sp>
      <p:sp>
        <p:nvSpPr>
          <p:cNvPr id="21811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602720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76200"/>
            <a:ext cx="8534400" cy="914400"/>
          </a:xfrm>
        </p:spPr>
        <p:txBody>
          <a:bodyPr/>
          <a:lstStyle/>
          <a:p>
            <a:pPr marL="0" indent="0"/>
            <a:r>
              <a:rPr lang="en-US" altLang="en-US" i="1"/>
              <a:t>Theme</a:t>
            </a:r>
            <a:r>
              <a:rPr lang="en-US" altLang="en-US"/>
              <a:t>: Organisms interact with their environments, exchanging matter and energy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89038"/>
            <a:ext cx="8534400" cy="4297362"/>
          </a:xfrm>
        </p:spPr>
        <p:txBody>
          <a:bodyPr/>
          <a:lstStyle/>
          <a:p>
            <a:r>
              <a:rPr lang="en-US" altLang="en-US"/>
              <a:t>Every organism interacts with its environment, including nonliving factors and other organisms</a:t>
            </a:r>
          </a:p>
          <a:p>
            <a:r>
              <a:rPr lang="en-US" altLang="en-US"/>
              <a:t>Both organisms and their environments are affected by the interactions between them</a:t>
            </a:r>
          </a:p>
          <a:p>
            <a:pPr lvl="1"/>
            <a:r>
              <a:rPr lang="en-US" altLang="en-US"/>
              <a:t>For example, a tree takes up water and minerals from the soil and carbon dioxide from the air; the tree releases oxygen to the air and roots help form soil</a:t>
            </a:r>
          </a:p>
        </p:txBody>
      </p:sp>
      <p:sp>
        <p:nvSpPr>
          <p:cNvPr id="21914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456448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Ecosystem Dynamics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9675"/>
            <a:ext cx="8534400" cy="3362325"/>
          </a:xfrm>
        </p:spPr>
        <p:txBody>
          <a:bodyPr/>
          <a:lstStyle/>
          <a:p>
            <a:r>
              <a:rPr lang="en-US" altLang="en-US"/>
              <a:t>The dynamics of an ecosystem include two major processes:</a:t>
            </a:r>
            <a:endParaRPr lang="en-US" altLang="en-US" sz="2800"/>
          </a:p>
          <a:p>
            <a:pPr lvl="1"/>
            <a:r>
              <a:rPr lang="en-US" altLang="en-US"/>
              <a:t>Cycling of nutrients, in which materials acquired by plants eventually return to the soil</a:t>
            </a:r>
          </a:p>
          <a:p>
            <a:pPr lvl="1"/>
            <a:r>
              <a:rPr lang="en-US" altLang="en-US"/>
              <a:t>The flow of energy from sunlight to producers to consumers</a:t>
            </a:r>
          </a:p>
        </p:txBody>
      </p:sp>
      <p:sp>
        <p:nvSpPr>
          <p:cNvPr id="22016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017315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44" name="Picture 16" descr="01_05NutrientEnergyEco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46050"/>
            <a:ext cx="5645150" cy="656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45" name="Rectangle 1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1-5</a:t>
            </a:r>
            <a:endParaRPr lang="en-US" altLang="en-US" sz="1500"/>
          </a:p>
        </p:txBody>
      </p:sp>
      <p:sp>
        <p:nvSpPr>
          <p:cNvPr id="304146" name="Text Box 18"/>
          <p:cNvSpPr txBox="1">
            <a:spLocks noChangeArrowheads="1"/>
          </p:cNvSpPr>
          <p:nvPr/>
        </p:nvSpPr>
        <p:spPr bwMode="auto">
          <a:xfrm>
            <a:off x="4795838" y="311150"/>
            <a:ext cx="873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400" b="1"/>
              <a:t>Sunlight</a:t>
            </a:r>
            <a:endParaRPr lang="en-US" altLang="en-US" sz="1400" b="1">
              <a:latin typeface="Times" pitchFamily="18" charset="0"/>
            </a:endParaRPr>
          </a:p>
        </p:txBody>
      </p:sp>
      <p:sp>
        <p:nvSpPr>
          <p:cNvPr id="304147" name="Text Box 19"/>
          <p:cNvSpPr txBox="1">
            <a:spLocks noChangeArrowheads="1"/>
          </p:cNvSpPr>
          <p:nvPr/>
        </p:nvSpPr>
        <p:spPr bwMode="auto">
          <a:xfrm>
            <a:off x="1878013" y="681038"/>
            <a:ext cx="13462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700" b="1"/>
              <a:t>Ecosystem</a:t>
            </a:r>
            <a:endParaRPr lang="en-US" altLang="en-US" sz="1700" b="1">
              <a:latin typeface="Times" pitchFamily="18" charset="0"/>
            </a:endParaRPr>
          </a:p>
        </p:txBody>
      </p:sp>
      <p:sp>
        <p:nvSpPr>
          <p:cNvPr id="304148" name="Text Box 20"/>
          <p:cNvSpPr txBox="1">
            <a:spLocks noChangeArrowheads="1"/>
          </p:cNvSpPr>
          <p:nvPr/>
        </p:nvSpPr>
        <p:spPr bwMode="auto">
          <a:xfrm>
            <a:off x="6786563" y="2363788"/>
            <a:ext cx="5064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400" b="1"/>
              <a:t>Heat</a:t>
            </a:r>
            <a:endParaRPr lang="en-US" altLang="en-US" sz="1400" b="1">
              <a:latin typeface="Times" pitchFamily="18" charset="0"/>
            </a:endParaRPr>
          </a:p>
        </p:txBody>
      </p:sp>
      <p:sp>
        <p:nvSpPr>
          <p:cNvPr id="304149" name="Text Box 21"/>
          <p:cNvSpPr txBox="1">
            <a:spLocks noChangeArrowheads="1"/>
          </p:cNvSpPr>
          <p:nvPr/>
        </p:nvSpPr>
        <p:spPr bwMode="auto">
          <a:xfrm>
            <a:off x="6786563" y="4797425"/>
            <a:ext cx="5064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400" b="1"/>
              <a:t>Heat</a:t>
            </a:r>
            <a:endParaRPr lang="en-US" altLang="en-US" sz="1400" b="1">
              <a:latin typeface="Times" pitchFamily="18" charset="0"/>
            </a:endParaRPr>
          </a:p>
        </p:txBody>
      </p:sp>
      <p:sp>
        <p:nvSpPr>
          <p:cNvPr id="304150" name="Text Box 22"/>
          <p:cNvSpPr txBox="1">
            <a:spLocks noChangeArrowheads="1"/>
          </p:cNvSpPr>
          <p:nvPr/>
        </p:nvSpPr>
        <p:spPr bwMode="auto">
          <a:xfrm>
            <a:off x="1943100" y="2251075"/>
            <a:ext cx="874713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400" b="1"/>
              <a:t>Cycling</a:t>
            </a:r>
          </a:p>
          <a:p>
            <a:pPr algn="ctr"/>
            <a:r>
              <a:rPr lang="en-US" altLang="en-US" sz="1400" b="1"/>
              <a:t>of</a:t>
            </a:r>
          </a:p>
          <a:p>
            <a:pPr algn="ctr"/>
            <a:r>
              <a:rPr lang="en-US" altLang="en-US" sz="1400" b="1"/>
              <a:t>chemical</a:t>
            </a:r>
          </a:p>
          <a:p>
            <a:pPr algn="ctr"/>
            <a:r>
              <a:rPr lang="en-US" altLang="en-US" sz="1400" b="1"/>
              <a:t>nutrients</a:t>
            </a:r>
            <a:endParaRPr lang="en-US" altLang="en-US" sz="1400" b="1">
              <a:latin typeface="Times" pitchFamily="18" charset="0"/>
            </a:endParaRPr>
          </a:p>
        </p:txBody>
      </p:sp>
      <p:sp>
        <p:nvSpPr>
          <p:cNvPr id="304151" name="Text Box 23"/>
          <p:cNvSpPr txBox="1">
            <a:spLocks noChangeArrowheads="1"/>
          </p:cNvSpPr>
          <p:nvPr/>
        </p:nvSpPr>
        <p:spPr bwMode="auto">
          <a:xfrm>
            <a:off x="3868738" y="1627188"/>
            <a:ext cx="1506537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400" b="1"/>
              <a:t>Producers</a:t>
            </a:r>
          </a:p>
          <a:p>
            <a:pPr algn="ctr"/>
            <a:r>
              <a:rPr lang="en-US" altLang="en-US" sz="1400" b="1"/>
              <a:t>(plants and other photosynthetic</a:t>
            </a:r>
          </a:p>
          <a:p>
            <a:pPr algn="ctr"/>
            <a:r>
              <a:rPr lang="en-US" altLang="en-US" sz="1400" b="1"/>
              <a:t>organisms)</a:t>
            </a:r>
            <a:endParaRPr lang="en-US" altLang="en-US" sz="1400" b="1">
              <a:latin typeface="Times" pitchFamily="18" charset="0"/>
            </a:endParaRPr>
          </a:p>
        </p:txBody>
      </p:sp>
      <p:sp>
        <p:nvSpPr>
          <p:cNvPr id="304152" name="Text Box 24"/>
          <p:cNvSpPr txBox="1">
            <a:spLocks noChangeArrowheads="1"/>
          </p:cNvSpPr>
          <p:nvPr/>
        </p:nvSpPr>
        <p:spPr bwMode="auto">
          <a:xfrm>
            <a:off x="3867150" y="3159125"/>
            <a:ext cx="1506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400" b="1"/>
              <a:t>Chemical energy</a:t>
            </a:r>
            <a:endParaRPr lang="en-US" altLang="en-US" sz="1400" b="1">
              <a:latin typeface="Times" pitchFamily="18" charset="0"/>
            </a:endParaRPr>
          </a:p>
        </p:txBody>
      </p:sp>
      <p:sp>
        <p:nvSpPr>
          <p:cNvPr id="304153" name="Text Box 25"/>
          <p:cNvSpPr txBox="1">
            <a:spLocks noChangeArrowheads="1"/>
          </p:cNvSpPr>
          <p:nvPr/>
        </p:nvSpPr>
        <p:spPr bwMode="auto">
          <a:xfrm>
            <a:off x="3857625" y="4324350"/>
            <a:ext cx="15065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1400" b="1"/>
              <a:t>Consumers</a:t>
            </a:r>
          </a:p>
          <a:p>
            <a:pPr algn="ctr"/>
            <a:r>
              <a:rPr lang="en-US" altLang="en-US" sz="1400" b="1"/>
              <a:t>(such as animals)</a:t>
            </a:r>
            <a:endParaRPr lang="en-US" altLang="en-US" sz="1400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37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Energy Conversion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6500"/>
            <a:ext cx="8534400" cy="4737100"/>
          </a:xfrm>
        </p:spPr>
        <p:txBody>
          <a:bodyPr/>
          <a:lstStyle/>
          <a:p>
            <a:r>
              <a:rPr lang="en-US" altLang="en-US"/>
              <a:t>Work requires a source of energy</a:t>
            </a:r>
          </a:p>
          <a:p>
            <a:r>
              <a:rPr lang="en-US" altLang="en-US"/>
              <a:t>Energy can be stored in different forms, for example, light, chemical, kinetic, or thermal</a:t>
            </a:r>
          </a:p>
          <a:p>
            <a:r>
              <a:rPr lang="en-US" altLang="en-US"/>
              <a:t>The energy exchange between an organism and its environment often involves energy transformations</a:t>
            </a:r>
          </a:p>
          <a:p>
            <a:r>
              <a:rPr lang="en-US" altLang="en-US"/>
              <a:t>Energy flows </a:t>
            </a:r>
            <a:r>
              <a:rPr lang="en-US" altLang="en-US" i="1"/>
              <a:t>through </a:t>
            </a:r>
            <a:r>
              <a:rPr lang="en-US" altLang="en-US"/>
              <a:t>an ecosystem, usually entering as light and exiting as heat</a:t>
            </a:r>
          </a:p>
        </p:txBody>
      </p:sp>
      <p:sp>
        <p:nvSpPr>
          <p:cNvPr id="22118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191310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76200"/>
            <a:ext cx="8534400" cy="914400"/>
          </a:xfrm>
        </p:spPr>
        <p:txBody>
          <a:bodyPr/>
          <a:lstStyle/>
          <a:p>
            <a:pPr marL="0" indent="0"/>
            <a:r>
              <a:rPr lang="en-US" altLang="en-US" i="1"/>
              <a:t>Theme</a:t>
            </a:r>
            <a:r>
              <a:rPr lang="en-US" altLang="en-US"/>
              <a:t>: Structure and function are correlated at all levels of biological organization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4913"/>
            <a:ext cx="8534400" cy="2986087"/>
          </a:xfrm>
        </p:spPr>
        <p:txBody>
          <a:bodyPr/>
          <a:lstStyle/>
          <a:p>
            <a:r>
              <a:rPr lang="en-US" altLang="en-US"/>
              <a:t>Structure and function of living organisms are closely related</a:t>
            </a:r>
          </a:p>
          <a:p>
            <a:pPr lvl="1"/>
            <a:r>
              <a:rPr lang="en-US" altLang="en-US"/>
              <a:t>For example, a leaf is thin and flat, maximizing the capture of light by chloroplasts</a:t>
            </a:r>
          </a:p>
          <a:p>
            <a:endParaRPr lang="en-US" altLang="en-US"/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496502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9" name="Picture 7" descr="01_06-GullsWin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904875"/>
            <a:ext cx="851852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3151188" y="2928938"/>
            <a:ext cx="11096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800" b="1"/>
              <a:t>(a) Wings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688975" y="5511800"/>
            <a:ext cx="1416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800" b="1"/>
              <a:t>(c) Neurons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4972050" y="3105150"/>
            <a:ext cx="1276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800" b="1"/>
              <a:t>(b) Bones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4938713" y="3506788"/>
            <a:ext cx="14509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n-US" sz="1800" b="1"/>
              <a:t>Infoldings of</a:t>
            </a:r>
          </a:p>
          <a:p>
            <a:pPr algn="l">
              <a:lnSpc>
                <a:spcPct val="80000"/>
              </a:lnSpc>
            </a:pPr>
            <a:r>
              <a:rPr lang="en-US" altLang="en-US" sz="1800" b="1"/>
              <a:t>membrane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4714875" y="4154488"/>
            <a:ext cx="17843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n-US" sz="1800" b="1"/>
              <a:t>Mitochondrion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05165" name="Text Box 13"/>
          <p:cNvSpPr txBox="1">
            <a:spLocks noChangeArrowheads="1"/>
          </p:cNvSpPr>
          <p:nvPr/>
        </p:nvSpPr>
        <p:spPr bwMode="auto">
          <a:xfrm>
            <a:off x="4989513" y="5559425"/>
            <a:ext cx="20732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n-US" sz="1800" b="1"/>
              <a:t>(d) Mitochondria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05166" name="Text Box 14"/>
          <p:cNvSpPr txBox="1">
            <a:spLocks noChangeArrowheads="1"/>
          </p:cNvSpPr>
          <p:nvPr/>
        </p:nvSpPr>
        <p:spPr bwMode="auto">
          <a:xfrm>
            <a:off x="8131175" y="5348288"/>
            <a:ext cx="5302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n-US" sz="1200" b="1"/>
              <a:t>0.5 µm</a:t>
            </a:r>
            <a:endParaRPr lang="en-US" altLang="en-US" sz="1200" b="1">
              <a:latin typeface="Times" pitchFamily="18" charset="0"/>
            </a:endParaRPr>
          </a:p>
        </p:txBody>
      </p:sp>
      <p:sp>
        <p:nvSpPr>
          <p:cNvPr id="305167" name="Line 15"/>
          <p:cNvSpPr>
            <a:spLocks noChangeShapeType="1"/>
          </p:cNvSpPr>
          <p:nvPr/>
        </p:nvSpPr>
        <p:spPr bwMode="auto">
          <a:xfrm>
            <a:off x="7921625" y="5311775"/>
            <a:ext cx="898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68" name="Line 16"/>
          <p:cNvSpPr>
            <a:spLocks noChangeShapeType="1"/>
          </p:cNvSpPr>
          <p:nvPr/>
        </p:nvSpPr>
        <p:spPr bwMode="auto">
          <a:xfrm>
            <a:off x="7921625" y="5273675"/>
            <a:ext cx="0" cy="82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69" name="Line 17"/>
          <p:cNvSpPr>
            <a:spLocks noChangeShapeType="1"/>
          </p:cNvSpPr>
          <p:nvPr/>
        </p:nvSpPr>
        <p:spPr bwMode="auto">
          <a:xfrm>
            <a:off x="8820150" y="5273675"/>
            <a:ext cx="0" cy="82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70" name="Line 18"/>
          <p:cNvSpPr>
            <a:spLocks noChangeShapeType="1"/>
          </p:cNvSpPr>
          <p:nvPr/>
        </p:nvSpPr>
        <p:spPr bwMode="auto">
          <a:xfrm>
            <a:off x="5503863" y="4368800"/>
            <a:ext cx="5492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71" name="Line 19"/>
          <p:cNvSpPr>
            <a:spLocks noChangeShapeType="1"/>
          </p:cNvSpPr>
          <p:nvPr/>
        </p:nvSpPr>
        <p:spPr bwMode="auto">
          <a:xfrm>
            <a:off x="6146800" y="3756025"/>
            <a:ext cx="55245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72" name="Line 20"/>
          <p:cNvSpPr>
            <a:spLocks noChangeShapeType="1"/>
          </p:cNvSpPr>
          <p:nvPr/>
        </p:nvSpPr>
        <p:spPr bwMode="auto">
          <a:xfrm>
            <a:off x="6146800" y="3754438"/>
            <a:ext cx="655638" cy="377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73" name="Text Box 21"/>
          <p:cNvSpPr txBox="1">
            <a:spLocks noChangeArrowheads="1"/>
          </p:cNvSpPr>
          <p:nvPr/>
        </p:nvSpPr>
        <p:spPr bwMode="auto">
          <a:xfrm>
            <a:off x="3924300" y="5291138"/>
            <a:ext cx="5429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n-US" sz="1200" b="1">
                <a:solidFill>
                  <a:schemeClr val="bg1"/>
                </a:solidFill>
              </a:rPr>
              <a:t>100 µm</a:t>
            </a:r>
            <a:endParaRPr lang="en-US" altLang="en-US" sz="1200" b="1">
              <a:latin typeface="Times" pitchFamily="18" charset="0"/>
            </a:endParaRPr>
          </a:p>
        </p:txBody>
      </p:sp>
      <p:sp>
        <p:nvSpPr>
          <p:cNvPr id="305174" name="Line 22"/>
          <p:cNvSpPr>
            <a:spLocks noChangeShapeType="1"/>
          </p:cNvSpPr>
          <p:nvPr/>
        </p:nvSpPr>
        <p:spPr bwMode="auto">
          <a:xfrm>
            <a:off x="3927475" y="5241925"/>
            <a:ext cx="5048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75" name="Line 23"/>
          <p:cNvSpPr>
            <a:spLocks noChangeShapeType="1"/>
          </p:cNvSpPr>
          <p:nvPr/>
        </p:nvSpPr>
        <p:spPr bwMode="auto">
          <a:xfrm>
            <a:off x="3927475" y="5207000"/>
            <a:ext cx="0" cy="730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76" name="Line 24"/>
          <p:cNvSpPr>
            <a:spLocks noChangeShapeType="1"/>
          </p:cNvSpPr>
          <p:nvPr/>
        </p:nvSpPr>
        <p:spPr bwMode="auto">
          <a:xfrm>
            <a:off x="4438650" y="5207000"/>
            <a:ext cx="0" cy="730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77" name="Rectangle 2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1-6</a:t>
            </a:r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100073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0" name="Rectangle 20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1-6a</a:t>
            </a:r>
            <a:endParaRPr lang="en-US" altLang="en-US" sz="1500"/>
          </a:p>
        </p:txBody>
      </p:sp>
      <p:pic>
        <p:nvPicPr>
          <p:cNvPr id="522261" name="Picture 21" descr="01_06a-GullsWin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220788"/>
            <a:ext cx="7413625" cy="44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2" name="Text Box 22"/>
          <p:cNvSpPr txBox="1">
            <a:spLocks noChangeArrowheads="1"/>
          </p:cNvSpPr>
          <p:nvPr/>
        </p:nvSpPr>
        <p:spPr bwMode="auto">
          <a:xfrm>
            <a:off x="5783263" y="4695825"/>
            <a:ext cx="206533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3100" b="1">
                <a:ea typeface="ヒラギノ角ゴ Pro W3" pitchFamily="48" charset="-128"/>
              </a:rPr>
              <a:t>(a) Wings</a:t>
            </a:r>
            <a:endParaRPr lang="en-US" altLang="en-US" sz="3100" b="1">
              <a:latin typeface="Times" pitchFamily="18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421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91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1-2</a:t>
            </a:r>
            <a:endParaRPr lang="en-US" altLang="en-US" sz="1500"/>
          </a:p>
        </p:txBody>
      </p:sp>
      <p:pic>
        <p:nvPicPr>
          <p:cNvPr id="297993" name="Picture 9" descr="01_02MagnoliaTree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800100"/>
            <a:ext cx="6615113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308" name="Rectangle 20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1-6b</a:t>
            </a:r>
            <a:endParaRPr lang="en-US" altLang="en-US" sz="1500"/>
          </a:p>
        </p:txBody>
      </p:sp>
      <p:pic>
        <p:nvPicPr>
          <p:cNvPr id="524309" name="Picture 21" descr="01_06b-GullsWin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1603375"/>
            <a:ext cx="6688137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4310" name="Text Box 22"/>
          <p:cNvSpPr txBox="1">
            <a:spLocks noChangeArrowheads="1"/>
          </p:cNvSpPr>
          <p:nvPr/>
        </p:nvSpPr>
        <p:spPr bwMode="auto">
          <a:xfrm>
            <a:off x="1244600" y="4618038"/>
            <a:ext cx="20653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3100" b="1">
                <a:ea typeface="ヒラギノ角ゴ Pro W3" pitchFamily="48" charset="-128"/>
              </a:rPr>
              <a:t>(b) Bones</a:t>
            </a:r>
            <a:endParaRPr lang="en-US" altLang="en-US" sz="3100" b="1">
              <a:latin typeface="Times" pitchFamily="18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357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56" name="Rectangle 20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1-6c</a:t>
            </a:r>
            <a:endParaRPr lang="en-US" altLang="en-US" sz="1500"/>
          </a:p>
        </p:txBody>
      </p:sp>
      <p:pic>
        <p:nvPicPr>
          <p:cNvPr id="526357" name="Picture 21" descr="01_06c-GullsWin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520825"/>
            <a:ext cx="673735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6358" name="Text Box 22"/>
          <p:cNvSpPr txBox="1">
            <a:spLocks noChangeArrowheads="1"/>
          </p:cNvSpPr>
          <p:nvPr/>
        </p:nvSpPr>
        <p:spPr bwMode="auto">
          <a:xfrm>
            <a:off x="1244600" y="4703763"/>
            <a:ext cx="23717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3100" b="1">
                <a:ea typeface="ヒラギノ角ゴ Pro W3" pitchFamily="48" charset="-128"/>
              </a:rPr>
              <a:t>(c) Neurons</a:t>
            </a:r>
            <a:endParaRPr lang="en-US" altLang="en-US" sz="3100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526359" name="Text Box 23"/>
          <p:cNvSpPr txBox="1">
            <a:spLocks noChangeArrowheads="1"/>
          </p:cNvSpPr>
          <p:nvPr/>
        </p:nvSpPr>
        <p:spPr bwMode="auto">
          <a:xfrm>
            <a:off x="6854825" y="4321175"/>
            <a:ext cx="917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n-US" sz="2000" b="1">
                <a:solidFill>
                  <a:schemeClr val="bg1"/>
                </a:solidFill>
              </a:rPr>
              <a:t>100 µm</a:t>
            </a:r>
            <a:endParaRPr lang="en-US" altLang="en-US" sz="2000" b="1">
              <a:latin typeface="Times" pitchFamily="18" charset="0"/>
            </a:endParaRPr>
          </a:p>
        </p:txBody>
      </p:sp>
      <p:sp>
        <p:nvSpPr>
          <p:cNvPr id="526360" name="Line 24"/>
          <p:cNvSpPr>
            <a:spLocks noChangeShapeType="1"/>
          </p:cNvSpPr>
          <p:nvPr/>
        </p:nvSpPr>
        <p:spPr bwMode="auto">
          <a:xfrm>
            <a:off x="6851650" y="4243388"/>
            <a:ext cx="88265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361" name="Line 25"/>
          <p:cNvSpPr>
            <a:spLocks noChangeShapeType="1"/>
          </p:cNvSpPr>
          <p:nvPr/>
        </p:nvSpPr>
        <p:spPr bwMode="auto">
          <a:xfrm>
            <a:off x="6851650" y="4176713"/>
            <a:ext cx="0" cy="1333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362" name="Line 26"/>
          <p:cNvSpPr>
            <a:spLocks noChangeShapeType="1"/>
          </p:cNvSpPr>
          <p:nvPr/>
        </p:nvSpPr>
        <p:spPr bwMode="auto">
          <a:xfrm>
            <a:off x="7737475" y="4176713"/>
            <a:ext cx="0" cy="1333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89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404" name="Rectangle 20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1-6d</a:t>
            </a:r>
            <a:endParaRPr lang="en-US" altLang="en-US" sz="1500"/>
          </a:p>
        </p:txBody>
      </p:sp>
      <p:pic>
        <p:nvPicPr>
          <p:cNvPr id="528405" name="Picture 21" descr="01_06d-GullsWin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343025"/>
            <a:ext cx="7181850" cy="41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8406" name="Text Box 22"/>
          <p:cNvSpPr txBox="1">
            <a:spLocks noChangeArrowheads="1"/>
          </p:cNvSpPr>
          <p:nvPr/>
        </p:nvSpPr>
        <p:spPr bwMode="auto">
          <a:xfrm>
            <a:off x="1411288" y="1390650"/>
            <a:ext cx="254317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altLang="en-US" sz="3100" b="1"/>
              <a:t>Infoldings of</a:t>
            </a:r>
          </a:p>
          <a:p>
            <a:pPr algn="l">
              <a:lnSpc>
                <a:spcPct val="80000"/>
              </a:lnSpc>
            </a:pPr>
            <a:r>
              <a:rPr lang="en-US" altLang="en-US" sz="3100" b="1"/>
              <a:t>membrane</a:t>
            </a:r>
            <a:endParaRPr lang="en-US" altLang="en-US" sz="3100" b="1">
              <a:latin typeface="Times" pitchFamily="18" charset="0"/>
            </a:endParaRPr>
          </a:p>
        </p:txBody>
      </p:sp>
      <p:sp>
        <p:nvSpPr>
          <p:cNvPr id="528407" name="Text Box 23"/>
          <p:cNvSpPr txBox="1">
            <a:spLocks noChangeArrowheads="1"/>
          </p:cNvSpPr>
          <p:nvPr/>
        </p:nvSpPr>
        <p:spPr bwMode="auto">
          <a:xfrm>
            <a:off x="923925" y="2519363"/>
            <a:ext cx="28067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altLang="en-US" sz="3100" b="1"/>
              <a:t>Mitochondrion</a:t>
            </a:r>
            <a:endParaRPr lang="en-US" altLang="en-US" sz="3100" b="1">
              <a:latin typeface="Times" pitchFamily="18" charset="0"/>
            </a:endParaRPr>
          </a:p>
        </p:txBody>
      </p:sp>
      <p:sp>
        <p:nvSpPr>
          <p:cNvPr id="528408" name="Text Box 24"/>
          <p:cNvSpPr txBox="1">
            <a:spLocks noChangeArrowheads="1"/>
          </p:cNvSpPr>
          <p:nvPr/>
        </p:nvSpPr>
        <p:spPr bwMode="auto">
          <a:xfrm>
            <a:off x="1419225" y="4951413"/>
            <a:ext cx="329723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altLang="en-US" sz="3100" b="1"/>
              <a:t>(d) Mitochondria</a:t>
            </a:r>
            <a:endParaRPr lang="en-US" altLang="en-US" sz="3100" b="1">
              <a:latin typeface="Times" pitchFamily="18" charset="0"/>
            </a:endParaRPr>
          </a:p>
        </p:txBody>
      </p:sp>
      <p:sp>
        <p:nvSpPr>
          <p:cNvPr id="528409" name="Line 25"/>
          <p:cNvSpPr>
            <a:spLocks noChangeShapeType="1"/>
          </p:cNvSpPr>
          <p:nvPr/>
        </p:nvSpPr>
        <p:spPr bwMode="auto">
          <a:xfrm>
            <a:off x="2362200" y="2895600"/>
            <a:ext cx="977900" cy="1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8410" name="Line 26"/>
          <p:cNvSpPr>
            <a:spLocks noChangeShapeType="1"/>
          </p:cNvSpPr>
          <p:nvPr/>
        </p:nvSpPr>
        <p:spPr bwMode="auto">
          <a:xfrm>
            <a:off x="3486150" y="1847850"/>
            <a:ext cx="9779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8411" name="Line 27"/>
          <p:cNvSpPr>
            <a:spLocks noChangeShapeType="1"/>
          </p:cNvSpPr>
          <p:nvPr/>
        </p:nvSpPr>
        <p:spPr bwMode="auto">
          <a:xfrm>
            <a:off x="3486150" y="1847850"/>
            <a:ext cx="1136650" cy="63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8412" name="Text Box 28"/>
          <p:cNvSpPr txBox="1">
            <a:spLocks noChangeArrowheads="1"/>
          </p:cNvSpPr>
          <p:nvPr/>
        </p:nvSpPr>
        <p:spPr bwMode="auto">
          <a:xfrm>
            <a:off x="6937375" y="4602163"/>
            <a:ext cx="8143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altLang="en-US" sz="2000" b="1"/>
              <a:t>0.5 µm</a:t>
            </a:r>
            <a:endParaRPr lang="en-US" altLang="en-US" sz="2000" b="1">
              <a:latin typeface="Times" pitchFamily="18" charset="0"/>
            </a:endParaRPr>
          </a:p>
        </p:txBody>
      </p:sp>
      <p:sp>
        <p:nvSpPr>
          <p:cNvPr id="528413" name="Line 29"/>
          <p:cNvSpPr>
            <a:spLocks noChangeShapeType="1"/>
          </p:cNvSpPr>
          <p:nvPr/>
        </p:nvSpPr>
        <p:spPr bwMode="auto">
          <a:xfrm>
            <a:off x="6559550" y="4540250"/>
            <a:ext cx="1555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8414" name="Line 30"/>
          <p:cNvSpPr>
            <a:spLocks noChangeShapeType="1"/>
          </p:cNvSpPr>
          <p:nvPr/>
        </p:nvSpPr>
        <p:spPr bwMode="auto">
          <a:xfrm>
            <a:off x="6559550" y="4476750"/>
            <a:ext cx="0" cy="133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8415" name="Line 31"/>
          <p:cNvSpPr>
            <a:spLocks noChangeShapeType="1"/>
          </p:cNvSpPr>
          <p:nvPr/>
        </p:nvSpPr>
        <p:spPr bwMode="auto">
          <a:xfrm>
            <a:off x="8121650" y="4476750"/>
            <a:ext cx="0" cy="133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768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76200"/>
            <a:ext cx="8534400" cy="914400"/>
          </a:xfrm>
        </p:spPr>
        <p:txBody>
          <a:bodyPr/>
          <a:lstStyle/>
          <a:p>
            <a:pPr marL="0" indent="0"/>
            <a:r>
              <a:rPr lang="en-US" altLang="en-US" i="1"/>
              <a:t>Theme</a:t>
            </a:r>
            <a:r>
              <a:rPr lang="en-US" altLang="en-US"/>
              <a:t>: Cells are an organism’s basic units of structure and function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933950"/>
          </a:xfrm>
        </p:spPr>
        <p:txBody>
          <a:bodyPr/>
          <a:lstStyle/>
          <a:p>
            <a:r>
              <a:rPr lang="en-US" altLang="en-US"/>
              <a:t>The cell is the lowest level of organization that can perform all activities required for life</a:t>
            </a:r>
          </a:p>
          <a:p>
            <a:r>
              <a:rPr lang="en-US" altLang="en-US"/>
              <a:t>All cells:</a:t>
            </a:r>
          </a:p>
          <a:p>
            <a:pPr lvl="1"/>
            <a:r>
              <a:rPr lang="en-US" altLang="en-US"/>
              <a:t>Are enclosed by a membrane</a:t>
            </a:r>
          </a:p>
          <a:p>
            <a:pPr lvl="1"/>
            <a:r>
              <a:rPr lang="en-US" altLang="en-US"/>
              <a:t>Use DNA as their genetic information</a:t>
            </a:r>
          </a:p>
          <a:p>
            <a:r>
              <a:rPr lang="en-US" altLang="en-US"/>
              <a:t>The ability of cells to divide is the basis of all reproduction, growth, and repair of multicellular organisms</a:t>
            </a:r>
          </a:p>
        </p:txBody>
      </p:sp>
      <p:sp>
        <p:nvSpPr>
          <p:cNvPr id="22323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046743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3" name="Picture 7" descr="01_07NewtLungCel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300163"/>
            <a:ext cx="6615113" cy="425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7080250" y="1338263"/>
            <a:ext cx="8143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altLang="en-US" sz="1900" b="1"/>
              <a:t>25 µm</a:t>
            </a:r>
            <a:endParaRPr lang="en-US" altLang="en-US" sz="1900" b="1">
              <a:latin typeface="Times" pitchFamily="18" charset="0"/>
            </a:endParaRPr>
          </a:p>
        </p:txBody>
      </p:sp>
      <p:sp>
        <p:nvSpPr>
          <p:cNvPr id="306185" name="Line 9"/>
          <p:cNvSpPr>
            <a:spLocks noChangeShapeType="1"/>
          </p:cNvSpPr>
          <p:nvPr/>
        </p:nvSpPr>
        <p:spPr bwMode="auto">
          <a:xfrm>
            <a:off x="7007225" y="1644650"/>
            <a:ext cx="822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6" name="Line 10"/>
          <p:cNvSpPr>
            <a:spLocks noChangeShapeType="1"/>
          </p:cNvSpPr>
          <p:nvPr/>
        </p:nvSpPr>
        <p:spPr bwMode="auto">
          <a:xfrm>
            <a:off x="7832725" y="1581150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7" name="Line 11"/>
          <p:cNvSpPr>
            <a:spLocks noChangeShapeType="1"/>
          </p:cNvSpPr>
          <p:nvPr/>
        </p:nvSpPr>
        <p:spPr bwMode="auto">
          <a:xfrm>
            <a:off x="7007225" y="1581150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8" name="Rectangle 1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1-7</a:t>
            </a:r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13584230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353050"/>
          </a:xfrm>
        </p:spPr>
        <p:txBody>
          <a:bodyPr/>
          <a:lstStyle/>
          <a:p>
            <a:r>
              <a:rPr lang="en-US" altLang="en-US"/>
              <a:t>A </a:t>
            </a:r>
            <a:r>
              <a:rPr lang="en-US" altLang="en-US" b="1"/>
              <a:t>eukaryotic cell </a:t>
            </a:r>
            <a:r>
              <a:rPr lang="en-US" altLang="en-US"/>
              <a:t>has membrane-enclosed organelles, the largest of which is usually the nucleus</a:t>
            </a:r>
          </a:p>
          <a:p>
            <a:r>
              <a:rPr lang="en-US" altLang="en-US"/>
              <a:t>By comparison, a </a:t>
            </a:r>
            <a:r>
              <a:rPr lang="en-US" altLang="en-US" b="1"/>
              <a:t>prokaryotic cell </a:t>
            </a:r>
            <a:r>
              <a:rPr lang="en-US" altLang="en-US"/>
              <a:t>is simpler and usually smaller, and does not contain a nucleus or other membrane-enclosed organelles</a:t>
            </a:r>
          </a:p>
          <a:p>
            <a:r>
              <a:rPr lang="en-US" altLang="en-US"/>
              <a:t>Bacteria and Archaea are prokaryotic; plants, animals, fungi, and all other forms of life are eukaryotic</a:t>
            </a:r>
          </a:p>
        </p:txBody>
      </p:sp>
      <p:sp>
        <p:nvSpPr>
          <p:cNvPr id="25395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5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7155934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6" name="Picture 6" descr="01_08EukProkCell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6513"/>
            <a:ext cx="7050088" cy="64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7129463" y="6105525"/>
            <a:ext cx="660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altLang="en-US" sz="1900" b="1"/>
              <a:t>1 µm</a:t>
            </a:r>
            <a:endParaRPr lang="en-US" altLang="en-US" sz="1900" b="1">
              <a:latin typeface="Times" pitchFamily="18" charset="0"/>
            </a:endParaRP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7119938" y="6029325"/>
            <a:ext cx="568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>
            <a:off x="7119938" y="5965825"/>
            <a:ext cx="0" cy="125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0" name="Line 10"/>
          <p:cNvSpPr>
            <a:spLocks noChangeShapeType="1"/>
          </p:cNvSpPr>
          <p:nvPr/>
        </p:nvSpPr>
        <p:spPr bwMode="auto">
          <a:xfrm>
            <a:off x="7688263" y="5965825"/>
            <a:ext cx="0" cy="125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1371600" y="5821363"/>
            <a:ext cx="12700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altLang="en-US" sz="1800" b="1"/>
              <a:t>Organelles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1068388" y="6115050"/>
            <a:ext cx="2673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altLang="en-US" sz="1800" b="1"/>
              <a:t>Nucleus (contains DNA)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1355725" y="1636713"/>
            <a:ext cx="126841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altLang="en-US" sz="1800" b="1"/>
              <a:t>Cytoplasm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1416050" y="1233488"/>
            <a:ext cx="126841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altLang="en-US" sz="1800" b="1"/>
              <a:t>Membrane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5151438" y="519113"/>
            <a:ext cx="13811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altLang="en-US" sz="1800" b="1"/>
              <a:t>DNA</a:t>
            </a:r>
          </a:p>
          <a:p>
            <a:pPr algn="l">
              <a:lnSpc>
                <a:spcPct val="80000"/>
              </a:lnSpc>
            </a:pPr>
            <a:r>
              <a:rPr lang="en-US" altLang="en-US" sz="1800" b="1"/>
              <a:t>(no nucleus)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5707063" y="1069975"/>
            <a:ext cx="1270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altLang="en-US" sz="1800" b="1"/>
              <a:t>Membrane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1398588" y="411163"/>
            <a:ext cx="21336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altLang="en-US" b="1"/>
              <a:t>Eukaryotic cell</a:t>
            </a:r>
            <a:endParaRPr lang="en-US" altLang="en-US" b="1">
              <a:latin typeface="Times" pitchFamily="18" charset="0"/>
            </a:endParaRP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5864225" y="68263"/>
            <a:ext cx="2365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altLang="en-US" b="1"/>
              <a:t>Prokaryotic cell</a:t>
            </a:r>
            <a:endParaRPr lang="en-US" altLang="en-US" b="1">
              <a:latin typeface="Times" pitchFamily="18" charset="0"/>
            </a:endParaRPr>
          </a:p>
        </p:txBody>
      </p:sp>
      <p:sp>
        <p:nvSpPr>
          <p:cNvPr id="307219" name="Line 19"/>
          <p:cNvSpPr>
            <a:spLocks noChangeShapeType="1"/>
          </p:cNvSpPr>
          <p:nvPr/>
        </p:nvSpPr>
        <p:spPr bwMode="auto">
          <a:xfrm>
            <a:off x="2584450" y="1350963"/>
            <a:ext cx="652463" cy="274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0" name="Line 20"/>
          <p:cNvSpPr>
            <a:spLocks noChangeShapeType="1"/>
          </p:cNvSpPr>
          <p:nvPr/>
        </p:nvSpPr>
        <p:spPr bwMode="auto">
          <a:xfrm>
            <a:off x="2541588" y="1744663"/>
            <a:ext cx="539750" cy="193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1" name="Line 21"/>
          <p:cNvSpPr>
            <a:spLocks noChangeShapeType="1"/>
          </p:cNvSpPr>
          <p:nvPr/>
        </p:nvSpPr>
        <p:spPr bwMode="auto">
          <a:xfrm>
            <a:off x="6529388" y="855663"/>
            <a:ext cx="515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2" name="Line 22"/>
          <p:cNvSpPr>
            <a:spLocks noChangeShapeType="1"/>
          </p:cNvSpPr>
          <p:nvPr/>
        </p:nvSpPr>
        <p:spPr bwMode="auto">
          <a:xfrm>
            <a:off x="6870700" y="1181100"/>
            <a:ext cx="136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3" name="Line 23"/>
          <p:cNvSpPr>
            <a:spLocks noChangeShapeType="1"/>
          </p:cNvSpPr>
          <p:nvPr/>
        </p:nvSpPr>
        <p:spPr bwMode="auto">
          <a:xfrm flipV="1">
            <a:off x="2573338" y="5492750"/>
            <a:ext cx="776287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4" name="Line 24"/>
          <p:cNvSpPr>
            <a:spLocks noChangeShapeType="1"/>
          </p:cNvSpPr>
          <p:nvPr/>
        </p:nvSpPr>
        <p:spPr bwMode="auto">
          <a:xfrm flipV="1">
            <a:off x="2566988" y="5562600"/>
            <a:ext cx="1241425" cy="36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5" name="Line 25"/>
          <p:cNvSpPr>
            <a:spLocks noChangeShapeType="1"/>
          </p:cNvSpPr>
          <p:nvPr/>
        </p:nvSpPr>
        <p:spPr bwMode="auto">
          <a:xfrm flipV="1">
            <a:off x="3681413" y="4937125"/>
            <a:ext cx="1003300" cy="127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8" name="Rectangle 28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1-8</a:t>
            </a:r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5970869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914400"/>
          </a:xfrm>
        </p:spPr>
        <p:txBody>
          <a:bodyPr/>
          <a:lstStyle/>
          <a:p>
            <a:pPr marL="0" indent="0"/>
            <a:r>
              <a:rPr lang="en-US" altLang="en-US" i="1"/>
              <a:t>Theme</a:t>
            </a:r>
            <a:r>
              <a:rPr lang="en-US" altLang="en-US"/>
              <a:t>: The continuity of life is based on heritable information in the form of DNA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524250"/>
          </a:xfrm>
        </p:spPr>
        <p:txBody>
          <a:bodyPr/>
          <a:lstStyle/>
          <a:p>
            <a:r>
              <a:rPr lang="en-US" altLang="en-US"/>
              <a:t>Chromosomes contain most of a cell’s genetic material in the form of </a:t>
            </a:r>
            <a:r>
              <a:rPr lang="en-US" altLang="en-US" b="1"/>
              <a:t>DNA </a:t>
            </a:r>
            <a:r>
              <a:rPr lang="en-US" altLang="en-US"/>
              <a:t>(deoxyribonucleic acid)</a:t>
            </a:r>
          </a:p>
          <a:p>
            <a:r>
              <a:rPr lang="en-US" altLang="en-US"/>
              <a:t>DNA is the substance of genes</a:t>
            </a:r>
          </a:p>
          <a:p>
            <a:r>
              <a:rPr lang="en-US" altLang="en-US" b="1"/>
              <a:t>Genes </a:t>
            </a:r>
            <a:r>
              <a:rPr lang="en-US" altLang="en-US"/>
              <a:t>are the units of inheritance that transmit information from parents to offspring</a:t>
            </a:r>
          </a:p>
        </p:txBody>
      </p:sp>
      <p:sp>
        <p:nvSpPr>
          <p:cNvPr id="22426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154785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DNA Structure and Function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067050"/>
          </a:xfrm>
        </p:spPr>
        <p:txBody>
          <a:bodyPr/>
          <a:lstStyle/>
          <a:p>
            <a:r>
              <a:rPr lang="en-US" altLang="en-US"/>
              <a:t>Each chromosome has one long DNA molecule with hundreds or thousands of genes</a:t>
            </a:r>
          </a:p>
          <a:p>
            <a:r>
              <a:rPr lang="en-US" altLang="en-US"/>
              <a:t>DNA is inherited by offspring from their parents</a:t>
            </a:r>
          </a:p>
          <a:p>
            <a:r>
              <a:rPr lang="en-US" altLang="en-US"/>
              <a:t>DNA controls the development and maintenance of organisms</a:t>
            </a:r>
          </a:p>
        </p:txBody>
      </p:sp>
      <p:sp>
        <p:nvSpPr>
          <p:cNvPr id="22528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7555366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30" name="Picture 6" descr="01_09DNADirectsDev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752600"/>
            <a:ext cx="854233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31" name="Text Box 7"/>
          <p:cNvSpPr txBox="1">
            <a:spLocks noChangeArrowheads="1"/>
          </p:cNvSpPr>
          <p:nvPr/>
        </p:nvSpPr>
        <p:spPr bwMode="auto">
          <a:xfrm>
            <a:off x="330200" y="2489200"/>
            <a:ext cx="1106488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altLang="en-US" sz="1600" b="1"/>
              <a:t>Nuclei</a:t>
            </a:r>
          </a:p>
          <a:p>
            <a:pPr algn="l">
              <a:lnSpc>
                <a:spcPct val="90000"/>
              </a:lnSpc>
            </a:pPr>
            <a:r>
              <a:rPr lang="en-US" altLang="en-US" sz="1600" b="1"/>
              <a:t>containing</a:t>
            </a:r>
          </a:p>
          <a:p>
            <a:pPr algn="l">
              <a:lnSpc>
                <a:spcPct val="90000"/>
              </a:lnSpc>
            </a:pPr>
            <a:r>
              <a:rPr lang="en-US" altLang="en-US" sz="1600" b="1"/>
              <a:t>DNA</a:t>
            </a:r>
            <a:endParaRPr lang="en-US" altLang="en-US" sz="1600" b="1" i="1"/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H="1">
            <a:off x="1389063" y="2455863"/>
            <a:ext cx="736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3" name="Line 9"/>
          <p:cNvSpPr>
            <a:spLocks noChangeShapeType="1"/>
          </p:cNvSpPr>
          <p:nvPr/>
        </p:nvSpPr>
        <p:spPr bwMode="auto">
          <a:xfrm>
            <a:off x="1390650" y="2787650"/>
            <a:ext cx="630238" cy="646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4" name="Text Box 10"/>
          <p:cNvSpPr txBox="1">
            <a:spLocks noChangeArrowheads="1"/>
          </p:cNvSpPr>
          <p:nvPr/>
        </p:nvSpPr>
        <p:spPr bwMode="auto">
          <a:xfrm>
            <a:off x="1897063" y="1955800"/>
            <a:ext cx="11588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altLang="en-US" sz="1600" b="1"/>
              <a:t>Sperm cell</a:t>
            </a:r>
            <a:endParaRPr lang="en-US" altLang="en-US" sz="1600" b="1" i="1"/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1404938" y="4144963"/>
            <a:ext cx="115887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600" b="1"/>
              <a:t>Egg cell</a:t>
            </a:r>
            <a:endParaRPr lang="en-US" altLang="en-US" sz="1600" b="1" i="1"/>
          </a:p>
        </p:txBody>
      </p:sp>
      <p:sp>
        <p:nvSpPr>
          <p:cNvPr id="308236" name="Text Box 12"/>
          <p:cNvSpPr txBox="1">
            <a:spLocks noChangeArrowheads="1"/>
          </p:cNvSpPr>
          <p:nvPr/>
        </p:nvSpPr>
        <p:spPr bwMode="auto">
          <a:xfrm>
            <a:off x="3062288" y="3749675"/>
            <a:ext cx="147478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altLang="en-US" sz="1600" b="1"/>
              <a:t>Fertilized egg</a:t>
            </a:r>
          </a:p>
          <a:p>
            <a:pPr algn="l">
              <a:lnSpc>
                <a:spcPct val="90000"/>
              </a:lnSpc>
            </a:pPr>
            <a:r>
              <a:rPr lang="en-US" altLang="en-US" sz="1600" b="1"/>
              <a:t>with DNA from</a:t>
            </a:r>
          </a:p>
          <a:p>
            <a:pPr algn="l">
              <a:lnSpc>
                <a:spcPct val="90000"/>
              </a:lnSpc>
            </a:pPr>
            <a:r>
              <a:rPr lang="en-US" altLang="en-US" sz="1600" b="1"/>
              <a:t>both parents</a:t>
            </a:r>
            <a:endParaRPr lang="en-US" altLang="en-US" sz="1600" b="1" i="1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94238" y="3738563"/>
            <a:ext cx="24558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altLang="en-US" sz="1600" b="1"/>
              <a:t>Embryo’s cells with</a:t>
            </a:r>
          </a:p>
          <a:p>
            <a:pPr algn="l">
              <a:lnSpc>
                <a:spcPct val="90000"/>
              </a:lnSpc>
            </a:pPr>
            <a:r>
              <a:rPr lang="en-US" altLang="en-US" sz="1600" b="1"/>
              <a:t>copies of inherited DNA</a:t>
            </a:r>
            <a:endParaRPr lang="en-US" altLang="en-US" sz="1600" b="1" i="1"/>
          </a:p>
        </p:txBody>
      </p:sp>
      <p:sp>
        <p:nvSpPr>
          <p:cNvPr id="308238" name="Text Box 14"/>
          <p:cNvSpPr txBox="1">
            <a:spLocks noChangeArrowheads="1"/>
          </p:cNvSpPr>
          <p:nvPr/>
        </p:nvSpPr>
        <p:spPr bwMode="auto">
          <a:xfrm>
            <a:off x="6881813" y="4251325"/>
            <a:ext cx="2017712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altLang="en-US" sz="1600" b="1"/>
              <a:t>Offspring with traits</a:t>
            </a:r>
          </a:p>
          <a:p>
            <a:pPr algn="l">
              <a:lnSpc>
                <a:spcPct val="90000"/>
              </a:lnSpc>
            </a:pPr>
            <a:r>
              <a:rPr lang="en-US" altLang="en-US" sz="1600" b="1"/>
              <a:t>inherited from</a:t>
            </a:r>
          </a:p>
          <a:p>
            <a:pPr algn="l">
              <a:lnSpc>
                <a:spcPct val="90000"/>
              </a:lnSpc>
            </a:pPr>
            <a:r>
              <a:rPr lang="en-US" altLang="en-US" sz="1600" b="1"/>
              <a:t>both parents</a:t>
            </a:r>
            <a:endParaRPr lang="en-US" altLang="en-US" sz="1600" b="1" i="1"/>
          </a:p>
        </p:txBody>
      </p:sp>
      <p:sp>
        <p:nvSpPr>
          <p:cNvPr id="308239" name="Rectangle 1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1-9</a:t>
            </a:r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306363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3800"/>
            <a:ext cx="8534400" cy="1397000"/>
          </a:xfrm>
        </p:spPr>
        <p:txBody>
          <a:bodyPr/>
          <a:lstStyle/>
          <a:p>
            <a:r>
              <a:rPr lang="en-US" altLang="en-US"/>
              <a:t>Life defies a simple, one-sentence definition</a:t>
            </a:r>
          </a:p>
          <a:p>
            <a:r>
              <a:rPr lang="en-US" altLang="en-US"/>
              <a:t>Life is recognized by what living things do</a:t>
            </a:r>
          </a:p>
        </p:txBody>
      </p:sp>
      <p:sp>
        <p:nvSpPr>
          <p:cNvPr id="829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5943600"/>
            <a:ext cx="2819400" cy="3810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Video: Seahorse Camouflage</a:t>
            </a:r>
          </a:p>
        </p:txBody>
      </p:sp>
      <p:pic>
        <p:nvPicPr>
          <p:cNvPr id="82960" name="Picture 16" descr="playbutt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845175"/>
            <a:ext cx="977900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62" name="Line 1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19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9128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0150"/>
            <a:ext cx="8534400" cy="3067050"/>
          </a:xfrm>
        </p:spPr>
        <p:txBody>
          <a:bodyPr/>
          <a:lstStyle/>
          <a:p>
            <a:r>
              <a:rPr lang="en-US" altLang="en-US"/>
              <a:t>Each DNA molecule is made up of two long chains arranged in a double helix</a:t>
            </a:r>
          </a:p>
          <a:p>
            <a:r>
              <a:rPr lang="en-US" altLang="en-US"/>
              <a:t>Each link of a chain is one of four kinds of chemical building blocks called nucleotides</a:t>
            </a:r>
          </a:p>
          <a:p>
            <a:endParaRPr lang="en-US" altLang="en-US"/>
          </a:p>
        </p:txBody>
      </p:sp>
      <p:sp>
        <p:nvSpPr>
          <p:cNvPr id="96287" name="Line 31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88" name="Line 32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2043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64" name="Picture 16" descr="01_10DNAGeneticMateria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15900"/>
            <a:ext cx="8462963" cy="65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65" name="Rectangle 1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1-10</a:t>
            </a:r>
            <a:endParaRPr lang="en-US" altLang="en-US" sz="1500"/>
          </a:p>
        </p:txBody>
      </p:sp>
      <p:sp>
        <p:nvSpPr>
          <p:cNvPr id="309266" name="Text Box 18"/>
          <p:cNvSpPr txBox="1">
            <a:spLocks noChangeArrowheads="1"/>
          </p:cNvSpPr>
          <p:nvPr/>
        </p:nvSpPr>
        <p:spPr bwMode="auto">
          <a:xfrm>
            <a:off x="628650" y="236538"/>
            <a:ext cx="11747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2200" b="1"/>
              <a:t>Nucleus</a:t>
            </a:r>
            <a:endParaRPr lang="en-US" altLang="en-US" sz="2200" b="1">
              <a:latin typeface="Times" pitchFamily="18" charset="0"/>
            </a:endParaRPr>
          </a:p>
        </p:txBody>
      </p:sp>
      <p:sp>
        <p:nvSpPr>
          <p:cNvPr id="309267" name="Text Box 19"/>
          <p:cNvSpPr txBox="1">
            <a:spLocks noChangeArrowheads="1"/>
          </p:cNvSpPr>
          <p:nvPr/>
        </p:nvSpPr>
        <p:spPr bwMode="auto">
          <a:xfrm>
            <a:off x="1800225" y="384175"/>
            <a:ext cx="7810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2200" b="1"/>
              <a:t>DNA</a:t>
            </a:r>
            <a:endParaRPr lang="en-US" altLang="en-US" sz="2200" b="1">
              <a:latin typeface="Times" pitchFamily="18" charset="0"/>
            </a:endParaRPr>
          </a:p>
        </p:txBody>
      </p:sp>
      <p:sp>
        <p:nvSpPr>
          <p:cNvPr id="309268" name="Text Box 20"/>
          <p:cNvSpPr txBox="1">
            <a:spLocks noChangeArrowheads="1"/>
          </p:cNvSpPr>
          <p:nvPr/>
        </p:nvSpPr>
        <p:spPr bwMode="auto">
          <a:xfrm>
            <a:off x="857250" y="1992313"/>
            <a:ext cx="781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2200" b="1"/>
              <a:t>Cell</a:t>
            </a:r>
            <a:endParaRPr lang="en-US" altLang="en-US" sz="2200" b="1">
              <a:latin typeface="Times" pitchFamily="18" charset="0"/>
            </a:endParaRPr>
          </a:p>
        </p:txBody>
      </p:sp>
      <p:sp>
        <p:nvSpPr>
          <p:cNvPr id="309269" name="Line 21"/>
          <p:cNvSpPr>
            <a:spLocks noChangeShapeType="1"/>
          </p:cNvSpPr>
          <p:nvPr/>
        </p:nvSpPr>
        <p:spPr bwMode="auto">
          <a:xfrm flipH="1">
            <a:off x="1076325" y="555625"/>
            <a:ext cx="22225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70" name="Line 22"/>
          <p:cNvSpPr>
            <a:spLocks noChangeShapeType="1"/>
          </p:cNvSpPr>
          <p:nvPr/>
        </p:nvSpPr>
        <p:spPr bwMode="auto">
          <a:xfrm flipH="1">
            <a:off x="1063625" y="695325"/>
            <a:ext cx="758825" cy="650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71" name="Text Box 23"/>
          <p:cNvSpPr txBox="1">
            <a:spLocks noChangeArrowheads="1"/>
          </p:cNvSpPr>
          <p:nvPr/>
        </p:nvSpPr>
        <p:spPr bwMode="auto">
          <a:xfrm>
            <a:off x="5060950" y="1314450"/>
            <a:ext cx="150018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2200" b="1"/>
              <a:t>Nucleotide</a:t>
            </a:r>
            <a:endParaRPr lang="en-US" altLang="en-US" sz="2200" b="1">
              <a:latin typeface="Times" pitchFamily="18" charset="0"/>
            </a:endParaRPr>
          </a:p>
        </p:txBody>
      </p:sp>
      <p:sp>
        <p:nvSpPr>
          <p:cNvPr id="309272" name="Line 24"/>
          <p:cNvSpPr>
            <a:spLocks noChangeShapeType="1"/>
          </p:cNvSpPr>
          <p:nvPr/>
        </p:nvSpPr>
        <p:spPr bwMode="auto">
          <a:xfrm>
            <a:off x="6538913" y="1498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73" name="Text Box 25"/>
          <p:cNvSpPr txBox="1">
            <a:spLocks noChangeArrowheads="1"/>
          </p:cNvSpPr>
          <p:nvPr/>
        </p:nvSpPr>
        <p:spPr bwMode="auto">
          <a:xfrm>
            <a:off x="2597150" y="6262688"/>
            <a:ext cx="28416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2200" b="1"/>
              <a:t>(a) DNA double helix</a:t>
            </a:r>
            <a:endParaRPr lang="en-US" altLang="en-US" sz="2200" b="1">
              <a:latin typeface="Times" pitchFamily="18" charset="0"/>
            </a:endParaRPr>
          </a:p>
        </p:txBody>
      </p:sp>
      <p:sp>
        <p:nvSpPr>
          <p:cNvPr id="309274" name="Text Box 26"/>
          <p:cNvSpPr txBox="1">
            <a:spLocks noChangeArrowheads="1"/>
          </p:cNvSpPr>
          <p:nvPr/>
        </p:nvSpPr>
        <p:spPr bwMode="auto">
          <a:xfrm>
            <a:off x="5619750" y="6262688"/>
            <a:ext cx="323691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2200" b="1"/>
              <a:t>(b) Single strand of DNA</a:t>
            </a:r>
            <a:endParaRPr lang="en-US" altLang="en-US" sz="2200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741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067050"/>
          </a:xfrm>
        </p:spPr>
        <p:txBody>
          <a:bodyPr/>
          <a:lstStyle/>
          <a:p>
            <a:r>
              <a:rPr lang="en-US" altLang="en-US"/>
              <a:t>Genes control protein production indirectly</a:t>
            </a:r>
          </a:p>
          <a:p>
            <a:r>
              <a:rPr lang="en-US" altLang="en-US"/>
              <a:t>DNA is transcribed into RNA then translated into a protein</a:t>
            </a:r>
          </a:p>
          <a:p>
            <a:r>
              <a:rPr lang="en-US" altLang="en-US"/>
              <a:t>An organism’s </a:t>
            </a:r>
            <a:r>
              <a:rPr lang="en-US" altLang="en-US" b="1"/>
              <a:t>genome </a:t>
            </a:r>
            <a:r>
              <a:rPr lang="en-US" altLang="en-US"/>
              <a:t>is its entire set of genetic instructions</a:t>
            </a:r>
          </a:p>
        </p:txBody>
      </p:sp>
      <p:sp>
        <p:nvSpPr>
          <p:cNvPr id="28262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2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1420405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Systems Biology at the Levels of Cells and Molecules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524250"/>
          </a:xfrm>
        </p:spPr>
        <p:txBody>
          <a:bodyPr/>
          <a:lstStyle/>
          <a:p>
            <a:r>
              <a:rPr lang="en-US" altLang="en-US"/>
              <a:t>The human genome and those of many other organisms have been sequenced using DNA-sequencing machines</a:t>
            </a:r>
          </a:p>
          <a:p>
            <a:r>
              <a:rPr lang="en-US" altLang="en-US"/>
              <a:t>Knowledge of a cell’s genes and proteins can be integrated using a systems approach</a:t>
            </a:r>
          </a:p>
          <a:p>
            <a:endParaRPr lang="en-US" altLang="en-US"/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8238669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1-11</a:t>
            </a:r>
            <a:endParaRPr lang="en-US" altLang="en-US" sz="1500"/>
          </a:p>
        </p:txBody>
      </p:sp>
      <p:pic>
        <p:nvPicPr>
          <p:cNvPr id="310282" name="Picture 10" descr="01_11BioAsInfoScience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81025"/>
            <a:ext cx="8548687" cy="56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1211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309" name="Picture 13" descr="01_12SysMapInteract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36525"/>
            <a:ext cx="6445250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10" name="Rectangle 1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1-12</a:t>
            </a:r>
            <a:endParaRPr lang="en-US" altLang="en-US" sz="1500"/>
          </a:p>
        </p:txBody>
      </p:sp>
      <p:sp>
        <p:nvSpPr>
          <p:cNvPr id="311311" name="Text Box 15"/>
          <p:cNvSpPr txBox="1">
            <a:spLocks noChangeArrowheads="1"/>
          </p:cNvSpPr>
          <p:nvPr/>
        </p:nvSpPr>
        <p:spPr bwMode="auto">
          <a:xfrm>
            <a:off x="1382713" y="139700"/>
            <a:ext cx="197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800" b="1"/>
              <a:t>Outer membrane</a:t>
            </a:r>
          </a:p>
          <a:p>
            <a:pPr algn="l"/>
            <a:r>
              <a:rPr lang="en-US" altLang="en-US" sz="1800" b="1"/>
              <a:t>and cell surface</a:t>
            </a:r>
            <a:endParaRPr lang="en-US" altLang="en-US" sz="3000" b="1">
              <a:latin typeface="Times" pitchFamily="18" charset="0"/>
            </a:endParaRPr>
          </a:p>
        </p:txBody>
      </p:sp>
      <p:sp>
        <p:nvSpPr>
          <p:cNvPr id="311312" name="Text Box 16"/>
          <p:cNvSpPr txBox="1">
            <a:spLocks noChangeArrowheads="1"/>
          </p:cNvSpPr>
          <p:nvPr/>
        </p:nvSpPr>
        <p:spPr bwMode="auto">
          <a:xfrm>
            <a:off x="6199188" y="593725"/>
            <a:ext cx="1270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800" b="1"/>
              <a:t>Cytoplasm</a:t>
            </a:r>
            <a:endParaRPr lang="en-US" altLang="en-US" sz="3000" b="1">
              <a:latin typeface="Times" pitchFamily="18" charset="0"/>
            </a:endParaRPr>
          </a:p>
        </p:txBody>
      </p:sp>
      <p:sp>
        <p:nvSpPr>
          <p:cNvPr id="311313" name="Text Box 17"/>
          <p:cNvSpPr txBox="1">
            <a:spLocks noChangeArrowheads="1"/>
          </p:cNvSpPr>
          <p:nvPr/>
        </p:nvSpPr>
        <p:spPr bwMode="auto">
          <a:xfrm>
            <a:off x="6880225" y="1085850"/>
            <a:ext cx="981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800" b="1"/>
              <a:t>Nucleus</a:t>
            </a:r>
            <a:endParaRPr lang="en-US" altLang="en-US" sz="3000" b="1">
              <a:latin typeface="Times" pitchFamily="18" charset="0"/>
            </a:endParaRPr>
          </a:p>
        </p:txBody>
      </p:sp>
      <p:sp>
        <p:nvSpPr>
          <p:cNvPr id="311314" name="Line 18"/>
          <p:cNvSpPr>
            <a:spLocks noChangeShapeType="1"/>
          </p:cNvSpPr>
          <p:nvPr/>
        </p:nvSpPr>
        <p:spPr bwMode="auto">
          <a:xfrm>
            <a:off x="3263900" y="309563"/>
            <a:ext cx="4445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15" name="Line 19"/>
          <p:cNvSpPr>
            <a:spLocks noChangeShapeType="1"/>
          </p:cNvSpPr>
          <p:nvPr/>
        </p:nvSpPr>
        <p:spPr bwMode="auto">
          <a:xfrm flipH="1">
            <a:off x="5732463" y="836613"/>
            <a:ext cx="466725" cy="619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16" name="Line 20"/>
          <p:cNvSpPr>
            <a:spLocks noChangeShapeType="1"/>
          </p:cNvSpPr>
          <p:nvPr/>
        </p:nvSpPr>
        <p:spPr bwMode="auto">
          <a:xfrm flipH="1">
            <a:off x="5622925" y="1260475"/>
            <a:ext cx="1216025" cy="1325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538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494213"/>
          </a:xfrm>
        </p:spPr>
        <p:txBody>
          <a:bodyPr/>
          <a:lstStyle/>
          <a:p>
            <a:r>
              <a:rPr lang="en-US" altLang="en-US"/>
              <a:t>Advances in systems biology at the cellular and molecular level depend on</a:t>
            </a:r>
          </a:p>
          <a:p>
            <a:pPr lvl="1"/>
            <a:r>
              <a:rPr lang="en-US" altLang="en-US"/>
              <a:t>“High-throughput” technology, which yields enormous amounts of data</a:t>
            </a:r>
          </a:p>
          <a:p>
            <a:pPr lvl="1"/>
            <a:r>
              <a:rPr lang="en-US" altLang="en-US" b="1"/>
              <a:t>Bioinformatics, </a:t>
            </a:r>
            <a:r>
              <a:rPr lang="en-US" altLang="en-US"/>
              <a:t>which is the use of computational tools to process a large volume of data</a:t>
            </a:r>
          </a:p>
          <a:p>
            <a:pPr lvl="1"/>
            <a:r>
              <a:rPr lang="en-US" altLang="en-US"/>
              <a:t>Interdisciplinary research teams</a:t>
            </a:r>
          </a:p>
        </p:txBody>
      </p:sp>
      <p:sp>
        <p:nvSpPr>
          <p:cNvPr id="28570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0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6743110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76200"/>
            <a:ext cx="8534400" cy="914400"/>
          </a:xfrm>
        </p:spPr>
        <p:txBody>
          <a:bodyPr/>
          <a:lstStyle/>
          <a:p>
            <a:pPr marL="0" indent="0"/>
            <a:r>
              <a:rPr lang="en-US" altLang="en-US" i="1"/>
              <a:t>Theme</a:t>
            </a:r>
            <a:r>
              <a:rPr lang="en-US" altLang="en-US"/>
              <a:t>: Feedback mechanisms regulate biological systems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4895850"/>
          </a:xfrm>
        </p:spPr>
        <p:txBody>
          <a:bodyPr/>
          <a:lstStyle/>
          <a:p>
            <a:r>
              <a:rPr lang="en-US" altLang="en-US"/>
              <a:t>Feedback mechanisms allow biological processes to self-regulate</a:t>
            </a:r>
          </a:p>
          <a:p>
            <a:r>
              <a:rPr lang="en-US" altLang="en-US" b="1"/>
              <a:t>Negative feedback</a:t>
            </a:r>
            <a:r>
              <a:rPr lang="en-US" altLang="en-US"/>
              <a:t> means that as more of a product accumulates, the process that creates it </a:t>
            </a:r>
            <a:r>
              <a:rPr lang="en-US" altLang="en-US" i="1"/>
              <a:t>slows </a:t>
            </a:r>
            <a:r>
              <a:rPr lang="en-US" altLang="en-US"/>
              <a:t>and </a:t>
            </a:r>
            <a:r>
              <a:rPr lang="en-US" altLang="en-US" i="1"/>
              <a:t>less </a:t>
            </a:r>
            <a:r>
              <a:rPr lang="en-US" altLang="en-US"/>
              <a:t>of the product is produced</a:t>
            </a:r>
          </a:p>
          <a:p>
            <a:r>
              <a:rPr lang="en-US" altLang="en-US" b="1"/>
              <a:t>Positive feedback</a:t>
            </a:r>
            <a:r>
              <a:rPr lang="en-US" altLang="en-US"/>
              <a:t> means that as more of a product accumulates, the process that creates it </a:t>
            </a:r>
            <a:r>
              <a:rPr lang="en-US" altLang="en-US" i="1"/>
              <a:t>speeds up </a:t>
            </a:r>
            <a:r>
              <a:rPr lang="en-US" altLang="en-US"/>
              <a:t>and </a:t>
            </a:r>
            <a:r>
              <a:rPr lang="en-US" altLang="en-US" i="1"/>
              <a:t>more </a:t>
            </a:r>
            <a:r>
              <a:rPr lang="en-US" altLang="en-US"/>
              <a:t>of the product is produced</a:t>
            </a:r>
            <a:endParaRPr lang="en-US" altLang="en-US" sz="2800"/>
          </a:p>
        </p:txBody>
      </p:sp>
      <p:sp>
        <p:nvSpPr>
          <p:cNvPr id="22733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0" y="6019800"/>
            <a:ext cx="2819400" cy="3810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Animation: Negative Feedback</a:t>
            </a:r>
          </a:p>
        </p:txBody>
      </p:sp>
      <p:sp>
        <p:nvSpPr>
          <p:cNvPr id="22733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6019800"/>
            <a:ext cx="2743200" cy="3810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Animation: Positive Feedback </a:t>
            </a:r>
          </a:p>
        </p:txBody>
      </p:sp>
      <p:pic>
        <p:nvPicPr>
          <p:cNvPr id="227334" name="Picture 6" descr="playbutt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43600"/>
            <a:ext cx="8890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5" name="Picture 7" descr="playbutton">
            <a:hlinkClick r:id="rId5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5956300"/>
            <a:ext cx="8890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6" name="Line 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8" name="Text Box 10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41113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445" name="Picture 13" descr="01_13-FeedbackMechanism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136525"/>
            <a:ext cx="409733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0446" name="Oval 14"/>
          <p:cNvSpPr>
            <a:spLocks noChangeArrowheads="1"/>
          </p:cNvSpPr>
          <p:nvPr/>
        </p:nvSpPr>
        <p:spPr bwMode="auto">
          <a:xfrm>
            <a:off x="4773613" y="4600575"/>
            <a:ext cx="152400" cy="149225"/>
          </a:xfrm>
          <a:prstGeom prst="ellipse">
            <a:avLst/>
          </a:prstGeom>
          <a:solidFill>
            <a:srgbClr val="01A6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0447" name="Oval 15"/>
          <p:cNvSpPr>
            <a:spLocks noChangeArrowheads="1"/>
          </p:cNvSpPr>
          <p:nvPr/>
        </p:nvSpPr>
        <p:spPr bwMode="auto">
          <a:xfrm>
            <a:off x="4778375" y="517525"/>
            <a:ext cx="147638" cy="147638"/>
          </a:xfrm>
          <a:prstGeom prst="ellipse">
            <a:avLst/>
          </a:prstGeom>
          <a:solidFill>
            <a:srgbClr val="EF1A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0448" name="Rectangle 1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1-13</a:t>
            </a:r>
            <a:endParaRPr lang="en-US" altLang="en-US" sz="1500"/>
          </a:p>
        </p:txBody>
      </p:sp>
      <p:sp>
        <p:nvSpPr>
          <p:cNvPr id="530449" name="Text Box 17"/>
          <p:cNvSpPr txBox="1">
            <a:spLocks noChangeArrowheads="1"/>
          </p:cNvSpPr>
          <p:nvPr/>
        </p:nvSpPr>
        <p:spPr bwMode="auto">
          <a:xfrm>
            <a:off x="4203700" y="376238"/>
            <a:ext cx="563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Negative</a:t>
            </a:r>
          </a:p>
          <a:p>
            <a:pPr algn="l"/>
            <a:r>
              <a:rPr lang="en-US" altLang="en-US" sz="1000" b="1"/>
              <a:t>feedback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50" name="Text Box 18"/>
          <p:cNvSpPr txBox="1">
            <a:spLocks noChangeArrowheads="1"/>
          </p:cNvSpPr>
          <p:nvPr/>
        </p:nvSpPr>
        <p:spPr bwMode="auto">
          <a:xfrm>
            <a:off x="4821238" y="501650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>
                <a:solidFill>
                  <a:schemeClr val="bg1"/>
                </a:solidFill>
                <a:latin typeface="Times" pitchFamily="18" charset="0"/>
                <a:sym typeface="Symbol" pitchFamily="18" charset="2"/>
              </a:rPr>
              <a:t></a:t>
            </a:r>
            <a:endParaRPr lang="en-US" altLang="en-US" sz="1000" b="1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530451" name="Text Box 19"/>
          <p:cNvSpPr txBox="1">
            <a:spLocks noChangeArrowheads="1"/>
          </p:cNvSpPr>
          <p:nvPr/>
        </p:nvSpPr>
        <p:spPr bwMode="auto">
          <a:xfrm>
            <a:off x="2570163" y="1617663"/>
            <a:ext cx="828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Excess D</a:t>
            </a:r>
          </a:p>
          <a:p>
            <a:pPr algn="l"/>
            <a:r>
              <a:rPr lang="en-US" altLang="en-US" sz="1000" b="1" i="1"/>
              <a:t>blocks</a:t>
            </a:r>
            <a:r>
              <a:rPr lang="en-US" altLang="en-US" sz="1000" b="1"/>
              <a:t> a step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52" name="Text Box 20"/>
          <p:cNvSpPr txBox="1">
            <a:spLocks noChangeArrowheads="1"/>
          </p:cNvSpPr>
          <p:nvPr/>
        </p:nvSpPr>
        <p:spPr bwMode="auto">
          <a:xfrm>
            <a:off x="3906838" y="1493838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D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53" name="Text Box 21"/>
          <p:cNvSpPr txBox="1">
            <a:spLocks noChangeArrowheads="1"/>
          </p:cNvSpPr>
          <p:nvPr/>
        </p:nvSpPr>
        <p:spPr bwMode="auto">
          <a:xfrm>
            <a:off x="3538538" y="1831975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D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54" name="Text Box 22"/>
          <p:cNvSpPr txBox="1">
            <a:spLocks noChangeArrowheads="1"/>
          </p:cNvSpPr>
          <p:nvPr/>
        </p:nvSpPr>
        <p:spPr bwMode="auto">
          <a:xfrm>
            <a:off x="4060825" y="1870075"/>
            <a:ext cx="936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D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55" name="Text Box 23"/>
          <p:cNvSpPr txBox="1">
            <a:spLocks noChangeArrowheads="1"/>
          </p:cNvSpPr>
          <p:nvPr/>
        </p:nvSpPr>
        <p:spPr bwMode="auto">
          <a:xfrm>
            <a:off x="5591175" y="279400"/>
            <a:ext cx="936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A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56" name="Text Box 24"/>
          <p:cNvSpPr txBox="1">
            <a:spLocks noChangeArrowheads="1"/>
          </p:cNvSpPr>
          <p:nvPr/>
        </p:nvSpPr>
        <p:spPr bwMode="auto">
          <a:xfrm>
            <a:off x="5595938" y="1098550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B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57" name="Text Box 25"/>
          <p:cNvSpPr txBox="1">
            <a:spLocks noChangeArrowheads="1"/>
          </p:cNvSpPr>
          <p:nvPr/>
        </p:nvSpPr>
        <p:spPr bwMode="auto">
          <a:xfrm>
            <a:off x="5591175" y="1931988"/>
            <a:ext cx="936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C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58" name="Text Box 26"/>
          <p:cNvSpPr txBox="1">
            <a:spLocks noChangeArrowheads="1"/>
          </p:cNvSpPr>
          <p:nvPr/>
        </p:nvSpPr>
        <p:spPr bwMode="auto">
          <a:xfrm>
            <a:off x="5892800" y="673100"/>
            <a:ext cx="6064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Enzyme 1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59" name="Text Box 27"/>
          <p:cNvSpPr txBox="1">
            <a:spLocks noChangeArrowheads="1"/>
          </p:cNvSpPr>
          <p:nvPr/>
        </p:nvSpPr>
        <p:spPr bwMode="auto">
          <a:xfrm>
            <a:off x="5899150" y="1498600"/>
            <a:ext cx="6064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Enzyme 2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60" name="Text Box 28"/>
          <p:cNvSpPr txBox="1">
            <a:spLocks noChangeArrowheads="1"/>
          </p:cNvSpPr>
          <p:nvPr/>
        </p:nvSpPr>
        <p:spPr bwMode="auto">
          <a:xfrm>
            <a:off x="5894388" y="2320925"/>
            <a:ext cx="6064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Enzyme 3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61" name="Text Box 29"/>
          <p:cNvSpPr txBox="1">
            <a:spLocks noChangeArrowheads="1"/>
          </p:cNvSpPr>
          <p:nvPr/>
        </p:nvSpPr>
        <p:spPr bwMode="auto">
          <a:xfrm>
            <a:off x="5592763" y="2755900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D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62" name="Text Box 30"/>
          <p:cNvSpPr txBox="1">
            <a:spLocks noChangeArrowheads="1"/>
          </p:cNvSpPr>
          <p:nvPr/>
        </p:nvSpPr>
        <p:spPr bwMode="auto">
          <a:xfrm>
            <a:off x="2630488" y="3121025"/>
            <a:ext cx="1484312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/>
            <a:r>
              <a:rPr lang="en-US" altLang="en-US" sz="1000" b="1"/>
              <a:t>(a) Negative feedback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63" name="Text Box 31"/>
          <p:cNvSpPr txBox="1">
            <a:spLocks noChangeArrowheads="1"/>
          </p:cNvSpPr>
          <p:nvPr/>
        </p:nvSpPr>
        <p:spPr bwMode="auto">
          <a:xfrm>
            <a:off x="5583238" y="3541713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W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64" name="Text Box 32"/>
          <p:cNvSpPr txBox="1">
            <a:spLocks noChangeArrowheads="1"/>
          </p:cNvSpPr>
          <p:nvPr/>
        </p:nvSpPr>
        <p:spPr bwMode="auto">
          <a:xfrm>
            <a:off x="5895975" y="3933825"/>
            <a:ext cx="6064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Enzyme 4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65" name="Text Box 33"/>
          <p:cNvSpPr txBox="1">
            <a:spLocks noChangeArrowheads="1"/>
          </p:cNvSpPr>
          <p:nvPr/>
        </p:nvSpPr>
        <p:spPr bwMode="auto">
          <a:xfrm>
            <a:off x="5597525" y="4364038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X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66" name="Text Box 34"/>
          <p:cNvSpPr txBox="1">
            <a:spLocks noChangeArrowheads="1"/>
          </p:cNvSpPr>
          <p:nvPr/>
        </p:nvSpPr>
        <p:spPr bwMode="auto">
          <a:xfrm>
            <a:off x="4208463" y="4470400"/>
            <a:ext cx="557212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/>
            <a:r>
              <a:rPr lang="en-US" altLang="en-US" sz="1000" b="1"/>
              <a:t>Positive</a:t>
            </a:r>
          </a:p>
          <a:p>
            <a:pPr algn="l"/>
            <a:r>
              <a:rPr lang="en-US" altLang="en-US" sz="1000" b="1"/>
              <a:t>feedback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67" name="Text Box 35"/>
          <p:cNvSpPr txBox="1">
            <a:spLocks noChangeArrowheads="1"/>
          </p:cNvSpPr>
          <p:nvPr/>
        </p:nvSpPr>
        <p:spPr bwMode="auto">
          <a:xfrm>
            <a:off x="5892800" y="4759325"/>
            <a:ext cx="6064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Enzyme 5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68" name="Text Box 36"/>
          <p:cNvSpPr txBox="1">
            <a:spLocks noChangeArrowheads="1"/>
          </p:cNvSpPr>
          <p:nvPr/>
        </p:nvSpPr>
        <p:spPr bwMode="auto">
          <a:xfrm>
            <a:off x="5597525" y="5197475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Y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69" name="Text Box 37"/>
          <p:cNvSpPr txBox="1">
            <a:spLocks noChangeArrowheads="1"/>
          </p:cNvSpPr>
          <p:nvPr/>
        </p:nvSpPr>
        <p:spPr bwMode="auto">
          <a:xfrm>
            <a:off x="4810125" y="4605338"/>
            <a:ext cx="857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>
                <a:solidFill>
                  <a:schemeClr val="bg1"/>
                </a:solidFill>
              </a:rPr>
              <a:t>+</a:t>
            </a:r>
            <a:endParaRPr lang="en-US" altLang="en-US" sz="1000" b="1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530470" name="Text Box 38"/>
          <p:cNvSpPr txBox="1">
            <a:spLocks noChangeArrowheads="1"/>
          </p:cNvSpPr>
          <p:nvPr/>
        </p:nvSpPr>
        <p:spPr bwMode="auto">
          <a:xfrm>
            <a:off x="5899150" y="5597525"/>
            <a:ext cx="6064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Enzyme 6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71" name="Text Box 39"/>
          <p:cNvSpPr txBox="1">
            <a:spLocks noChangeArrowheads="1"/>
          </p:cNvSpPr>
          <p:nvPr/>
        </p:nvSpPr>
        <p:spPr bwMode="auto">
          <a:xfrm>
            <a:off x="2563813" y="5181600"/>
            <a:ext cx="773112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/>
            <a:r>
              <a:rPr lang="en-US" altLang="en-US" sz="1000" b="1"/>
              <a:t>Excess Z</a:t>
            </a:r>
          </a:p>
          <a:p>
            <a:pPr algn="l"/>
            <a:r>
              <a:rPr lang="en-US" altLang="en-US" sz="1000" b="1" i="1"/>
              <a:t>stimulates</a:t>
            </a:r>
            <a:r>
              <a:rPr lang="en-US" altLang="en-US" sz="1000" b="1"/>
              <a:t> a</a:t>
            </a:r>
          </a:p>
          <a:p>
            <a:pPr algn="l"/>
            <a:r>
              <a:rPr lang="en-US" altLang="en-US" sz="1000" b="1"/>
              <a:t>step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72" name="Text Box 40"/>
          <p:cNvSpPr txBox="1">
            <a:spLocks noChangeArrowheads="1"/>
          </p:cNvSpPr>
          <p:nvPr/>
        </p:nvSpPr>
        <p:spPr bwMode="auto">
          <a:xfrm>
            <a:off x="4060825" y="5191125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Z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73" name="Text Box 41"/>
          <p:cNvSpPr txBox="1">
            <a:spLocks noChangeArrowheads="1"/>
          </p:cNvSpPr>
          <p:nvPr/>
        </p:nvSpPr>
        <p:spPr bwMode="auto">
          <a:xfrm>
            <a:off x="3546475" y="5381625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Z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74" name="Text Box 42"/>
          <p:cNvSpPr txBox="1">
            <a:spLocks noChangeArrowheads="1"/>
          </p:cNvSpPr>
          <p:nvPr/>
        </p:nvSpPr>
        <p:spPr bwMode="auto">
          <a:xfrm>
            <a:off x="3775075" y="5591175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Z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75" name="Text Box 43"/>
          <p:cNvSpPr txBox="1">
            <a:spLocks noChangeArrowheads="1"/>
          </p:cNvSpPr>
          <p:nvPr/>
        </p:nvSpPr>
        <p:spPr bwMode="auto">
          <a:xfrm>
            <a:off x="5597525" y="6022975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000" b="1"/>
              <a:t>Z</a:t>
            </a:r>
            <a:endParaRPr lang="en-US" altLang="en-US" sz="1000" b="1">
              <a:latin typeface="Times" pitchFamily="18" charset="0"/>
            </a:endParaRPr>
          </a:p>
        </p:txBody>
      </p:sp>
      <p:sp>
        <p:nvSpPr>
          <p:cNvPr id="530476" name="Text Box 44"/>
          <p:cNvSpPr txBox="1">
            <a:spLocks noChangeArrowheads="1"/>
          </p:cNvSpPr>
          <p:nvPr/>
        </p:nvSpPr>
        <p:spPr bwMode="auto">
          <a:xfrm>
            <a:off x="2624138" y="6386513"/>
            <a:ext cx="1484312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/>
            <a:r>
              <a:rPr lang="en-US" altLang="en-US" sz="1000" b="1"/>
              <a:t>(b) Positive feedback</a:t>
            </a:r>
            <a:endParaRPr lang="en-US" altLang="en-US" sz="1000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43" name="Picture 23" descr="01_13aFeedbackMechanism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36525"/>
            <a:ext cx="8293100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44" name="Rectangle 2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1-13a</a:t>
            </a:r>
            <a:endParaRPr lang="en-US" altLang="en-US" sz="1500"/>
          </a:p>
        </p:txBody>
      </p:sp>
      <p:sp>
        <p:nvSpPr>
          <p:cNvPr id="312345" name="Text Box 25"/>
          <p:cNvSpPr txBox="1">
            <a:spLocks noChangeArrowheads="1"/>
          </p:cNvSpPr>
          <p:nvPr/>
        </p:nvSpPr>
        <p:spPr bwMode="auto">
          <a:xfrm>
            <a:off x="460375" y="3106738"/>
            <a:ext cx="1766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2100" b="1"/>
              <a:t>Excess D</a:t>
            </a:r>
          </a:p>
          <a:p>
            <a:pPr algn="l"/>
            <a:r>
              <a:rPr lang="en-US" altLang="en-US" sz="2100" b="1" i="1"/>
              <a:t>blocks</a:t>
            </a:r>
            <a:r>
              <a:rPr lang="en-US" altLang="en-US" sz="2100" b="1"/>
              <a:t> a step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312346" name="Text Box 26"/>
          <p:cNvSpPr txBox="1">
            <a:spLocks noChangeArrowheads="1"/>
          </p:cNvSpPr>
          <p:nvPr/>
        </p:nvSpPr>
        <p:spPr bwMode="auto">
          <a:xfrm>
            <a:off x="561975" y="6189663"/>
            <a:ext cx="29495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2100" b="1"/>
              <a:t>(a) Negative feedback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312347" name="Text Box 27"/>
          <p:cNvSpPr txBox="1">
            <a:spLocks noChangeArrowheads="1"/>
          </p:cNvSpPr>
          <p:nvPr/>
        </p:nvSpPr>
        <p:spPr bwMode="auto">
          <a:xfrm>
            <a:off x="3813175" y="585788"/>
            <a:ext cx="1355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2100" b="1"/>
              <a:t>Negative</a:t>
            </a:r>
          </a:p>
          <a:p>
            <a:pPr algn="l"/>
            <a:r>
              <a:rPr lang="en-US" altLang="en-US" sz="2100" b="1"/>
              <a:t>feedback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312348" name="Text Box 28"/>
          <p:cNvSpPr txBox="1">
            <a:spLocks noChangeArrowheads="1"/>
          </p:cNvSpPr>
          <p:nvPr/>
        </p:nvSpPr>
        <p:spPr bwMode="auto">
          <a:xfrm>
            <a:off x="3157538" y="2862263"/>
            <a:ext cx="2873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/>
              <a:t>D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312349" name="Text Box 29"/>
          <p:cNvSpPr txBox="1">
            <a:spLocks noChangeArrowheads="1"/>
          </p:cNvSpPr>
          <p:nvPr/>
        </p:nvSpPr>
        <p:spPr bwMode="auto">
          <a:xfrm>
            <a:off x="2403475" y="3544888"/>
            <a:ext cx="2873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/>
              <a:t>D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312350" name="Text Box 30"/>
          <p:cNvSpPr txBox="1">
            <a:spLocks noChangeArrowheads="1"/>
          </p:cNvSpPr>
          <p:nvPr/>
        </p:nvSpPr>
        <p:spPr bwMode="auto">
          <a:xfrm>
            <a:off x="3479800" y="3632200"/>
            <a:ext cx="2873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/>
              <a:t>D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312351" name="Text Box 31"/>
          <p:cNvSpPr txBox="1">
            <a:spLocks noChangeArrowheads="1"/>
          </p:cNvSpPr>
          <p:nvPr/>
        </p:nvSpPr>
        <p:spPr bwMode="auto">
          <a:xfrm>
            <a:off x="6615113" y="5454650"/>
            <a:ext cx="2873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/>
              <a:t>D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312352" name="Text Box 32"/>
          <p:cNvSpPr txBox="1">
            <a:spLocks noChangeArrowheads="1"/>
          </p:cNvSpPr>
          <p:nvPr/>
        </p:nvSpPr>
        <p:spPr bwMode="auto">
          <a:xfrm>
            <a:off x="6615113" y="3763963"/>
            <a:ext cx="2873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/>
              <a:t>C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312353" name="Text Box 33"/>
          <p:cNvSpPr txBox="1">
            <a:spLocks noChangeArrowheads="1"/>
          </p:cNvSpPr>
          <p:nvPr/>
        </p:nvSpPr>
        <p:spPr bwMode="auto">
          <a:xfrm>
            <a:off x="6615113" y="2073275"/>
            <a:ext cx="2873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/>
              <a:t>B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312354" name="Text Box 34"/>
          <p:cNvSpPr txBox="1">
            <a:spLocks noChangeArrowheads="1"/>
          </p:cNvSpPr>
          <p:nvPr/>
        </p:nvSpPr>
        <p:spPr bwMode="auto">
          <a:xfrm>
            <a:off x="6615113" y="374650"/>
            <a:ext cx="2873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/>
              <a:t>A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312355" name="Text Box 35"/>
          <p:cNvSpPr txBox="1">
            <a:spLocks noChangeArrowheads="1"/>
          </p:cNvSpPr>
          <p:nvPr/>
        </p:nvSpPr>
        <p:spPr bwMode="auto">
          <a:xfrm>
            <a:off x="7200900" y="1189038"/>
            <a:ext cx="133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/>
              <a:t>Enzyme 1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312356" name="Text Box 36"/>
          <p:cNvSpPr txBox="1">
            <a:spLocks noChangeArrowheads="1"/>
          </p:cNvSpPr>
          <p:nvPr/>
        </p:nvSpPr>
        <p:spPr bwMode="auto">
          <a:xfrm>
            <a:off x="7200900" y="2870200"/>
            <a:ext cx="133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/>
              <a:t>Enzyme 2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312357" name="Text Box 37"/>
          <p:cNvSpPr txBox="1">
            <a:spLocks noChangeArrowheads="1"/>
          </p:cNvSpPr>
          <p:nvPr/>
        </p:nvSpPr>
        <p:spPr bwMode="auto">
          <a:xfrm>
            <a:off x="7200900" y="4560888"/>
            <a:ext cx="133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/>
              <a:t>Enzyme 3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312358" name="Oval 38"/>
          <p:cNvSpPr>
            <a:spLocks noChangeArrowheads="1"/>
          </p:cNvSpPr>
          <p:nvPr/>
        </p:nvSpPr>
        <p:spPr bwMode="auto">
          <a:xfrm>
            <a:off x="5006975" y="862013"/>
            <a:ext cx="304800" cy="304800"/>
          </a:xfrm>
          <a:prstGeom prst="ellipse">
            <a:avLst/>
          </a:prstGeom>
          <a:solidFill>
            <a:srgbClr val="EF1A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9" name="Text Box 39"/>
          <p:cNvSpPr txBox="1">
            <a:spLocks noChangeArrowheads="1"/>
          </p:cNvSpPr>
          <p:nvPr/>
        </p:nvSpPr>
        <p:spPr bwMode="auto">
          <a:xfrm>
            <a:off x="5016500" y="823913"/>
            <a:ext cx="2873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>
                <a:solidFill>
                  <a:schemeClr val="bg1"/>
                </a:solidFill>
              </a:rPr>
              <a:t>–</a:t>
            </a:r>
            <a:endParaRPr lang="en-US" altLang="en-US" sz="2100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148" name="Picture 68" descr="01_03-PropertiesOfLif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22225"/>
            <a:ext cx="6708775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149" name="Text Box 69"/>
          <p:cNvSpPr txBox="1">
            <a:spLocks noChangeArrowheads="1"/>
          </p:cNvSpPr>
          <p:nvPr/>
        </p:nvSpPr>
        <p:spPr bwMode="auto">
          <a:xfrm>
            <a:off x="1660525" y="711200"/>
            <a:ext cx="9953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Order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02150" name="Text Box 70"/>
          <p:cNvSpPr txBox="1">
            <a:spLocks noChangeArrowheads="1"/>
          </p:cNvSpPr>
          <p:nvPr/>
        </p:nvSpPr>
        <p:spPr bwMode="auto">
          <a:xfrm>
            <a:off x="4052888" y="2473325"/>
            <a:ext cx="1433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Evolutionary adaptation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02151" name="Text Box 71"/>
          <p:cNvSpPr txBox="1">
            <a:spLocks noChangeArrowheads="1"/>
          </p:cNvSpPr>
          <p:nvPr/>
        </p:nvSpPr>
        <p:spPr bwMode="auto">
          <a:xfrm>
            <a:off x="5778500" y="1589088"/>
            <a:ext cx="1433513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Response</a:t>
            </a:r>
          </a:p>
          <a:p>
            <a:pPr algn="l">
              <a:lnSpc>
                <a:spcPct val="90000"/>
              </a:lnSpc>
            </a:pPr>
            <a:r>
              <a:rPr lang="en-US" altLang="en-US" sz="1800" b="1"/>
              <a:t>to the</a:t>
            </a:r>
          </a:p>
          <a:p>
            <a:pPr algn="l">
              <a:lnSpc>
                <a:spcPct val="90000"/>
              </a:lnSpc>
            </a:pPr>
            <a:r>
              <a:rPr lang="en-US" altLang="en-US" sz="1800" b="1"/>
              <a:t>environment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02152" name="Text Box 72"/>
          <p:cNvSpPr txBox="1">
            <a:spLocks noChangeArrowheads="1"/>
          </p:cNvSpPr>
          <p:nvPr/>
        </p:nvSpPr>
        <p:spPr bwMode="auto">
          <a:xfrm>
            <a:off x="6445250" y="5408613"/>
            <a:ext cx="15478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Reproduction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02153" name="Text Box 73"/>
          <p:cNvSpPr txBox="1">
            <a:spLocks noChangeArrowheads="1"/>
          </p:cNvSpPr>
          <p:nvPr/>
        </p:nvSpPr>
        <p:spPr bwMode="auto">
          <a:xfrm>
            <a:off x="5522913" y="5767388"/>
            <a:ext cx="14859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Growth and</a:t>
            </a:r>
          </a:p>
          <a:p>
            <a:pPr algn="l">
              <a:lnSpc>
                <a:spcPct val="90000"/>
              </a:lnSpc>
            </a:pPr>
            <a:r>
              <a:rPr lang="en-US" altLang="en-US" sz="1800" b="1"/>
              <a:t>development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02154" name="Text Box 74"/>
          <p:cNvSpPr txBox="1">
            <a:spLocks noChangeArrowheads="1"/>
          </p:cNvSpPr>
          <p:nvPr/>
        </p:nvSpPr>
        <p:spPr bwMode="auto">
          <a:xfrm>
            <a:off x="2673350" y="5573713"/>
            <a:ext cx="13017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Energy</a:t>
            </a:r>
          </a:p>
          <a:p>
            <a:pPr algn="l">
              <a:lnSpc>
                <a:spcPct val="90000"/>
              </a:lnSpc>
            </a:pPr>
            <a:r>
              <a:rPr lang="en-US" altLang="en-US" sz="1800" b="1"/>
              <a:t>processing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02155" name="Text Box 75"/>
          <p:cNvSpPr txBox="1">
            <a:spLocks noChangeArrowheads="1"/>
          </p:cNvSpPr>
          <p:nvPr/>
        </p:nvSpPr>
        <p:spPr bwMode="auto">
          <a:xfrm>
            <a:off x="1327150" y="4872038"/>
            <a:ext cx="12842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Regulation</a:t>
            </a:r>
            <a:endParaRPr lang="en-US" altLang="en-US" sz="1800" b="1">
              <a:latin typeface="Times" pitchFamily="18" charset="0"/>
            </a:endParaRPr>
          </a:p>
        </p:txBody>
      </p:sp>
      <p:pic>
        <p:nvPicPr>
          <p:cNvPr id="302156" name="Picture 76" descr="triangle_bul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41763" y="2584450"/>
            <a:ext cx="73025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157" name="Picture 77" descr="triangle_bul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35713" y="5537200"/>
            <a:ext cx="73025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158" name="Picture 78" descr="triangle_bul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57463" y="5692775"/>
            <a:ext cx="73025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159" name="Picture 79" descr="triangle_bul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4438" y="4987925"/>
            <a:ext cx="73025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160" name="Picture 80" descr="triangle_bul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08613" y="5886450"/>
            <a:ext cx="73025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161" name="AutoShape 81"/>
          <p:cNvSpPr>
            <a:spLocks noChangeArrowheads="1"/>
          </p:cNvSpPr>
          <p:nvPr/>
        </p:nvSpPr>
        <p:spPr bwMode="auto">
          <a:xfrm flipV="1">
            <a:off x="1555750" y="830263"/>
            <a:ext cx="90488" cy="7461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62" name="AutoShape 82"/>
          <p:cNvSpPr>
            <a:spLocks noChangeArrowheads="1"/>
          </p:cNvSpPr>
          <p:nvPr/>
        </p:nvSpPr>
        <p:spPr bwMode="auto">
          <a:xfrm rot="10800000" flipV="1">
            <a:off x="3943350" y="2584450"/>
            <a:ext cx="73025" cy="69850"/>
          </a:xfrm>
          <a:prstGeom prst="triangle">
            <a:avLst>
              <a:gd name="adj" fmla="val 49056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63" name="AutoShape 83"/>
          <p:cNvSpPr>
            <a:spLocks noChangeArrowheads="1"/>
          </p:cNvSpPr>
          <p:nvPr/>
        </p:nvSpPr>
        <p:spPr bwMode="auto">
          <a:xfrm rot="10800000" flipV="1">
            <a:off x="5657850" y="1700213"/>
            <a:ext cx="90488" cy="7461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64" name="AutoShape 84"/>
          <p:cNvSpPr>
            <a:spLocks noChangeArrowheads="1"/>
          </p:cNvSpPr>
          <p:nvPr/>
        </p:nvSpPr>
        <p:spPr bwMode="auto">
          <a:xfrm rot="10800000" flipV="1">
            <a:off x="3933825" y="2582863"/>
            <a:ext cx="90488" cy="7461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65" name="AutoShape 85"/>
          <p:cNvSpPr>
            <a:spLocks noChangeArrowheads="1"/>
          </p:cNvSpPr>
          <p:nvPr/>
        </p:nvSpPr>
        <p:spPr bwMode="auto">
          <a:xfrm rot="10800000" flipV="1">
            <a:off x="6327775" y="5538788"/>
            <a:ext cx="90488" cy="7461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66" name="AutoShape 86"/>
          <p:cNvSpPr>
            <a:spLocks noChangeArrowheads="1"/>
          </p:cNvSpPr>
          <p:nvPr/>
        </p:nvSpPr>
        <p:spPr bwMode="auto">
          <a:xfrm rot="10800000" flipV="1">
            <a:off x="5400675" y="5884863"/>
            <a:ext cx="90488" cy="7461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67" name="AutoShape 87"/>
          <p:cNvSpPr>
            <a:spLocks noChangeArrowheads="1"/>
          </p:cNvSpPr>
          <p:nvPr/>
        </p:nvSpPr>
        <p:spPr bwMode="auto">
          <a:xfrm rot="10800000" flipV="1">
            <a:off x="2549525" y="5691188"/>
            <a:ext cx="90488" cy="7461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68" name="AutoShape 88"/>
          <p:cNvSpPr>
            <a:spLocks noChangeArrowheads="1"/>
          </p:cNvSpPr>
          <p:nvPr/>
        </p:nvSpPr>
        <p:spPr bwMode="auto">
          <a:xfrm rot="10800000" flipV="1">
            <a:off x="1206500" y="4989513"/>
            <a:ext cx="90488" cy="7461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70" name="Rectangle 90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1-3</a:t>
            </a:r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315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54" name="Picture 22" descr="01_13bFeedbackMechanism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36525"/>
            <a:ext cx="8297863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9255" name="Rectangle 2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1-13b</a:t>
            </a:r>
            <a:endParaRPr lang="en-US" altLang="en-US" sz="1500"/>
          </a:p>
        </p:txBody>
      </p:sp>
      <p:sp>
        <p:nvSpPr>
          <p:cNvPr id="479256" name="Text Box 24"/>
          <p:cNvSpPr txBox="1">
            <a:spLocks noChangeArrowheads="1"/>
          </p:cNvSpPr>
          <p:nvPr/>
        </p:nvSpPr>
        <p:spPr bwMode="auto">
          <a:xfrm>
            <a:off x="442913" y="3719513"/>
            <a:ext cx="1766887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2100" b="1"/>
              <a:t>Excess Z</a:t>
            </a:r>
          </a:p>
          <a:p>
            <a:pPr algn="l"/>
            <a:r>
              <a:rPr lang="en-US" altLang="en-US" sz="2100" b="1" i="1"/>
              <a:t>stimulates</a:t>
            </a:r>
            <a:r>
              <a:rPr lang="en-US" altLang="en-US" sz="2100" b="1"/>
              <a:t> a step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479257" name="Text Box 25"/>
          <p:cNvSpPr txBox="1">
            <a:spLocks noChangeArrowheads="1"/>
          </p:cNvSpPr>
          <p:nvPr/>
        </p:nvSpPr>
        <p:spPr bwMode="auto">
          <a:xfrm>
            <a:off x="557213" y="6189663"/>
            <a:ext cx="29495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2100" b="1"/>
              <a:t>(b) Positive feedback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479258" name="Text Box 26"/>
          <p:cNvSpPr txBox="1">
            <a:spLocks noChangeArrowheads="1"/>
          </p:cNvSpPr>
          <p:nvPr/>
        </p:nvSpPr>
        <p:spPr bwMode="auto">
          <a:xfrm>
            <a:off x="2413000" y="4141788"/>
            <a:ext cx="2873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/>
              <a:t>Z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479259" name="Text Box 27"/>
          <p:cNvSpPr txBox="1">
            <a:spLocks noChangeArrowheads="1"/>
          </p:cNvSpPr>
          <p:nvPr/>
        </p:nvSpPr>
        <p:spPr bwMode="auto">
          <a:xfrm>
            <a:off x="3805238" y="2276475"/>
            <a:ext cx="1355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2100" b="1"/>
              <a:t>Positive</a:t>
            </a:r>
          </a:p>
          <a:p>
            <a:pPr algn="l"/>
            <a:r>
              <a:rPr lang="en-US" altLang="en-US" sz="2100" b="1"/>
              <a:t>feedback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479260" name="Text Box 28"/>
          <p:cNvSpPr txBox="1">
            <a:spLocks noChangeArrowheads="1"/>
          </p:cNvSpPr>
          <p:nvPr/>
        </p:nvSpPr>
        <p:spPr bwMode="auto">
          <a:xfrm>
            <a:off x="7200900" y="1189038"/>
            <a:ext cx="133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/>
              <a:t>Enzyme 4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479261" name="Text Box 29"/>
          <p:cNvSpPr txBox="1">
            <a:spLocks noChangeArrowheads="1"/>
          </p:cNvSpPr>
          <p:nvPr/>
        </p:nvSpPr>
        <p:spPr bwMode="auto">
          <a:xfrm>
            <a:off x="7200900" y="2862263"/>
            <a:ext cx="133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/>
              <a:t>Enzyme 5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479262" name="Text Box 30"/>
          <p:cNvSpPr txBox="1">
            <a:spLocks noChangeArrowheads="1"/>
          </p:cNvSpPr>
          <p:nvPr/>
        </p:nvSpPr>
        <p:spPr bwMode="auto">
          <a:xfrm>
            <a:off x="7200900" y="4586288"/>
            <a:ext cx="1330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/>
              <a:t>Enzyme 6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479263" name="Text Box 31"/>
          <p:cNvSpPr txBox="1">
            <a:spLocks noChangeArrowheads="1"/>
          </p:cNvSpPr>
          <p:nvPr/>
        </p:nvSpPr>
        <p:spPr bwMode="auto">
          <a:xfrm>
            <a:off x="2878138" y="4560888"/>
            <a:ext cx="2873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/>
              <a:t>Z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479264" name="Text Box 32"/>
          <p:cNvSpPr txBox="1">
            <a:spLocks noChangeArrowheads="1"/>
          </p:cNvSpPr>
          <p:nvPr/>
        </p:nvSpPr>
        <p:spPr bwMode="auto">
          <a:xfrm>
            <a:off x="3465513" y="3746500"/>
            <a:ext cx="2873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/>
              <a:t>Z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479265" name="Text Box 33"/>
          <p:cNvSpPr txBox="1">
            <a:spLocks noChangeArrowheads="1"/>
          </p:cNvSpPr>
          <p:nvPr/>
        </p:nvSpPr>
        <p:spPr bwMode="auto">
          <a:xfrm>
            <a:off x="6610350" y="5454650"/>
            <a:ext cx="2873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/>
              <a:t>Z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479266" name="Text Box 34"/>
          <p:cNvSpPr txBox="1">
            <a:spLocks noChangeArrowheads="1"/>
          </p:cNvSpPr>
          <p:nvPr/>
        </p:nvSpPr>
        <p:spPr bwMode="auto">
          <a:xfrm>
            <a:off x="6610350" y="3771900"/>
            <a:ext cx="2873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/>
              <a:t>Y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479267" name="Text Box 35"/>
          <p:cNvSpPr txBox="1">
            <a:spLocks noChangeArrowheads="1"/>
          </p:cNvSpPr>
          <p:nvPr/>
        </p:nvSpPr>
        <p:spPr bwMode="auto">
          <a:xfrm>
            <a:off x="6610350" y="2065338"/>
            <a:ext cx="2873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/>
              <a:t>X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479268" name="Text Box 36"/>
          <p:cNvSpPr txBox="1">
            <a:spLocks noChangeArrowheads="1"/>
          </p:cNvSpPr>
          <p:nvPr/>
        </p:nvSpPr>
        <p:spPr bwMode="auto">
          <a:xfrm>
            <a:off x="6610350" y="384175"/>
            <a:ext cx="2873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/>
              <a:t>W</a:t>
            </a:r>
            <a:endParaRPr lang="en-US" altLang="en-US" sz="2100" b="1">
              <a:latin typeface="Times" pitchFamily="18" charset="0"/>
            </a:endParaRPr>
          </a:p>
        </p:txBody>
      </p:sp>
      <p:sp>
        <p:nvSpPr>
          <p:cNvPr id="479269" name="Oval 37"/>
          <p:cNvSpPr>
            <a:spLocks noChangeArrowheads="1"/>
          </p:cNvSpPr>
          <p:nvPr/>
        </p:nvSpPr>
        <p:spPr bwMode="auto">
          <a:xfrm>
            <a:off x="4991100" y="2552700"/>
            <a:ext cx="304800" cy="304800"/>
          </a:xfrm>
          <a:prstGeom prst="ellipse">
            <a:avLst/>
          </a:prstGeom>
          <a:solidFill>
            <a:srgbClr val="01A6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9270" name="Text Box 38"/>
          <p:cNvSpPr txBox="1">
            <a:spLocks noChangeArrowheads="1"/>
          </p:cNvSpPr>
          <p:nvPr/>
        </p:nvSpPr>
        <p:spPr bwMode="auto">
          <a:xfrm>
            <a:off x="4992688" y="2541588"/>
            <a:ext cx="2873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100" b="1">
                <a:solidFill>
                  <a:schemeClr val="bg1"/>
                </a:solidFill>
              </a:rPr>
              <a:t>+</a:t>
            </a:r>
            <a:endParaRPr lang="en-US" altLang="en-US" sz="2100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76200"/>
            <a:ext cx="8534400" cy="914400"/>
          </a:xfrm>
        </p:spPr>
        <p:txBody>
          <a:bodyPr/>
          <a:lstStyle/>
          <a:p>
            <a:pPr marL="0" indent="0"/>
            <a:r>
              <a:rPr lang="en-US" altLang="en-US"/>
              <a:t>Concept 1.2: </a:t>
            </a:r>
            <a:r>
              <a:rPr lang="en-US" altLang="en-US" i="1"/>
              <a:t>The Core Theme</a:t>
            </a:r>
            <a:r>
              <a:rPr lang="en-US" altLang="en-US"/>
              <a:t>: Evolution accounts for the unity and diversity of life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067050"/>
          </a:xfrm>
        </p:spPr>
        <p:txBody>
          <a:bodyPr/>
          <a:lstStyle/>
          <a:p>
            <a:r>
              <a:rPr lang="en-US" altLang="en-US"/>
              <a:t>“Nothing in biology makes sense except in the light of evolution”—Theodosius Dobzhansky</a:t>
            </a:r>
          </a:p>
          <a:p>
            <a:r>
              <a:rPr lang="en-US" altLang="en-US"/>
              <a:t>Evolution unifies biology at different scales of size throughout the history of life on Earth</a:t>
            </a:r>
          </a:p>
          <a:p>
            <a:endParaRPr lang="en-US" altLang="en-US"/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8068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/>
              <a:t>Organizing the Diversity of Life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225800"/>
          </a:xfrm>
        </p:spPr>
        <p:txBody>
          <a:bodyPr/>
          <a:lstStyle/>
          <a:p>
            <a:r>
              <a:rPr lang="en-US" altLang="en-US"/>
              <a:t>Approximately 1.8 million species have been identified and named to date, and thousands more are identified each year</a:t>
            </a:r>
          </a:p>
          <a:p>
            <a:r>
              <a:rPr lang="en-US" altLang="en-US"/>
              <a:t>Estimates of the total number of species that actually exist range from 10 million to over 100 million</a:t>
            </a:r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5093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Grouping Species: The Basic Idea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2768600"/>
          </a:xfrm>
        </p:spPr>
        <p:txBody>
          <a:bodyPr/>
          <a:lstStyle/>
          <a:p>
            <a:r>
              <a:rPr lang="en-US" altLang="en-US"/>
              <a:t>Taxonomy is the branch of biology that names and classifies species into groups of increasing breadth</a:t>
            </a:r>
          </a:p>
          <a:p>
            <a:r>
              <a:rPr lang="en-US" altLang="en-US"/>
              <a:t>Domains, followed by kingdoms, are the broadest units of classification</a:t>
            </a:r>
          </a:p>
        </p:txBody>
      </p:sp>
      <p:sp>
        <p:nvSpPr>
          <p:cNvPr id="23142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2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7360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67" name="Picture 23" descr="01_14ClassifyingLif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36525"/>
            <a:ext cx="8108950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368" name="Rectangle 2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1-14</a:t>
            </a:r>
            <a:endParaRPr lang="en-US" altLang="en-US" sz="1500"/>
          </a:p>
        </p:txBody>
      </p:sp>
      <p:sp>
        <p:nvSpPr>
          <p:cNvPr id="313369" name="Text Box 25"/>
          <p:cNvSpPr txBox="1">
            <a:spLocks noChangeArrowheads="1"/>
          </p:cNvSpPr>
          <p:nvPr/>
        </p:nvSpPr>
        <p:spPr bwMode="auto">
          <a:xfrm>
            <a:off x="2270125" y="157163"/>
            <a:ext cx="855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/>
              <a:t>Species</a:t>
            </a:r>
            <a:endParaRPr lang="en-US" altLang="en-US" sz="1600" b="1">
              <a:latin typeface="Times" pitchFamily="18" charset="0"/>
            </a:endParaRPr>
          </a:p>
        </p:txBody>
      </p:sp>
      <p:sp>
        <p:nvSpPr>
          <p:cNvPr id="313370" name="Text Box 26"/>
          <p:cNvSpPr txBox="1">
            <a:spLocks noChangeArrowheads="1"/>
          </p:cNvSpPr>
          <p:nvPr/>
        </p:nvSpPr>
        <p:spPr bwMode="auto">
          <a:xfrm>
            <a:off x="3087688" y="157163"/>
            <a:ext cx="6905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/>
              <a:t>Genus</a:t>
            </a:r>
            <a:endParaRPr lang="en-US" altLang="en-US" sz="1600" b="1">
              <a:latin typeface="Times" pitchFamily="18" charset="0"/>
            </a:endParaRPr>
          </a:p>
        </p:txBody>
      </p:sp>
      <p:sp>
        <p:nvSpPr>
          <p:cNvPr id="313371" name="Text Box 27"/>
          <p:cNvSpPr txBox="1">
            <a:spLocks noChangeArrowheads="1"/>
          </p:cNvSpPr>
          <p:nvPr/>
        </p:nvSpPr>
        <p:spPr bwMode="auto">
          <a:xfrm>
            <a:off x="3792538" y="157163"/>
            <a:ext cx="6905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/>
              <a:t>Family</a:t>
            </a:r>
            <a:endParaRPr lang="en-US" altLang="en-US" sz="1600" b="1">
              <a:latin typeface="Times" pitchFamily="18" charset="0"/>
            </a:endParaRPr>
          </a:p>
        </p:txBody>
      </p:sp>
      <p:sp>
        <p:nvSpPr>
          <p:cNvPr id="313372" name="Text Box 28"/>
          <p:cNvSpPr txBox="1">
            <a:spLocks noChangeArrowheads="1"/>
          </p:cNvSpPr>
          <p:nvPr/>
        </p:nvSpPr>
        <p:spPr bwMode="auto">
          <a:xfrm>
            <a:off x="4600575" y="157163"/>
            <a:ext cx="690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/>
              <a:t>Order</a:t>
            </a:r>
            <a:endParaRPr lang="en-US" altLang="en-US" sz="1600" b="1">
              <a:latin typeface="Times" pitchFamily="18" charset="0"/>
            </a:endParaRPr>
          </a:p>
        </p:txBody>
      </p:sp>
      <p:sp>
        <p:nvSpPr>
          <p:cNvPr id="313373" name="Text Box 29"/>
          <p:cNvSpPr txBox="1">
            <a:spLocks noChangeArrowheads="1"/>
          </p:cNvSpPr>
          <p:nvPr/>
        </p:nvSpPr>
        <p:spPr bwMode="auto">
          <a:xfrm>
            <a:off x="5384800" y="157163"/>
            <a:ext cx="690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/>
              <a:t>Class</a:t>
            </a:r>
            <a:endParaRPr lang="en-US" altLang="en-US" sz="1600" b="1">
              <a:latin typeface="Times" pitchFamily="18" charset="0"/>
            </a:endParaRPr>
          </a:p>
        </p:txBody>
      </p:sp>
      <p:sp>
        <p:nvSpPr>
          <p:cNvPr id="313374" name="Text Box 30"/>
          <p:cNvSpPr txBox="1">
            <a:spLocks noChangeArrowheads="1"/>
          </p:cNvSpPr>
          <p:nvPr/>
        </p:nvSpPr>
        <p:spPr bwMode="auto">
          <a:xfrm>
            <a:off x="6092825" y="157163"/>
            <a:ext cx="8048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/>
              <a:t>Phylum</a:t>
            </a:r>
            <a:endParaRPr lang="en-US" altLang="en-US" sz="1600" b="1">
              <a:latin typeface="Times" pitchFamily="18" charset="0"/>
            </a:endParaRPr>
          </a:p>
        </p:txBody>
      </p:sp>
      <p:sp>
        <p:nvSpPr>
          <p:cNvPr id="313375" name="Text Box 31"/>
          <p:cNvSpPr txBox="1">
            <a:spLocks noChangeArrowheads="1"/>
          </p:cNvSpPr>
          <p:nvPr/>
        </p:nvSpPr>
        <p:spPr bwMode="auto">
          <a:xfrm>
            <a:off x="6881813" y="157163"/>
            <a:ext cx="954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/>
              <a:t>Kingdom</a:t>
            </a:r>
            <a:endParaRPr lang="en-US" altLang="en-US" sz="1600" b="1">
              <a:latin typeface="Times" pitchFamily="18" charset="0"/>
            </a:endParaRPr>
          </a:p>
        </p:txBody>
      </p:sp>
      <p:sp>
        <p:nvSpPr>
          <p:cNvPr id="313376" name="Text Box 32"/>
          <p:cNvSpPr txBox="1">
            <a:spLocks noChangeArrowheads="1"/>
          </p:cNvSpPr>
          <p:nvPr/>
        </p:nvSpPr>
        <p:spPr bwMode="auto">
          <a:xfrm>
            <a:off x="7831138" y="157163"/>
            <a:ext cx="954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/>
              <a:t>Domain</a:t>
            </a:r>
            <a:endParaRPr lang="en-US" altLang="en-US" sz="1600" b="1">
              <a:latin typeface="Times" pitchFamily="18" charset="0"/>
            </a:endParaRPr>
          </a:p>
        </p:txBody>
      </p:sp>
      <p:sp>
        <p:nvSpPr>
          <p:cNvPr id="313377" name="Text Box 33"/>
          <p:cNvSpPr txBox="1">
            <a:spLocks noChangeArrowheads="1"/>
          </p:cNvSpPr>
          <p:nvPr/>
        </p:nvSpPr>
        <p:spPr bwMode="auto">
          <a:xfrm>
            <a:off x="501650" y="581025"/>
            <a:ext cx="22748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 i="1"/>
              <a:t>Ursus americanus</a:t>
            </a:r>
            <a:endParaRPr lang="en-US" altLang="en-US" sz="1600" b="1"/>
          </a:p>
          <a:p>
            <a:pPr algn="l"/>
            <a:r>
              <a:rPr lang="en-US" altLang="en-US" sz="1600" b="1"/>
              <a:t>(American black bear)</a:t>
            </a:r>
            <a:endParaRPr lang="en-US" altLang="en-US" sz="1600" b="1">
              <a:latin typeface="Times" pitchFamily="18" charset="0"/>
            </a:endParaRPr>
          </a:p>
        </p:txBody>
      </p:sp>
      <p:sp>
        <p:nvSpPr>
          <p:cNvPr id="313378" name="Text Box 34"/>
          <p:cNvSpPr txBox="1">
            <a:spLocks noChangeArrowheads="1"/>
          </p:cNvSpPr>
          <p:nvPr/>
        </p:nvSpPr>
        <p:spPr bwMode="auto">
          <a:xfrm>
            <a:off x="2443163" y="1331913"/>
            <a:ext cx="7064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600" b="1" i="1"/>
              <a:t>Ursus</a:t>
            </a:r>
            <a:endParaRPr lang="en-US" altLang="en-US" sz="1600" b="1">
              <a:latin typeface="Times" pitchFamily="18" charset="0"/>
            </a:endParaRPr>
          </a:p>
        </p:txBody>
      </p:sp>
      <p:sp>
        <p:nvSpPr>
          <p:cNvPr id="313379" name="Rectangle 35"/>
          <p:cNvSpPr>
            <a:spLocks noChangeArrowheads="1"/>
          </p:cNvSpPr>
          <p:nvPr/>
        </p:nvSpPr>
        <p:spPr bwMode="auto">
          <a:xfrm>
            <a:off x="2697163" y="1998663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b="1"/>
              <a:t>Ursidae</a:t>
            </a:r>
          </a:p>
        </p:txBody>
      </p:sp>
      <p:sp>
        <p:nvSpPr>
          <p:cNvPr id="313380" name="Rectangle 36"/>
          <p:cNvSpPr>
            <a:spLocks noChangeArrowheads="1"/>
          </p:cNvSpPr>
          <p:nvPr/>
        </p:nvSpPr>
        <p:spPr bwMode="auto">
          <a:xfrm>
            <a:off x="3008313" y="2716213"/>
            <a:ext cx="1243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b="1"/>
              <a:t>Carnivora</a:t>
            </a:r>
          </a:p>
        </p:txBody>
      </p:sp>
      <p:sp>
        <p:nvSpPr>
          <p:cNvPr id="313381" name="Rectangle 37"/>
          <p:cNvSpPr>
            <a:spLocks noChangeArrowheads="1"/>
          </p:cNvSpPr>
          <p:nvPr/>
        </p:nvSpPr>
        <p:spPr bwMode="auto">
          <a:xfrm>
            <a:off x="3532188" y="3487738"/>
            <a:ext cx="1243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b="1"/>
              <a:t>Mammalia</a:t>
            </a:r>
          </a:p>
        </p:txBody>
      </p:sp>
      <p:sp>
        <p:nvSpPr>
          <p:cNvPr id="313382" name="Rectangle 38"/>
          <p:cNvSpPr>
            <a:spLocks noChangeArrowheads="1"/>
          </p:cNvSpPr>
          <p:nvPr/>
        </p:nvSpPr>
        <p:spPr bwMode="auto">
          <a:xfrm>
            <a:off x="4173538" y="4251325"/>
            <a:ext cx="1093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b="1"/>
              <a:t>Chordata</a:t>
            </a:r>
          </a:p>
        </p:txBody>
      </p:sp>
      <p:sp>
        <p:nvSpPr>
          <p:cNvPr id="313383" name="Rectangle 39"/>
          <p:cNvSpPr>
            <a:spLocks noChangeArrowheads="1"/>
          </p:cNvSpPr>
          <p:nvPr/>
        </p:nvSpPr>
        <p:spPr bwMode="auto">
          <a:xfrm>
            <a:off x="4821238" y="5084763"/>
            <a:ext cx="1093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b="1"/>
              <a:t>Animalia</a:t>
            </a:r>
          </a:p>
        </p:txBody>
      </p:sp>
      <p:sp>
        <p:nvSpPr>
          <p:cNvPr id="313384" name="Rectangle 40"/>
          <p:cNvSpPr>
            <a:spLocks noChangeArrowheads="1"/>
          </p:cNvSpPr>
          <p:nvPr/>
        </p:nvSpPr>
        <p:spPr bwMode="auto">
          <a:xfrm>
            <a:off x="5514975" y="5948363"/>
            <a:ext cx="1093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b="1"/>
              <a:t>Eukarya</a:t>
            </a:r>
          </a:p>
        </p:txBody>
      </p:sp>
    </p:spTree>
    <p:extLst>
      <p:ext uri="{BB962C8B-B14F-4D97-AF65-F5344CB8AC3E}">
        <p14:creationId xmlns:p14="http://schemas.microsoft.com/office/powerpoint/2010/main" val="8963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The Three Domains of Life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279900"/>
          </a:xfrm>
        </p:spPr>
        <p:txBody>
          <a:bodyPr/>
          <a:lstStyle/>
          <a:p>
            <a:r>
              <a:rPr lang="en-US" altLang="en-US"/>
              <a:t>The three-domain system is currently used, and replaces the old five-kingdom system </a:t>
            </a:r>
          </a:p>
          <a:p>
            <a:r>
              <a:rPr lang="en-US" altLang="en-US" b="1"/>
              <a:t>Domain Bacteria </a:t>
            </a:r>
            <a:r>
              <a:rPr lang="en-US" altLang="en-US"/>
              <a:t>and </a:t>
            </a:r>
            <a:r>
              <a:rPr lang="en-US" altLang="en-US" b="1"/>
              <a:t>domain Archaea </a:t>
            </a:r>
            <a:r>
              <a:rPr lang="en-US" altLang="en-US"/>
              <a:t>comprise the prokaryotes</a:t>
            </a:r>
          </a:p>
          <a:p>
            <a:r>
              <a:rPr lang="en-US" altLang="en-US" b="1"/>
              <a:t>Domain Eukarya </a:t>
            </a:r>
            <a:r>
              <a:rPr lang="en-US" altLang="en-US"/>
              <a:t>includes all eukaryotic organisms</a:t>
            </a:r>
          </a:p>
          <a:p>
            <a:endParaRPr lang="en-US" altLang="en-US"/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4944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47" name="Picture 11" descr="01_15-ThreeDomai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36525"/>
            <a:ext cx="5451475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148" name="Rectangle 1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1-15</a:t>
            </a:r>
            <a:endParaRPr lang="en-US" altLang="en-US" sz="1500"/>
          </a:p>
        </p:txBody>
      </p:sp>
      <p:sp>
        <p:nvSpPr>
          <p:cNvPr id="475149" name="Text Box 13"/>
          <p:cNvSpPr txBox="1">
            <a:spLocks noChangeArrowheads="1"/>
          </p:cNvSpPr>
          <p:nvPr/>
        </p:nvSpPr>
        <p:spPr bwMode="auto">
          <a:xfrm>
            <a:off x="1882775" y="150813"/>
            <a:ext cx="15795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100" b="1"/>
              <a:t>(a) DOMAIN BACTERIA</a:t>
            </a:r>
            <a:endParaRPr lang="en-US" altLang="en-US" sz="1100" b="1">
              <a:latin typeface="Times" pitchFamily="18" charset="0"/>
            </a:endParaRPr>
          </a:p>
        </p:txBody>
      </p:sp>
      <p:sp>
        <p:nvSpPr>
          <p:cNvPr id="475150" name="Text Box 14"/>
          <p:cNvSpPr txBox="1">
            <a:spLocks noChangeArrowheads="1"/>
          </p:cNvSpPr>
          <p:nvPr/>
        </p:nvSpPr>
        <p:spPr bwMode="auto">
          <a:xfrm>
            <a:off x="1876425" y="1535113"/>
            <a:ext cx="15795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100" b="1"/>
              <a:t>(b) DOMAIN ARCHAEA</a:t>
            </a:r>
            <a:endParaRPr lang="en-US" altLang="en-US" sz="1100" b="1">
              <a:latin typeface="Times" pitchFamily="18" charset="0"/>
            </a:endParaRPr>
          </a:p>
        </p:txBody>
      </p:sp>
      <p:sp>
        <p:nvSpPr>
          <p:cNvPr id="475151" name="Text Box 15"/>
          <p:cNvSpPr txBox="1">
            <a:spLocks noChangeArrowheads="1"/>
          </p:cNvSpPr>
          <p:nvPr/>
        </p:nvSpPr>
        <p:spPr bwMode="auto">
          <a:xfrm>
            <a:off x="1882775" y="3255963"/>
            <a:ext cx="15795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100" b="1"/>
              <a:t>(c) DOMAIN EUKARYA</a:t>
            </a:r>
            <a:endParaRPr lang="en-US" altLang="en-US" sz="1100" b="1">
              <a:latin typeface="Times" pitchFamily="18" charset="0"/>
            </a:endParaRPr>
          </a:p>
        </p:txBody>
      </p:sp>
      <p:sp>
        <p:nvSpPr>
          <p:cNvPr id="475152" name="Text Box 16"/>
          <p:cNvSpPr txBox="1">
            <a:spLocks noChangeArrowheads="1"/>
          </p:cNvSpPr>
          <p:nvPr/>
        </p:nvSpPr>
        <p:spPr bwMode="auto">
          <a:xfrm>
            <a:off x="1882775" y="4608513"/>
            <a:ext cx="55721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100" b="1"/>
              <a:t>Protists</a:t>
            </a:r>
            <a:endParaRPr lang="en-US" altLang="en-US" sz="1100" b="1">
              <a:latin typeface="Times" pitchFamily="18" charset="0"/>
            </a:endParaRPr>
          </a:p>
        </p:txBody>
      </p:sp>
      <p:sp>
        <p:nvSpPr>
          <p:cNvPr id="475153" name="Text Box 17"/>
          <p:cNvSpPr txBox="1">
            <a:spLocks noChangeArrowheads="1"/>
          </p:cNvSpPr>
          <p:nvPr/>
        </p:nvSpPr>
        <p:spPr bwMode="auto">
          <a:xfrm>
            <a:off x="3470275" y="6011863"/>
            <a:ext cx="10715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100" b="1"/>
              <a:t>Kingdom Fungi</a:t>
            </a:r>
            <a:endParaRPr lang="en-US" altLang="en-US" sz="1100" b="1">
              <a:latin typeface="Times" pitchFamily="18" charset="0"/>
            </a:endParaRPr>
          </a:p>
        </p:txBody>
      </p:sp>
      <p:sp>
        <p:nvSpPr>
          <p:cNvPr id="475154" name="Text Box 18"/>
          <p:cNvSpPr txBox="1">
            <a:spLocks noChangeArrowheads="1"/>
          </p:cNvSpPr>
          <p:nvPr/>
        </p:nvSpPr>
        <p:spPr bwMode="auto">
          <a:xfrm>
            <a:off x="4702175" y="5326063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100" b="1"/>
              <a:t>Kingdom</a:t>
            </a:r>
          </a:p>
          <a:p>
            <a:pPr algn="l"/>
            <a:r>
              <a:rPr lang="en-US" altLang="en-US" sz="1100" b="1"/>
              <a:t>Plantae</a:t>
            </a:r>
            <a:endParaRPr lang="en-US" altLang="en-US" sz="1100" b="1">
              <a:latin typeface="Times" pitchFamily="18" charset="0"/>
            </a:endParaRPr>
          </a:p>
        </p:txBody>
      </p:sp>
      <p:sp>
        <p:nvSpPr>
          <p:cNvPr id="475155" name="Text Box 19"/>
          <p:cNvSpPr txBox="1">
            <a:spLocks noChangeArrowheads="1"/>
          </p:cNvSpPr>
          <p:nvPr/>
        </p:nvSpPr>
        <p:spPr bwMode="auto">
          <a:xfrm>
            <a:off x="5629275" y="6367463"/>
            <a:ext cx="128111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100" b="1"/>
              <a:t>Kingdom Animalia</a:t>
            </a:r>
            <a:endParaRPr lang="en-US" altLang="en-US" sz="1100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4" name="Picture 4" descr="01_15aThreeDomai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227138"/>
            <a:ext cx="8548687" cy="44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485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1-15a</a:t>
            </a:r>
            <a:endParaRPr lang="en-US" altLang="en-US" sz="1500"/>
          </a:p>
        </p:txBody>
      </p:sp>
      <p:sp>
        <p:nvSpPr>
          <p:cNvPr id="532486" name="Text Box 6"/>
          <p:cNvSpPr txBox="1">
            <a:spLocks noChangeArrowheads="1"/>
          </p:cNvSpPr>
          <p:nvPr/>
        </p:nvSpPr>
        <p:spPr bwMode="auto">
          <a:xfrm>
            <a:off x="334963" y="5095875"/>
            <a:ext cx="3781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b="1">
                <a:ea typeface="ヒラギノ角ゴ Pro W3" pitchFamily="48" charset="-128"/>
              </a:rPr>
              <a:t>(a) DOMAIN BACTERIA</a:t>
            </a:r>
            <a:endParaRPr lang="en-US" altLang="en-US" b="1">
              <a:latin typeface="Times" pitchFamily="18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78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8" name="Picture 8" descr="01_15bThreeDomai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706438"/>
            <a:ext cx="8548687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289" name="Rectangle 9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1-15b</a:t>
            </a:r>
            <a:endParaRPr lang="en-US" altLang="en-US" sz="1500"/>
          </a:p>
        </p:txBody>
      </p:sp>
      <p:sp>
        <p:nvSpPr>
          <p:cNvPr id="481290" name="Text Box 10"/>
          <p:cNvSpPr txBox="1">
            <a:spLocks noChangeArrowheads="1"/>
          </p:cNvSpPr>
          <p:nvPr/>
        </p:nvSpPr>
        <p:spPr bwMode="auto">
          <a:xfrm>
            <a:off x="328613" y="5603875"/>
            <a:ext cx="3781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b="1">
                <a:ea typeface="ヒラギノ角ゴ Pro W3" pitchFamily="48" charset="-128"/>
              </a:rPr>
              <a:t>(b) DOMAIN ARCHAEA</a:t>
            </a:r>
            <a:endParaRPr lang="en-US" altLang="en-US" b="1">
              <a:latin typeface="Times" pitchFamily="18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63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5340350"/>
          </a:xfrm>
        </p:spPr>
        <p:txBody>
          <a:bodyPr/>
          <a:lstStyle/>
          <a:p>
            <a:r>
              <a:rPr lang="en-US" altLang="en-US"/>
              <a:t>The domain Eukarya includes three multicellular kingdoms:</a:t>
            </a:r>
          </a:p>
          <a:p>
            <a:pPr lvl="1"/>
            <a:r>
              <a:rPr lang="en-US" altLang="en-US"/>
              <a:t>Plantae</a:t>
            </a:r>
          </a:p>
          <a:p>
            <a:pPr lvl="1"/>
            <a:r>
              <a:rPr lang="en-US" altLang="en-US"/>
              <a:t>Fungi</a:t>
            </a:r>
          </a:p>
          <a:p>
            <a:pPr lvl="1"/>
            <a:r>
              <a:rPr lang="en-US" altLang="en-US"/>
              <a:t>Animalia</a:t>
            </a:r>
          </a:p>
          <a:p>
            <a:r>
              <a:rPr lang="en-US" altLang="en-US"/>
              <a:t>Other eukaryotic organisms were formerly grouped into a kingdom called Protista, though these are now often grouped into many separate kingdoms</a:t>
            </a:r>
          </a:p>
        </p:txBody>
      </p:sp>
      <p:sp>
        <p:nvSpPr>
          <p:cNvPr id="28672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4489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51" name="Picture 23" descr="01_03aPropertiesOfLif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527050"/>
            <a:ext cx="4651375" cy="58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3352" name="Rectangle 2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1-3a</a:t>
            </a:r>
            <a:endParaRPr lang="en-US" altLang="en-US" sz="1500"/>
          </a:p>
        </p:txBody>
      </p:sp>
      <p:sp>
        <p:nvSpPr>
          <p:cNvPr id="483353" name="Text Box 25"/>
          <p:cNvSpPr txBox="1">
            <a:spLocks noChangeArrowheads="1"/>
          </p:cNvSpPr>
          <p:nvPr/>
        </p:nvSpPr>
        <p:spPr bwMode="auto">
          <a:xfrm>
            <a:off x="2517775" y="539750"/>
            <a:ext cx="1493838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altLang="en-US" sz="3600" b="1"/>
              <a:t>Order</a:t>
            </a:r>
            <a:endParaRPr lang="en-US" altLang="en-US" sz="3600" b="1">
              <a:latin typeface="Times" pitchFamily="18" charset="0"/>
            </a:endParaRPr>
          </a:p>
        </p:txBody>
      </p:sp>
      <p:sp>
        <p:nvSpPr>
          <p:cNvPr id="483354" name="AutoShape 26"/>
          <p:cNvSpPr>
            <a:spLocks noChangeArrowheads="1"/>
          </p:cNvSpPr>
          <p:nvPr/>
        </p:nvSpPr>
        <p:spPr bwMode="auto">
          <a:xfrm flipV="1">
            <a:off x="2282825" y="774700"/>
            <a:ext cx="168275" cy="157163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79" name="Picture 15" descr="01_15cThreeDomai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885825"/>
            <a:ext cx="8529637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480" name="Rectangle 1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1-15c</a:t>
            </a:r>
            <a:endParaRPr lang="en-US" altLang="en-US" sz="1500"/>
          </a:p>
        </p:txBody>
      </p:sp>
      <p:sp>
        <p:nvSpPr>
          <p:cNvPr id="318481" name="Text Box 17"/>
          <p:cNvSpPr txBox="1">
            <a:spLocks noChangeArrowheads="1"/>
          </p:cNvSpPr>
          <p:nvPr/>
        </p:nvSpPr>
        <p:spPr bwMode="auto">
          <a:xfrm>
            <a:off x="352425" y="5524500"/>
            <a:ext cx="2782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800" b="1">
                <a:ea typeface="ヒラギノ角ゴ Pro W3" pitchFamily="48" charset="-128"/>
              </a:rPr>
              <a:t>(c) DOMAIN EUKARYA</a:t>
            </a:r>
            <a:endParaRPr lang="en-US" altLang="en-US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18482" name="Text Box 18"/>
          <p:cNvSpPr txBox="1">
            <a:spLocks noChangeArrowheads="1"/>
          </p:cNvSpPr>
          <p:nvPr/>
        </p:nvSpPr>
        <p:spPr bwMode="auto">
          <a:xfrm>
            <a:off x="355600" y="2747963"/>
            <a:ext cx="1460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800" b="1">
                <a:ea typeface="ヒラギノ角ゴ Pro W3" pitchFamily="48" charset="-128"/>
              </a:rPr>
              <a:t>Protists</a:t>
            </a:r>
            <a:endParaRPr lang="en-US" altLang="en-US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18483" name="Text Box 19"/>
          <p:cNvSpPr txBox="1">
            <a:spLocks noChangeArrowheads="1"/>
          </p:cNvSpPr>
          <p:nvPr/>
        </p:nvSpPr>
        <p:spPr bwMode="auto">
          <a:xfrm>
            <a:off x="2870200" y="4964113"/>
            <a:ext cx="1985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800" b="1">
                <a:ea typeface="ヒラギノ角ゴ Pro W3" pitchFamily="48" charset="-128"/>
              </a:rPr>
              <a:t>Kingdom Fungi</a:t>
            </a:r>
            <a:endParaRPr lang="en-US" altLang="en-US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18484" name="Text Box 20"/>
          <p:cNvSpPr txBox="1">
            <a:spLocks noChangeArrowheads="1"/>
          </p:cNvSpPr>
          <p:nvPr/>
        </p:nvSpPr>
        <p:spPr bwMode="auto">
          <a:xfrm>
            <a:off x="4789488" y="3911600"/>
            <a:ext cx="11715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>
                <a:ea typeface="ヒラギノ角ゴ Pro W3" pitchFamily="48" charset="-128"/>
              </a:rPr>
              <a:t>Kingdom Plantae</a:t>
            </a:r>
            <a:endParaRPr lang="en-US" altLang="en-US" b="1"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18485" name="Text Box 21"/>
          <p:cNvSpPr txBox="1">
            <a:spLocks noChangeArrowheads="1"/>
          </p:cNvSpPr>
          <p:nvPr/>
        </p:nvSpPr>
        <p:spPr bwMode="auto">
          <a:xfrm>
            <a:off x="6248400" y="5530850"/>
            <a:ext cx="2354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800" b="1">
                <a:ea typeface="ヒラギノ角ゴ Pro W3" pitchFamily="48" charset="-128"/>
              </a:rPr>
              <a:t>Kingdom Animalia</a:t>
            </a:r>
            <a:endParaRPr lang="en-US" altLang="en-US" b="1">
              <a:latin typeface="Times" pitchFamily="18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75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537" name="Picture 9" descr="01_15dThreeDomai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114425"/>
            <a:ext cx="6084887" cy="462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4538" name="Rectangle 10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1-15d</a:t>
            </a:r>
            <a:endParaRPr lang="en-US" altLang="en-US" sz="1500"/>
          </a:p>
        </p:txBody>
      </p:sp>
      <p:sp>
        <p:nvSpPr>
          <p:cNvPr id="534539" name="Text Box 11"/>
          <p:cNvSpPr txBox="1">
            <a:spLocks noChangeArrowheads="1"/>
          </p:cNvSpPr>
          <p:nvPr/>
        </p:nvSpPr>
        <p:spPr bwMode="auto">
          <a:xfrm>
            <a:off x="1554163" y="5260975"/>
            <a:ext cx="1301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b="1">
                <a:ea typeface="ヒラギノ角ゴ Pro W3" pitchFamily="48" charset="-128"/>
              </a:rPr>
              <a:t>Protists</a:t>
            </a:r>
            <a:endParaRPr lang="en-US" altLang="en-US" b="1">
              <a:latin typeface="Times" pitchFamily="18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68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9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1-15e</a:t>
            </a:r>
            <a:endParaRPr lang="en-US" altLang="en-US" sz="1500"/>
          </a:p>
        </p:txBody>
      </p:sp>
      <p:pic>
        <p:nvPicPr>
          <p:cNvPr id="536581" name="Picture 5" descr="01_15eThreeDomai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219075"/>
            <a:ext cx="4786313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6582" name="Text Box 6"/>
          <p:cNvSpPr txBox="1">
            <a:spLocks noChangeArrowheads="1"/>
          </p:cNvSpPr>
          <p:nvPr/>
        </p:nvSpPr>
        <p:spPr bwMode="auto">
          <a:xfrm>
            <a:off x="2198688" y="6086475"/>
            <a:ext cx="2511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b="1">
                <a:ea typeface="ヒラギノ角ゴ Pro W3" pitchFamily="48" charset="-128"/>
              </a:rPr>
              <a:t>Kingdom Fungi</a:t>
            </a:r>
            <a:endParaRPr lang="en-US" altLang="en-US" b="1">
              <a:latin typeface="Times" pitchFamily="18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06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1-15f</a:t>
            </a:r>
            <a:endParaRPr lang="en-US" altLang="en-US" sz="1500"/>
          </a:p>
        </p:txBody>
      </p:sp>
      <p:pic>
        <p:nvPicPr>
          <p:cNvPr id="538629" name="Picture 5" descr="01_15fThreeDomai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928688"/>
            <a:ext cx="5468937" cy="49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8630" name="Text Box 6"/>
          <p:cNvSpPr txBox="1">
            <a:spLocks noChangeArrowheads="1"/>
          </p:cNvSpPr>
          <p:nvPr/>
        </p:nvSpPr>
        <p:spPr bwMode="auto">
          <a:xfrm>
            <a:off x="1852613" y="5378450"/>
            <a:ext cx="2651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b="1">
                <a:ea typeface="ヒラギノ角ゴ Pro W3" pitchFamily="48" charset="-128"/>
              </a:rPr>
              <a:t>Kingdom Plantae</a:t>
            </a:r>
            <a:endParaRPr lang="en-US" altLang="en-US" b="1">
              <a:latin typeface="Times" pitchFamily="18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48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1-15g</a:t>
            </a:r>
            <a:endParaRPr lang="en-US" altLang="en-US" sz="1500"/>
          </a:p>
        </p:txBody>
      </p:sp>
      <p:pic>
        <p:nvPicPr>
          <p:cNvPr id="540677" name="Picture 5" descr="01_15gThreeDomai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608013"/>
            <a:ext cx="6535737" cy="564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0678" name="Text Box 6"/>
          <p:cNvSpPr txBox="1">
            <a:spLocks noChangeArrowheads="1"/>
          </p:cNvSpPr>
          <p:nvPr/>
        </p:nvSpPr>
        <p:spPr bwMode="auto">
          <a:xfrm>
            <a:off x="1322388" y="5702300"/>
            <a:ext cx="3781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b="1">
                <a:ea typeface="ヒラギノ角ゴ Pro W3" pitchFamily="48" charset="-128"/>
              </a:rPr>
              <a:t>Kingdom Animalia</a:t>
            </a:r>
            <a:endParaRPr lang="en-US" altLang="en-US" b="1">
              <a:latin typeface="Times" pitchFamily="18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22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88900"/>
            <a:ext cx="8534400" cy="503238"/>
          </a:xfrm>
        </p:spPr>
        <p:txBody>
          <a:bodyPr/>
          <a:lstStyle/>
          <a:p>
            <a:r>
              <a:rPr lang="en-US" altLang="en-US" i="1"/>
              <a:t>Unity in the Diversity of Life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362325"/>
          </a:xfrm>
        </p:spPr>
        <p:txBody>
          <a:bodyPr/>
          <a:lstStyle/>
          <a:p>
            <a:r>
              <a:rPr lang="en-US" altLang="en-US"/>
              <a:t>A striking unity underlies the diversity of life; for example:</a:t>
            </a:r>
          </a:p>
          <a:p>
            <a:pPr lvl="1"/>
            <a:r>
              <a:rPr lang="en-US" altLang="en-US"/>
              <a:t>DNA is the universal genetic language common to all organisms</a:t>
            </a:r>
          </a:p>
          <a:p>
            <a:pPr lvl="1"/>
            <a:r>
              <a:rPr lang="en-US" altLang="en-US"/>
              <a:t>Unity is evident in many features of cell structure</a:t>
            </a:r>
          </a:p>
        </p:txBody>
      </p:sp>
      <p:sp>
        <p:nvSpPr>
          <p:cNvPr id="23347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4881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511" name="Picture 23" descr="01_16EukaryoticCilia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166813"/>
            <a:ext cx="8548687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512" name="Rectangle 2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1-16</a:t>
            </a:r>
            <a:endParaRPr lang="en-US" altLang="en-US" sz="1500"/>
          </a:p>
        </p:txBody>
      </p:sp>
      <p:sp>
        <p:nvSpPr>
          <p:cNvPr id="319513" name="Text Box 25"/>
          <p:cNvSpPr txBox="1">
            <a:spLocks noChangeArrowheads="1"/>
          </p:cNvSpPr>
          <p:nvPr/>
        </p:nvSpPr>
        <p:spPr bwMode="auto">
          <a:xfrm>
            <a:off x="336550" y="3581400"/>
            <a:ext cx="14684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800" b="1"/>
              <a:t>Cilia of</a:t>
            </a:r>
          </a:p>
          <a:p>
            <a:pPr algn="l">
              <a:lnSpc>
                <a:spcPct val="90000"/>
              </a:lnSpc>
            </a:pPr>
            <a:r>
              <a:rPr lang="en-US" altLang="en-US" sz="1800" b="1" i="1"/>
              <a:t>Paramecium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19514" name="Text Box 26"/>
          <p:cNvSpPr txBox="1">
            <a:spLocks noChangeArrowheads="1"/>
          </p:cNvSpPr>
          <p:nvPr/>
        </p:nvSpPr>
        <p:spPr bwMode="auto">
          <a:xfrm>
            <a:off x="2781300" y="5003800"/>
            <a:ext cx="40259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1800" b="1"/>
              <a:t>Cross section of a cilium, as viewed</a:t>
            </a:r>
          </a:p>
          <a:p>
            <a:pPr algn="l">
              <a:lnSpc>
                <a:spcPct val="90000"/>
              </a:lnSpc>
            </a:pPr>
            <a:r>
              <a:rPr lang="en-US" altLang="en-US" sz="1800" b="1"/>
              <a:t>with an electron microscope</a:t>
            </a:r>
            <a:endParaRPr lang="en-US" altLang="en-US" sz="1800" b="1">
              <a:latin typeface="Times" pitchFamily="18" charset="0"/>
            </a:endParaRPr>
          </a:p>
        </p:txBody>
      </p:sp>
      <p:sp>
        <p:nvSpPr>
          <p:cNvPr id="319515" name="Text Box 27"/>
          <p:cNvSpPr txBox="1">
            <a:spLocks noChangeArrowheads="1"/>
          </p:cNvSpPr>
          <p:nvPr/>
        </p:nvSpPr>
        <p:spPr bwMode="auto">
          <a:xfrm>
            <a:off x="7318375" y="3729038"/>
            <a:ext cx="11620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800" b="1"/>
              <a:t>Cilia of</a:t>
            </a:r>
          </a:p>
          <a:p>
            <a:pPr algn="l"/>
            <a:r>
              <a:rPr lang="en-US" altLang="en-US" sz="1800" b="1"/>
              <a:t>windpipe</a:t>
            </a:r>
          </a:p>
          <a:p>
            <a:pPr algn="l"/>
            <a:r>
              <a:rPr lang="en-US" altLang="en-US" sz="1800" b="1"/>
              <a:t>cells</a:t>
            </a:r>
          </a:p>
        </p:txBody>
      </p:sp>
      <p:sp>
        <p:nvSpPr>
          <p:cNvPr id="319516" name="Text Box 28"/>
          <p:cNvSpPr txBox="1">
            <a:spLocks noChangeArrowheads="1"/>
          </p:cNvSpPr>
          <p:nvPr/>
        </p:nvSpPr>
        <p:spPr bwMode="auto">
          <a:xfrm>
            <a:off x="330200" y="1158875"/>
            <a:ext cx="557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500" b="1"/>
              <a:t>15 µm</a:t>
            </a:r>
            <a:endParaRPr lang="en-US" altLang="en-US" sz="1500" b="1">
              <a:latin typeface="Times" pitchFamily="18" charset="0"/>
            </a:endParaRPr>
          </a:p>
        </p:txBody>
      </p:sp>
      <p:sp>
        <p:nvSpPr>
          <p:cNvPr id="319517" name="Line 29"/>
          <p:cNvSpPr>
            <a:spLocks noChangeShapeType="1"/>
          </p:cNvSpPr>
          <p:nvPr/>
        </p:nvSpPr>
        <p:spPr bwMode="auto">
          <a:xfrm>
            <a:off x="419100" y="1435100"/>
            <a:ext cx="376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8" name="Line 30"/>
          <p:cNvSpPr>
            <a:spLocks noChangeShapeType="1"/>
          </p:cNvSpPr>
          <p:nvPr/>
        </p:nvSpPr>
        <p:spPr bwMode="auto">
          <a:xfrm>
            <a:off x="414338" y="1379538"/>
            <a:ext cx="0" cy="11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9" name="Text Box 31"/>
          <p:cNvSpPr txBox="1">
            <a:spLocks noChangeArrowheads="1"/>
          </p:cNvSpPr>
          <p:nvPr/>
        </p:nvSpPr>
        <p:spPr bwMode="auto">
          <a:xfrm>
            <a:off x="7313613" y="1230313"/>
            <a:ext cx="5572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500" b="1"/>
              <a:t>5 µm</a:t>
            </a:r>
            <a:endParaRPr lang="en-US" altLang="en-US" sz="1500" b="1">
              <a:latin typeface="Times" pitchFamily="18" charset="0"/>
            </a:endParaRPr>
          </a:p>
        </p:txBody>
      </p:sp>
      <p:sp>
        <p:nvSpPr>
          <p:cNvPr id="319520" name="Line 32"/>
          <p:cNvSpPr>
            <a:spLocks noChangeShapeType="1"/>
          </p:cNvSpPr>
          <p:nvPr/>
        </p:nvSpPr>
        <p:spPr bwMode="auto">
          <a:xfrm>
            <a:off x="7335838" y="1506538"/>
            <a:ext cx="420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21" name="Line 33"/>
          <p:cNvSpPr>
            <a:spLocks noChangeShapeType="1"/>
          </p:cNvSpPr>
          <p:nvPr/>
        </p:nvSpPr>
        <p:spPr bwMode="auto">
          <a:xfrm>
            <a:off x="7331075" y="1450975"/>
            <a:ext cx="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22" name="Text Box 34"/>
          <p:cNvSpPr txBox="1">
            <a:spLocks noChangeArrowheads="1"/>
          </p:cNvSpPr>
          <p:nvPr/>
        </p:nvSpPr>
        <p:spPr bwMode="auto">
          <a:xfrm>
            <a:off x="4217988" y="4630738"/>
            <a:ext cx="6238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altLang="en-US" sz="1500" b="1"/>
              <a:t>0.1 µm</a:t>
            </a:r>
            <a:endParaRPr lang="en-US" altLang="en-US" sz="1500" b="1">
              <a:latin typeface="Times" pitchFamily="18" charset="0"/>
            </a:endParaRPr>
          </a:p>
        </p:txBody>
      </p:sp>
      <p:sp>
        <p:nvSpPr>
          <p:cNvPr id="319523" name="Line 35"/>
          <p:cNvSpPr>
            <a:spLocks noChangeShapeType="1"/>
          </p:cNvSpPr>
          <p:nvPr/>
        </p:nvSpPr>
        <p:spPr bwMode="auto">
          <a:xfrm>
            <a:off x="4208463" y="4910138"/>
            <a:ext cx="617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24" name="Line 36"/>
          <p:cNvSpPr>
            <a:spLocks noChangeShapeType="1"/>
          </p:cNvSpPr>
          <p:nvPr/>
        </p:nvSpPr>
        <p:spPr bwMode="auto">
          <a:xfrm>
            <a:off x="4203700" y="4845050"/>
            <a:ext cx="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25" name="Line 37"/>
          <p:cNvSpPr>
            <a:spLocks noChangeShapeType="1"/>
          </p:cNvSpPr>
          <p:nvPr/>
        </p:nvSpPr>
        <p:spPr bwMode="auto">
          <a:xfrm>
            <a:off x="795338" y="1379538"/>
            <a:ext cx="0" cy="11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26" name="Line 38"/>
          <p:cNvSpPr>
            <a:spLocks noChangeShapeType="1"/>
          </p:cNvSpPr>
          <p:nvPr/>
        </p:nvSpPr>
        <p:spPr bwMode="auto">
          <a:xfrm>
            <a:off x="414338" y="1366838"/>
            <a:ext cx="0" cy="11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27" name="Line 39"/>
          <p:cNvSpPr>
            <a:spLocks noChangeShapeType="1"/>
          </p:cNvSpPr>
          <p:nvPr/>
        </p:nvSpPr>
        <p:spPr bwMode="auto">
          <a:xfrm>
            <a:off x="4819650" y="4857750"/>
            <a:ext cx="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28" name="Line 40"/>
          <p:cNvSpPr>
            <a:spLocks noChangeShapeType="1"/>
          </p:cNvSpPr>
          <p:nvPr/>
        </p:nvSpPr>
        <p:spPr bwMode="auto">
          <a:xfrm>
            <a:off x="7756525" y="1454150"/>
            <a:ext cx="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9144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altLang="en-US"/>
              <a:t>Charles Darwin and the Theory of Natural Selection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1098550"/>
          </a:xfrm>
        </p:spPr>
        <p:txBody>
          <a:bodyPr/>
          <a:lstStyle/>
          <a:p>
            <a:r>
              <a:rPr lang="en-US" altLang="en-US"/>
              <a:t>Fossils and other evidence document the evolution of life on Earth over billions of years</a:t>
            </a:r>
          </a:p>
        </p:txBody>
      </p:sp>
      <p:sp>
        <p:nvSpPr>
          <p:cNvPr id="23450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9917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9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1-17</a:t>
            </a:r>
            <a:endParaRPr lang="en-US" altLang="en-US" sz="1500"/>
          </a:p>
        </p:txBody>
      </p:sp>
      <p:pic>
        <p:nvPicPr>
          <p:cNvPr id="320520" name="Picture 8" descr="01_17Paleontologist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30175"/>
            <a:ext cx="5773737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8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330825"/>
          </a:xfrm>
        </p:spPr>
        <p:txBody>
          <a:bodyPr/>
          <a:lstStyle/>
          <a:p>
            <a:r>
              <a:rPr lang="en-US" altLang="en-US"/>
              <a:t>Charles Darwin published </a:t>
            </a:r>
            <a:r>
              <a:rPr lang="en-US" altLang="en-US" i="1"/>
              <a:t>On the Origin of Species by Means of Natural Selection </a:t>
            </a:r>
            <a:r>
              <a:rPr lang="en-US" altLang="en-US"/>
              <a:t>in 1859</a:t>
            </a:r>
          </a:p>
          <a:p>
            <a:r>
              <a:rPr lang="en-US" altLang="en-US"/>
              <a:t>Darwin made two main points: </a:t>
            </a:r>
          </a:p>
          <a:p>
            <a:pPr lvl="1"/>
            <a:r>
              <a:rPr lang="en-US" altLang="en-US"/>
              <a:t>Species showed evidence of “descent with modification” from common ancestors</a:t>
            </a:r>
          </a:p>
          <a:p>
            <a:pPr lvl="1"/>
            <a:r>
              <a:rPr lang="en-US" altLang="en-US"/>
              <a:t>Natural selection is the mechanism behind “descent with modification”</a:t>
            </a:r>
          </a:p>
          <a:p>
            <a:r>
              <a:rPr lang="en-US" altLang="en-US"/>
              <a:t>Darwin’s theory explained the duality of unity and diversity</a:t>
            </a:r>
          </a:p>
        </p:txBody>
      </p:sp>
      <p:sp>
        <p:nvSpPr>
          <p:cNvPr id="32358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58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2955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99" name="Picture 23" descr="01_03bPropertiesOfLif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538163"/>
            <a:ext cx="3389313" cy="578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5400" name="Rectangle 2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1-3b</a:t>
            </a:r>
            <a:endParaRPr lang="en-US" altLang="en-US" sz="1500"/>
          </a:p>
        </p:txBody>
      </p:sp>
      <p:sp>
        <p:nvSpPr>
          <p:cNvPr id="485401" name="Text Box 25"/>
          <p:cNvSpPr txBox="1">
            <a:spLocks noChangeArrowheads="1"/>
          </p:cNvSpPr>
          <p:nvPr/>
        </p:nvSpPr>
        <p:spPr bwMode="auto">
          <a:xfrm>
            <a:off x="3430588" y="5094288"/>
            <a:ext cx="2833687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altLang="en-US" sz="3600" b="1"/>
              <a:t>Evolutionary</a:t>
            </a:r>
          </a:p>
          <a:p>
            <a:pPr algn="l">
              <a:lnSpc>
                <a:spcPct val="90000"/>
              </a:lnSpc>
            </a:pPr>
            <a:r>
              <a:rPr lang="en-US" altLang="en-US" sz="3600" b="1"/>
              <a:t>adaptation</a:t>
            </a:r>
            <a:endParaRPr lang="en-US" altLang="en-US" sz="3600" b="1">
              <a:latin typeface="Times" pitchFamily="18" charset="0"/>
            </a:endParaRPr>
          </a:p>
        </p:txBody>
      </p:sp>
      <p:sp>
        <p:nvSpPr>
          <p:cNvPr id="485402" name="AutoShape 26"/>
          <p:cNvSpPr>
            <a:spLocks noChangeArrowheads="1"/>
          </p:cNvSpPr>
          <p:nvPr/>
        </p:nvSpPr>
        <p:spPr bwMode="auto">
          <a:xfrm rot="10800000" flipV="1">
            <a:off x="3194050" y="5330825"/>
            <a:ext cx="168275" cy="157163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3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1-18</a:t>
            </a:r>
            <a:endParaRPr lang="en-US" altLang="en-US" sz="1500"/>
          </a:p>
        </p:txBody>
      </p:sp>
      <p:pic>
        <p:nvPicPr>
          <p:cNvPr id="321544" name="Picture 8" descr="01_18CharlesDarwin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30175"/>
            <a:ext cx="3816350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47" name="Picture 23" descr="01_03cPropertiesOfLif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568325"/>
            <a:ext cx="5072063" cy="571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7448" name="Rectangle 2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</a:rPr>
              <a:t>Fig. 1-3c</a:t>
            </a:r>
            <a:endParaRPr lang="en-US" altLang="en-US" sz="1500"/>
          </a:p>
        </p:txBody>
      </p:sp>
      <p:sp>
        <p:nvSpPr>
          <p:cNvPr id="487449" name="Text Box 25"/>
          <p:cNvSpPr txBox="1">
            <a:spLocks noChangeArrowheads="1"/>
          </p:cNvSpPr>
          <p:nvPr/>
        </p:nvSpPr>
        <p:spPr bwMode="auto">
          <a:xfrm>
            <a:off x="2951163" y="3702050"/>
            <a:ext cx="2833687" cy="151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90000"/>
              </a:lnSpc>
            </a:pPr>
            <a:r>
              <a:rPr lang="en-US" altLang="en-US" sz="3600" b="1"/>
              <a:t>Response</a:t>
            </a:r>
          </a:p>
          <a:p>
            <a:pPr algn="l">
              <a:lnSpc>
                <a:spcPct val="90000"/>
              </a:lnSpc>
            </a:pPr>
            <a:r>
              <a:rPr lang="en-US" altLang="en-US" sz="3600" b="1"/>
              <a:t>to the</a:t>
            </a:r>
          </a:p>
          <a:p>
            <a:pPr algn="l">
              <a:lnSpc>
                <a:spcPct val="90000"/>
              </a:lnSpc>
            </a:pPr>
            <a:r>
              <a:rPr lang="en-US" altLang="en-US" sz="3600" b="1"/>
              <a:t>environment</a:t>
            </a:r>
            <a:endParaRPr lang="en-US" altLang="en-US" sz="3600" b="1">
              <a:latin typeface="Times" pitchFamily="18" charset="0"/>
            </a:endParaRPr>
          </a:p>
        </p:txBody>
      </p:sp>
      <p:sp>
        <p:nvSpPr>
          <p:cNvPr id="487450" name="AutoShape 26"/>
          <p:cNvSpPr>
            <a:spLocks noChangeArrowheads="1"/>
          </p:cNvSpPr>
          <p:nvPr/>
        </p:nvSpPr>
        <p:spPr bwMode="auto">
          <a:xfrm rot="10800000" flipV="1">
            <a:off x="2740025" y="3924300"/>
            <a:ext cx="168275" cy="157163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2659</Words>
  <Application>Microsoft Office PowerPoint</Application>
  <PresentationFormat>On-screen Show (4:3)</PresentationFormat>
  <Paragraphs>570</Paragraphs>
  <Slides>80</Slides>
  <Notes>80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Chapter 1</vt:lpstr>
      <vt:lpstr>Overview: Inquiring About the World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Concept 1.1: Themes connect the concepts of biology</vt:lpstr>
      <vt:lpstr>Evolution, the Overarching Theme of Biology</vt:lpstr>
      <vt:lpstr>Theme: New properties emerge at each level in the biological hierarchy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Emergent Properties</vt:lpstr>
      <vt:lpstr>The Power and Limitations of Reductionism</vt:lpstr>
      <vt:lpstr>Systems Biology</vt:lpstr>
      <vt:lpstr>Theme: Organisms interact with their environments, exchanging matter and energy</vt:lpstr>
      <vt:lpstr>Ecosystem Dynamics</vt:lpstr>
      <vt:lpstr>PowerPoint Presentation</vt:lpstr>
      <vt:lpstr>Energy Conversion</vt:lpstr>
      <vt:lpstr>Theme: Structure and function are correlated at all levels of biological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Theme: Cells are an organism’s basic units of structure and function</vt:lpstr>
      <vt:lpstr>PowerPoint Presentation</vt:lpstr>
      <vt:lpstr>PowerPoint Presentation</vt:lpstr>
      <vt:lpstr>PowerPoint Presentation</vt:lpstr>
      <vt:lpstr>Theme: The continuity of life is based on heritable information in the form of DNA</vt:lpstr>
      <vt:lpstr>DNA Structure and Function</vt:lpstr>
      <vt:lpstr>PowerPoint Presentation</vt:lpstr>
      <vt:lpstr>PowerPoint Presentation</vt:lpstr>
      <vt:lpstr>PowerPoint Presentation</vt:lpstr>
      <vt:lpstr>PowerPoint Presentation</vt:lpstr>
      <vt:lpstr>Systems Biology at the Levels of Cells and Molecules</vt:lpstr>
      <vt:lpstr>PowerPoint Presentation</vt:lpstr>
      <vt:lpstr>PowerPoint Presentation</vt:lpstr>
      <vt:lpstr>PowerPoint Presentation</vt:lpstr>
      <vt:lpstr>Theme: Feedback mechanisms regulate biological systems</vt:lpstr>
      <vt:lpstr>PowerPoint Presentation</vt:lpstr>
      <vt:lpstr>PowerPoint Presentation</vt:lpstr>
      <vt:lpstr>PowerPoint Presentation</vt:lpstr>
      <vt:lpstr>Concept 1.2: The Core Theme: Evolution accounts for the unity and diversity of life</vt:lpstr>
      <vt:lpstr>Organizing the Diversity of Life</vt:lpstr>
      <vt:lpstr>Grouping Species: The Basic Idea</vt:lpstr>
      <vt:lpstr>PowerPoint Presentation</vt:lpstr>
      <vt:lpstr>The Three Domains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Unity in the Diversity of Life</vt:lpstr>
      <vt:lpstr>PowerPoint Presentation</vt:lpstr>
      <vt:lpstr>Charles Darwin and the Theory of Natural Selection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Abdel-Messih</dc:creator>
  <cp:lastModifiedBy>Mary Abdel-Messih</cp:lastModifiedBy>
  <cp:revision>2</cp:revision>
  <dcterms:created xsi:type="dcterms:W3CDTF">2018-05-29T18:38:47Z</dcterms:created>
  <dcterms:modified xsi:type="dcterms:W3CDTF">2018-05-29T18:40:35Z</dcterms:modified>
</cp:coreProperties>
</file>