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64B3-9E27-4A54-8DF3-96F8307BB12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F6A69-956C-472C-B858-17C13785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75A39-ED6E-4E05-BA54-2DE9663317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 1.19 Unity and diversity in the orchid family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F00A0-E00B-445C-896D-C9FF6F86E35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3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1.22 Descent with modification: adaptive radiation of finches on the Galápagos Islands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0DDBA-0650-47D6-BB7F-E22EC145149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45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1.22 Descent with modification: adaptive radiation of finches on the Galápagos Islands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682D5-C863-48E7-933C-8A6F55F0F0F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47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1.22 Descent with modification: adaptive radiation of finches on the Galápagos Islands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20411-5C1F-4840-8963-325B719F321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4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F7261-D56E-4DDB-96B4-E05E5990F59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13C1B-16B1-4BC2-B2C3-7C2EFE4CF06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6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CE1BC-8B07-4861-90C5-A27E9C06604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CDF1D-6CD2-4327-B055-D11637C1809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8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34694"/>
                </a:solidFill>
              </a:rPr>
              <a:t>Figure 1.23 Jane Goodall collecting qualitative data on chimpanzee behavior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C2140-9B81-4D32-9677-8B8AF9F1043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09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D76D9-ED8E-4B2A-9F75-30D1A9269F0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71B5B-10B2-434B-9C07-B8FAE83E915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96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8362F-A65A-454F-ABDE-0D43D55D515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138CF-855D-4FDD-AE26-78F93215100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2A240-A25A-41C5-BEFD-67A53E1BA46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1.24 A campground example of hypothesis-based inquiry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36D55-54C0-4C2B-90F5-E7269217AF7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9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1.24 A campground example of hypothesis-based inquiry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326BB-3A80-40D6-ACFE-4039EAE7FD0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78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1.24 A campground example of hypothesis-based inquiry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27499-4385-472D-9F96-D89B469B01B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FD657-5CD2-465A-9653-19BF915F4C2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BA9D7-7A7F-455A-A234-EE4F3612F5E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F3A44-29BC-42C0-8F73-D26244E0DC2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7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20D1C-5414-4422-8F70-C59FFBA0DF3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BCCC-6EDC-4100-AA91-7DC3B0421A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6F072-CE3D-4E9C-A7D5-453CF203485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19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1.25 The geographic ranges of a poisonous snake and its mimic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2E7C9-B343-40DF-BB84-DE41C0FFACB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20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22B24-A60A-438E-B5A9-BD085D562C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21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1.26 Artificial snakes used in field experiments to test the mimicry hypothesis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2E20-F12D-437E-BD4B-44E9D3DBEC5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1.26 Artificial snakes used in field experiments to test the mimicry hypothesis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310E-B927-443B-8844-8012536B7C9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1.26 Artificial snakes used in field experiments to test the mimicry hypothesis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E4ECD-0329-4DB8-9786-1360F099773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2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C289-7351-4926-8B1D-2F4B8BF1EBE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23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34694"/>
                </a:solidFill>
              </a:rPr>
              <a:t>Figure 1.27 Does the presence of poisonous coral snakes affect predation rates on their mimics, kingsnakes?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9B5A0-EFF0-4E6E-BF26-BE081BFE93E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24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33DCC-5163-4584-B77E-0C304FF06B5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56FB3-6DB2-4810-BC37-CEA9A78C013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3650B-50CF-4292-8E1D-EBE8BEC1901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1.20 Natural selection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F4B26-C2CE-4F11-9F72-19676D11E7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44F97-A19F-4556-9CE9-A723AABFD37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29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1.28 A model of the blood flow through the four chambers of a human heart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346C4-7067-4B52-8BEB-5414DF75522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30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02DB7-C6BA-47BD-9D3F-F25B3680012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31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1.29 Science as a social process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FDD7A-C859-4A4A-B851-2177DCCA140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32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01F04-7A76-4C03-A522-003C4A98DFA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33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D90F1-69E6-494B-A6AC-F1B6A6BF799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34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1.30 DNA technology and crime scene investigation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870FB-56F8-48C4-8DBB-42B9E8E4799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4A2B1-E0F0-4A44-AEFA-7D3C203235E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A35AD-7BD4-419F-A366-9F7A03A280E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5A047-6D47-4D0D-8EED-132A0543D84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FA9B-0692-4BCE-87A7-71B37F97DFA2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46482-1F48-4394-9282-F366F2CDCE1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B9C41-EFBF-4779-A013-7CAE6482BCF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66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0EEA8-39FE-44B1-9059-8FDAA227F65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68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3404A-ED3D-4968-800B-9B17663409E9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570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8C60A-8C2A-446F-84C3-6A1029FD740B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1CD0A-CFE4-4EE5-9A0E-CED327E0EB6C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435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4DAB-1773-429D-A198-40706504278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0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1.21 Evolutionary adaptation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6E8AC-E83F-4792-BA02-A143FE834F2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CA1E-05C4-43C8-A764-0AF9F36344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2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3B086-A9B5-4A66-9871-19DB48DD6F1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1.22 Descent with modification: adaptive radiation of finches on the Gal</a:t>
            </a:r>
            <a:r>
              <a:rPr lang="en-US" altLang="en-US">
                <a:solidFill>
                  <a:srgbClr val="034694"/>
                </a:solidFill>
                <a:latin typeface="Arial"/>
              </a:rPr>
              <a:t>á</a:t>
            </a:r>
            <a:r>
              <a:rPr lang="en-US" altLang="en-US">
                <a:solidFill>
                  <a:srgbClr val="034694"/>
                </a:solidFill>
              </a:rPr>
              <a:t>pagos Islands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5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CD96-3D54-4227-B5DD-9DE5D09117E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2D01-6151-43AE-96E3-59ED5471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01_22SeaLion_SV.mpg" TargetMode="External"/><Relationship Id="rId3" Type="http://schemas.openxmlformats.org/officeDocument/2006/relationships/hyperlink" Target="01_22AlbatrossCourt_SV.mpg" TargetMode="External"/><Relationship Id="rId7" Type="http://schemas.openxmlformats.org/officeDocument/2006/relationships/hyperlink" Target="01_22MarineIguana_SV.m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01_22GalapagosIslands_SV.mpg" TargetMode="External"/><Relationship Id="rId5" Type="http://schemas.openxmlformats.org/officeDocument/2006/relationships/hyperlink" Target="01_22BoobiesCourtship_SV.mpg" TargetMode="External"/><Relationship Id="rId4" Type="http://schemas.openxmlformats.org/officeDocument/2006/relationships/image" Target="../media/image3.png"/><Relationship Id="rId9" Type="http://schemas.openxmlformats.org/officeDocument/2006/relationships/hyperlink" Target="01_22Tortoise_SV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1_21SoaringHawk_SV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1-19</a:t>
            </a:r>
            <a:endParaRPr lang="en-US" altLang="en-US" sz="1500"/>
          </a:p>
        </p:txBody>
      </p:sp>
      <p:pic>
        <p:nvPicPr>
          <p:cNvPr id="322568" name="Picture 8" descr="01_19OrchidFamil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57288"/>
            <a:ext cx="8542337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1-22a</a:t>
            </a:r>
            <a:endParaRPr lang="en-US" altLang="en-US" sz="1500"/>
          </a:p>
        </p:txBody>
      </p:sp>
      <p:pic>
        <p:nvPicPr>
          <p:cNvPr id="542748" name="Picture 28" descr="01_22a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17650"/>
            <a:ext cx="8548687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9" name="Text Box 29"/>
          <p:cNvSpPr txBox="1">
            <a:spLocks noChangeArrowheads="1"/>
          </p:cNvSpPr>
          <p:nvPr/>
        </p:nvSpPr>
        <p:spPr bwMode="auto">
          <a:xfrm rot="5400000">
            <a:off x="-53181" y="2331244"/>
            <a:ext cx="1677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Warbler finches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0" name="Text Box 30"/>
          <p:cNvSpPr txBox="1">
            <a:spLocks noChangeArrowheads="1"/>
          </p:cNvSpPr>
          <p:nvPr/>
        </p:nvSpPr>
        <p:spPr bwMode="auto">
          <a:xfrm rot="5400000">
            <a:off x="808038" y="2363788"/>
            <a:ext cx="1343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Insect-eaters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1" name="Text Box 31"/>
          <p:cNvSpPr txBox="1">
            <a:spLocks noChangeArrowheads="1"/>
          </p:cNvSpPr>
          <p:nvPr/>
        </p:nvSpPr>
        <p:spPr bwMode="auto">
          <a:xfrm rot="5400000">
            <a:off x="1581151" y="3587750"/>
            <a:ext cx="1193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Seed-eater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2" name="Text Box 32"/>
          <p:cNvSpPr txBox="1">
            <a:spLocks noChangeArrowheads="1"/>
          </p:cNvSpPr>
          <p:nvPr/>
        </p:nvSpPr>
        <p:spPr bwMode="auto">
          <a:xfrm rot="5400000">
            <a:off x="2220119" y="4428331"/>
            <a:ext cx="1246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Bud-eater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3" name="Text Box 33"/>
          <p:cNvSpPr txBox="1">
            <a:spLocks noChangeArrowheads="1"/>
          </p:cNvSpPr>
          <p:nvPr/>
        </p:nvSpPr>
        <p:spPr bwMode="auto">
          <a:xfrm>
            <a:off x="5043488" y="1979613"/>
            <a:ext cx="2127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Green warbler finch </a:t>
            </a:r>
            <a:r>
              <a:rPr lang="en-US" altLang="en-US" sz="1600" b="1" i="1">
                <a:ea typeface="ヒラギノ角ゴ Pro W3" pitchFamily="48" charset="-128"/>
              </a:rPr>
              <a:t>Certhidea olivacea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4" name="Text Box 34"/>
          <p:cNvSpPr txBox="1">
            <a:spLocks noChangeArrowheads="1"/>
          </p:cNvSpPr>
          <p:nvPr/>
        </p:nvSpPr>
        <p:spPr bwMode="auto">
          <a:xfrm>
            <a:off x="5045075" y="2778125"/>
            <a:ext cx="2012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Gray warbler finch </a:t>
            </a:r>
            <a:r>
              <a:rPr lang="en-US" altLang="en-US" sz="1600" b="1" i="1">
                <a:ea typeface="ヒラギノ角ゴ Pro W3" pitchFamily="48" charset="-128"/>
              </a:rPr>
              <a:t>Certhidea fusca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5" name="Text Box 35"/>
          <p:cNvSpPr txBox="1">
            <a:spLocks noChangeArrowheads="1"/>
          </p:cNvSpPr>
          <p:nvPr/>
        </p:nvSpPr>
        <p:spPr bwMode="auto">
          <a:xfrm>
            <a:off x="5046663" y="3586163"/>
            <a:ext cx="20780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Sharp-beaked</a:t>
            </a:r>
          </a:p>
          <a:p>
            <a:pPr algn="l"/>
            <a:r>
              <a:rPr lang="en-US" altLang="en-US" sz="1600" b="1">
                <a:ea typeface="ヒラギノ角ゴ Pro W3" pitchFamily="48" charset="-128"/>
              </a:rPr>
              <a:t>ground finch </a:t>
            </a:r>
            <a:r>
              <a:rPr lang="en-US" altLang="en-US" sz="1600" b="1" i="1">
                <a:ea typeface="ヒラギノ角ゴ Pro W3" pitchFamily="48" charset="-128"/>
              </a:rPr>
              <a:t>Geospiza difficilis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2756" name="Text Box 36"/>
          <p:cNvSpPr txBox="1">
            <a:spLocks noChangeArrowheads="1"/>
          </p:cNvSpPr>
          <p:nvPr/>
        </p:nvSpPr>
        <p:spPr bwMode="auto">
          <a:xfrm>
            <a:off x="5045075" y="4405313"/>
            <a:ext cx="2470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Vegetarian finch </a:t>
            </a:r>
            <a:r>
              <a:rPr lang="en-US" altLang="en-US" sz="1600" b="1" i="1">
                <a:ea typeface="ヒラギノ角ゴ Pro W3" pitchFamily="48" charset="-128"/>
              </a:rPr>
              <a:t>Platyspiza crassirostris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06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1-22b</a:t>
            </a:r>
            <a:endParaRPr lang="en-US" altLang="en-US" sz="1500"/>
          </a:p>
        </p:txBody>
      </p:sp>
      <p:pic>
        <p:nvPicPr>
          <p:cNvPr id="544805" name="Picture 37" descr="01_22b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77963"/>
            <a:ext cx="835977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806" name="Text Box 38"/>
          <p:cNvSpPr txBox="1">
            <a:spLocks noChangeArrowheads="1"/>
          </p:cNvSpPr>
          <p:nvPr/>
        </p:nvSpPr>
        <p:spPr bwMode="auto">
          <a:xfrm rot="5400000">
            <a:off x="894557" y="2743994"/>
            <a:ext cx="1385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Insect-eaters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07" name="Text Box 39"/>
          <p:cNvSpPr txBox="1">
            <a:spLocks noChangeArrowheads="1"/>
          </p:cNvSpPr>
          <p:nvPr/>
        </p:nvSpPr>
        <p:spPr bwMode="auto">
          <a:xfrm rot="5400000">
            <a:off x="272256" y="2743994"/>
            <a:ext cx="1300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Tree finches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08" name="Text Box 40"/>
          <p:cNvSpPr txBox="1">
            <a:spLocks noChangeArrowheads="1"/>
          </p:cNvSpPr>
          <p:nvPr/>
        </p:nvSpPr>
        <p:spPr bwMode="auto">
          <a:xfrm>
            <a:off x="5138738" y="1570038"/>
            <a:ext cx="227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Mangrove finch </a:t>
            </a:r>
            <a:r>
              <a:rPr lang="en-US" altLang="en-US" sz="1600" b="1" i="1">
                <a:ea typeface="ヒラギノ角ゴ Pro W3" pitchFamily="48" charset="-128"/>
              </a:rPr>
              <a:t>Cactospiza heliobates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09" name="Text Box 41"/>
          <p:cNvSpPr txBox="1">
            <a:spLocks noChangeArrowheads="1"/>
          </p:cNvSpPr>
          <p:nvPr/>
        </p:nvSpPr>
        <p:spPr bwMode="auto">
          <a:xfrm>
            <a:off x="5138738" y="2347913"/>
            <a:ext cx="2295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Woodpecker finch </a:t>
            </a:r>
            <a:r>
              <a:rPr lang="en-US" altLang="en-US" sz="1600" b="1" i="1">
                <a:ea typeface="ヒラギノ角ゴ Pro W3" pitchFamily="48" charset="-128"/>
              </a:rPr>
              <a:t>Cactospiza pallida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10" name="Text Box 42"/>
          <p:cNvSpPr txBox="1">
            <a:spLocks noChangeArrowheads="1"/>
          </p:cNvSpPr>
          <p:nvPr/>
        </p:nvSpPr>
        <p:spPr bwMode="auto">
          <a:xfrm>
            <a:off x="5138738" y="3141663"/>
            <a:ext cx="23542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Medium tree finch </a:t>
            </a:r>
            <a:r>
              <a:rPr lang="en-US" altLang="en-US" sz="1600" b="1" i="1">
                <a:ea typeface="ヒラギノ角ゴ Pro W3" pitchFamily="48" charset="-128"/>
              </a:rPr>
              <a:t>Camarhynchus pauper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11" name="Text Box 43"/>
          <p:cNvSpPr txBox="1">
            <a:spLocks noChangeArrowheads="1"/>
          </p:cNvSpPr>
          <p:nvPr/>
        </p:nvSpPr>
        <p:spPr bwMode="auto">
          <a:xfrm>
            <a:off x="5138738" y="3890963"/>
            <a:ext cx="17922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Large tree finch </a:t>
            </a:r>
            <a:r>
              <a:rPr lang="en-US" altLang="en-US" sz="1600" b="1" i="1">
                <a:ea typeface="ヒラギノ角ゴ Pro W3" pitchFamily="48" charset="-128"/>
              </a:rPr>
              <a:t>Camarhynchus psittacula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4812" name="Text Box 44"/>
          <p:cNvSpPr txBox="1">
            <a:spLocks noChangeArrowheads="1"/>
          </p:cNvSpPr>
          <p:nvPr/>
        </p:nvSpPr>
        <p:spPr bwMode="auto">
          <a:xfrm>
            <a:off x="5138738" y="4743450"/>
            <a:ext cx="25955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Small tree finch </a:t>
            </a:r>
            <a:r>
              <a:rPr lang="en-US" altLang="en-US" sz="1600" b="1" i="1">
                <a:ea typeface="ヒラギノ角ゴ Pro W3" pitchFamily="48" charset="-128"/>
              </a:rPr>
              <a:t>Camarhynchus parvulus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51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1-22c</a:t>
            </a:r>
            <a:endParaRPr lang="en-US" altLang="en-US" sz="1500"/>
          </a:p>
        </p:txBody>
      </p:sp>
      <p:pic>
        <p:nvPicPr>
          <p:cNvPr id="546844" name="Picture 28" descr="01_22c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20775"/>
            <a:ext cx="851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5064125" y="1366838"/>
            <a:ext cx="20716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Large cactus</a:t>
            </a:r>
          </a:p>
          <a:p>
            <a:pPr algn="l"/>
            <a:r>
              <a:rPr lang="en-US" altLang="en-US" sz="1600" b="1">
                <a:ea typeface="ヒラギノ角ゴ Pro W3" pitchFamily="48" charset="-128"/>
              </a:rPr>
              <a:t>ground finch</a:t>
            </a:r>
          </a:p>
          <a:p>
            <a:pPr algn="l"/>
            <a:r>
              <a:rPr lang="en-US" altLang="en-US" sz="1600" b="1" i="1">
                <a:ea typeface="ヒラギノ角ゴ Pro W3" pitchFamily="48" charset="-128"/>
              </a:rPr>
              <a:t>Geospiza conirostris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46" name="Text Box 30"/>
          <p:cNvSpPr txBox="1">
            <a:spLocks noChangeArrowheads="1"/>
          </p:cNvSpPr>
          <p:nvPr/>
        </p:nvSpPr>
        <p:spPr bwMode="auto">
          <a:xfrm>
            <a:off x="5064125" y="2190750"/>
            <a:ext cx="2151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Cactus ground finch</a:t>
            </a:r>
          </a:p>
          <a:p>
            <a:pPr algn="l"/>
            <a:r>
              <a:rPr lang="en-US" altLang="en-US" sz="1600" b="1" i="1">
                <a:ea typeface="ヒラギノ角ゴ Pro W3" pitchFamily="48" charset="-128"/>
              </a:rPr>
              <a:t>Geospiza scandens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5064125" y="2987675"/>
            <a:ext cx="208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Small ground finch</a:t>
            </a:r>
          </a:p>
          <a:p>
            <a:pPr algn="l"/>
            <a:r>
              <a:rPr lang="en-US" altLang="en-US" sz="1600" b="1" i="1">
                <a:ea typeface="ヒラギノ角ゴ Pro W3" pitchFamily="48" charset="-128"/>
              </a:rPr>
              <a:t>Geospiza fuliginosa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48" name="Text Box 32"/>
          <p:cNvSpPr txBox="1">
            <a:spLocks noChangeArrowheads="1"/>
          </p:cNvSpPr>
          <p:nvPr/>
        </p:nvSpPr>
        <p:spPr bwMode="auto">
          <a:xfrm>
            <a:off x="5064125" y="3762375"/>
            <a:ext cx="2160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Medium ground finch</a:t>
            </a:r>
          </a:p>
          <a:p>
            <a:pPr algn="l"/>
            <a:r>
              <a:rPr lang="en-US" altLang="en-US" sz="1600" b="1" i="1">
                <a:ea typeface="ヒラギノ角ゴ Pro W3" pitchFamily="48" charset="-128"/>
              </a:rPr>
              <a:t>Geospiza fortis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49" name="Text Box 33"/>
          <p:cNvSpPr txBox="1">
            <a:spLocks noChangeArrowheads="1"/>
          </p:cNvSpPr>
          <p:nvPr/>
        </p:nvSpPr>
        <p:spPr bwMode="auto">
          <a:xfrm>
            <a:off x="5064125" y="4541838"/>
            <a:ext cx="20351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>
                <a:ea typeface="ヒラギノ角ゴ Pro W3" pitchFamily="48" charset="-128"/>
              </a:rPr>
              <a:t>Large ground finch</a:t>
            </a:r>
          </a:p>
          <a:p>
            <a:pPr algn="l"/>
            <a:r>
              <a:rPr lang="en-US" altLang="en-US" sz="1600" b="1" i="1">
                <a:ea typeface="ヒラギノ角ゴ Pro W3" pitchFamily="48" charset="-128"/>
              </a:rPr>
              <a:t>Geospiza magnirostris</a:t>
            </a:r>
          </a:p>
        </p:txBody>
      </p:sp>
      <p:sp>
        <p:nvSpPr>
          <p:cNvPr id="546850" name="Text Box 34"/>
          <p:cNvSpPr txBox="1">
            <a:spLocks noChangeArrowheads="1"/>
          </p:cNvSpPr>
          <p:nvPr/>
        </p:nvSpPr>
        <p:spPr bwMode="auto">
          <a:xfrm rot="5400000">
            <a:off x="28576" y="2911475"/>
            <a:ext cx="1619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Ground finches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 rot="5400000">
            <a:off x="896938" y="2892425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Seed-eaters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46852" name="Text Box 36"/>
          <p:cNvSpPr txBox="1">
            <a:spLocks noChangeArrowheads="1"/>
          </p:cNvSpPr>
          <p:nvPr/>
        </p:nvSpPr>
        <p:spPr bwMode="auto">
          <a:xfrm rot="5400000">
            <a:off x="1971675" y="1697038"/>
            <a:ext cx="1647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600" b="1">
                <a:ea typeface="ヒラギノ角ゴ Pro W3" pitchFamily="48" charset="-128"/>
              </a:rPr>
              <a:t>Cactus-flower-eaters</a:t>
            </a:r>
            <a:endParaRPr lang="en-US" altLang="en-US" sz="16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5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98825" y="13271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Albatross Courtship Ritual</a:t>
            </a:r>
            <a:endParaRPr lang="en-US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8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9300" y="1860550"/>
            <a:ext cx="38862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Blue-footed Boobies Courtship Ritual</a:t>
            </a:r>
          </a:p>
        </p:txBody>
      </p:sp>
      <p:sp>
        <p:nvSpPr>
          <p:cNvPr id="1863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97238" y="2927350"/>
            <a:ext cx="3884612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Galápagos Marine Iguana</a:t>
            </a:r>
            <a:endParaRPr lang="en-US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8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24225" y="34607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Galápagos Sea Lion</a:t>
            </a:r>
          </a:p>
        </p:txBody>
      </p:sp>
      <p:sp>
        <p:nvSpPr>
          <p:cNvPr id="18639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9300" y="23939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Galápagos Islands Overview</a:t>
            </a:r>
          </a:p>
        </p:txBody>
      </p:sp>
      <p:sp>
        <p:nvSpPr>
          <p:cNvPr id="18639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1688" y="4006850"/>
            <a:ext cx="3884612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Galápagos Tortoise</a:t>
            </a:r>
          </a:p>
        </p:txBody>
      </p:sp>
      <p:pic>
        <p:nvPicPr>
          <p:cNvPr id="186396" name="Picture 28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1874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97" name="Picture 29" descr="playbutton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335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98" name="Picture 30" descr="playbutton">
            <a:hlinkClick r:id="rId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3050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99" name="Picture 31" descr="playbutton">
            <a:hlinkClick r:id="rId7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8257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0" name="Picture 32" descr="playbutton">
            <a:hlinkClick r:id="rId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3591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1" name="Picture 33" descr="playbutton">
            <a:hlinkClick r:id="rId9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93065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402" name="Line 3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3" name="Line 3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7733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1.3: Scientists use two main forms of inquiry in their study of nature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r>
              <a:rPr lang="en-US" altLang="en-US"/>
              <a:t>The word</a:t>
            </a:r>
            <a:r>
              <a:rPr lang="en-US" altLang="en-US" i="1"/>
              <a:t> Science </a:t>
            </a:r>
            <a:r>
              <a:rPr lang="en-US" altLang="en-US"/>
              <a:t>is derived from Latin and means “to know”</a:t>
            </a:r>
          </a:p>
          <a:p>
            <a:r>
              <a:rPr lang="en-US" altLang="en-US" b="1"/>
              <a:t>Inquiry </a:t>
            </a:r>
            <a:r>
              <a:rPr lang="en-US" altLang="en-US"/>
              <a:t>is the search for information and explanation</a:t>
            </a:r>
          </a:p>
          <a:p>
            <a:r>
              <a:rPr lang="en-US" altLang="en-US"/>
              <a:t>There are two main types of scientific inquiry: discovery science and hypothesis-based science</a:t>
            </a:r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54781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Discovery Science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 b="1"/>
              <a:t>Discovery science </a:t>
            </a:r>
            <a:r>
              <a:rPr lang="en-US" altLang="en-US"/>
              <a:t>describes natural structures and processes</a:t>
            </a:r>
          </a:p>
          <a:p>
            <a:r>
              <a:rPr lang="en-US" altLang="en-US"/>
              <a:t>This approach is based on observation and the analysis of data</a:t>
            </a: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5205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Types of Data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00663"/>
          </a:xfrm>
        </p:spPr>
        <p:txBody>
          <a:bodyPr/>
          <a:lstStyle/>
          <a:p>
            <a:r>
              <a:rPr lang="en-US" altLang="en-US" b="1"/>
              <a:t>Data </a:t>
            </a:r>
            <a:r>
              <a:rPr lang="en-US" altLang="en-US"/>
              <a:t>are recorded observations or items of information</a:t>
            </a:r>
          </a:p>
          <a:p>
            <a:r>
              <a:rPr lang="en-US" altLang="en-US"/>
              <a:t>Data fall into two categories</a:t>
            </a:r>
          </a:p>
          <a:p>
            <a:pPr lvl="1"/>
            <a:r>
              <a:rPr lang="en-US" altLang="en-US" i="1"/>
              <a:t>Qualitative</a:t>
            </a:r>
            <a:r>
              <a:rPr lang="en-US" altLang="en-US"/>
              <a:t>, or descriptions rather than measurements</a:t>
            </a:r>
          </a:p>
          <a:p>
            <a:pPr lvl="1"/>
            <a:r>
              <a:rPr lang="en-US" altLang="en-US" i="1"/>
              <a:t>Quantitative</a:t>
            </a:r>
            <a:r>
              <a:rPr lang="en-US" altLang="en-US"/>
              <a:t>, or recorded measurements, which are sometimes organized into tables and graphs</a:t>
            </a:r>
          </a:p>
          <a:p>
            <a:endParaRPr lang="en-US" altLang="en-US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29085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1-23</a:t>
            </a:r>
            <a:endParaRPr lang="en-US" altLang="en-US" sz="1500"/>
          </a:p>
        </p:txBody>
      </p:sp>
      <p:pic>
        <p:nvPicPr>
          <p:cNvPr id="327688" name="Picture 8" descr="01_23JaneGoodal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36525"/>
            <a:ext cx="59261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7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Induction in Discovery Science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71900"/>
          </a:xfrm>
        </p:spPr>
        <p:txBody>
          <a:bodyPr/>
          <a:lstStyle/>
          <a:p>
            <a:r>
              <a:rPr lang="en-US" altLang="en-US" b="1"/>
              <a:t>Inductive reasoning </a:t>
            </a:r>
            <a:r>
              <a:rPr lang="en-US" altLang="en-US"/>
              <a:t>draws conclusions through the logical process of induction</a:t>
            </a:r>
          </a:p>
          <a:p>
            <a:r>
              <a:rPr lang="en-US" altLang="en-US"/>
              <a:t>Repeat specific observations can lead to important generalizations</a:t>
            </a:r>
          </a:p>
          <a:p>
            <a:pPr lvl="1"/>
            <a:r>
              <a:rPr lang="en-US" altLang="en-US"/>
              <a:t>For example, “the sun always rises in the east”</a:t>
            </a:r>
          </a:p>
          <a:p>
            <a:endParaRPr lang="en-US" alt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7449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Hypothesis-Based Science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555750"/>
          </a:xfrm>
        </p:spPr>
        <p:txBody>
          <a:bodyPr/>
          <a:lstStyle/>
          <a:p>
            <a:r>
              <a:rPr lang="en-US" altLang="en-US"/>
              <a:t>Observations can lead us to ask questions and propose hypothetical explanations called </a:t>
            </a:r>
            <a:r>
              <a:rPr lang="en-US" altLang="en-US" b="1"/>
              <a:t>hypotheses</a:t>
            </a:r>
            <a:endParaRPr lang="en-US" altLang="en-US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64082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92638"/>
          </a:xfrm>
        </p:spPr>
        <p:txBody>
          <a:bodyPr/>
          <a:lstStyle/>
          <a:p>
            <a:r>
              <a:rPr lang="en-US" altLang="en-US"/>
              <a:t>Darwin observed that:</a:t>
            </a:r>
          </a:p>
          <a:p>
            <a:pPr lvl="1"/>
            <a:r>
              <a:rPr lang="en-US" altLang="en-US"/>
              <a:t>Individuals in a population have traits that vary</a:t>
            </a:r>
          </a:p>
          <a:p>
            <a:pPr lvl="1"/>
            <a:r>
              <a:rPr lang="en-US" altLang="en-US"/>
              <a:t>Many of these traits are heritable (passed from parents to offspring)</a:t>
            </a:r>
          </a:p>
          <a:p>
            <a:pPr lvl="1"/>
            <a:r>
              <a:rPr lang="en-US" altLang="en-US"/>
              <a:t>More offspring are produced than survive</a:t>
            </a:r>
          </a:p>
          <a:p>
            <a:pPr lvl="1"/>
            <a:r>
              <a:rPr lang="en-US" altLang="en-US"/>
              <a:t>Competition is inevitable</a:t>
            </a:r>
          </a:p>
          <a:p>
            <a:pPr lvl="1"/>
            <a:r>
              <a:rPr lang="en-US" altLang="en-US"/>
              <a:t>Species generally suit their environment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71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Role of Hypotheses in Inquiry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7686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hypothesis</a:t>
            </a:r>
            <a:r>
              <a:rPr lang="en-US" altLang="en-US"/>
              <a:t> is a tentative answer to a well-framed question</a:t>
            </a:r>
          </a:p>
          <a:p>
            <a:r>
              <a:rPr lang="en-US" altLang="en-US"/>
              <a:t>A scientific hypothesis leads to predictions that can be tested by observation or experimentation</a:t>
            </a:r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03845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16400"/>
          </a:xfrm>
        </p:spPr>
        <p:txBody>
          <a:bodyPr/>
          <a:lstStyle/>
          <a:p>
            <a:r>
              <a:rPr lang="en-US" altLang="en-US"/>
              <a:t>For example,</a:t>
            </a:r>
          </a:p>
          <a:p>
            <a:pPr lvl="1"/>
            <a:r>
              <a:rPr lang="en-US" altLang="en-US"/>
              <a:t>Observation: Your flashlight doesn’t work</a:t>
            </a:r>
          </a:p>
          <a:p>
            <a:pPr lvl="1"/>
            <a:r>
              <a:rPr lang="en-US" altLang="en-US"/>
              <a:t>Question: Why doesn’t your flashlight work?</a:t>
            </a:r>
          </a:p>
          <a:p>
            <a:pPr lvl="1"/>
            <a:r>
              <a:rPr lang="en-US" altLang="en-US"/>
              <a:t>Hypothesis 1: The batteries are dead</a:t>
            </a:r>
          </a:p>
          <a:p>
            <a:pPr lvl="1"/>
            <a:r>
              <a:rPr lang="en-US" altLang="en-US"/>
              <a:t>Hypothesis 2: The bulb is burnt out</a:t>
            </a:r>
          </a:p>
          <a:p>
            <a:r>
              <a:rPr lang="en-US" altLang="en-US"/>
              <a:t>Both these hypotheses are testable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2480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7" name="Picture 13" descr="01_24-CampgroundInqui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36525"/>
            <a:ext cx="33226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1-24</a:t>
            </a:r>
            <a:endParaRPr lang="en-US" altLang="en-US" sz="1500"/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4122738" y="873125"/>
            <a:ext cx="7397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Observations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4230688" y="2062163"/>
            <a:ext cx="530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Question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3279775" y="2813050"/>
            <a:ext cx="8207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Hypothesis #1:</a:t>
            </a:r>
          </a:p>
          <a:p>
            <a:pPr algn="l"/>
            <a:r>
              <a:rPr lang="en-US" altLang="en-US" sz="900" b="1"/>
              <a:t>Dead batteries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4895850" y="2806700"/>
            <a:ext cx="8334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Hypothesis #2:</a:t>
            </a:r>
          </a:p>
          <a:p>
            <a:pPr algn="l"/>
            <a:r>
              <a:rPr lang="en-US" altLang="en-US" sz="900" b="1"/>
              <a:t>Burnt-out bulb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3186113" y="3498850"/>
            <a:ext cx="1060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Prediction:</a:t>
            </a:r>
          </a:p>
          <a:p>
            <a:pPr algn="l"/>
            <a:r>
              <a:rPr lang="en-US" altLang="en-US" sz="900" b="1"/>
              <a:t>Replacing batteries</a:t>
            </a:r>
          </a:p>
          <a:p>
            <a:pPr algn="l"/>
            <a:r>
              <a:rPr lang="en-US" altLang="en-US" sz="900" b="1"/>
              <a:t>will fix problem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4894263" y="3498850"/>
            <a:ext cx="904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Prediction:</a:t>
            </a:r>
          </a:p>
          <a:p>
            <a:pPr algn="l"/>
            <a:r>
              <a:rPr lang="en-US" altLang="en-US" sz="900" b="1"/>
              <a:t>Replacing bulb</a:t>
            </a:r>
          </a:p>
          <a:p>
            <a:pPr algn="l"/>
            <a:r>
              <a:rPr lang="en-US" altLang="en-US" sz="900" b="1"/>
              <a:t>will fix problem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3228975" y="5032375"/>
            <a:ext cx="882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/>
              <a:t>Test prediction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4822825" y="5032375"/>
            <a:ext cx="9144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/>
              <a:t>Test prediction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3003550" y="6337300"/>
            <a:ext cx="1371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Test falsifies hypothesis</a:t>
            </a:r>
            <a:endParaRPr lang="en-US" altLang="en-US" sz="900" b="1">
              <a:latin typeface="Times" pitchFamily="18" charset="0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4418013" y="6342063"/>
            <a:ext cx="17668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/>
              <a:t>Test does not falsify hypothesis</a:t>
            </a:r>
            <a:endParaRPr lang="en-US" altLang="en-US" sz="9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3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71" name="Picture 7" descr="01_24a-CampgroundInqui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828675"/>
            <a:ext cx="4468813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72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1-24a</a:t>
            </a:r>
            <a:endParaRPr lang="en-US" altLang="en-US" sz="1500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3919538" y="2016125"/>
            <a:ext cx="1292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Observations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3919538" y="3986213"/>
            <a:ext cx="1292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Question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581275" y="521335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Hypothesis #1:</a:t>
            </a:r>
          </a:p>
          <a:p>
            <a:pPr algn="l"/>
            <a:r>
              <a:rPr lang="en-US" altLang="en-US" sz="1500" b="1"/>
              <a:t>Dead batteries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5238750" y="521335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Hypothesis #2:</a:t>
            </a:r>
          </a:p>
          <a:p>
            <a:pPr algn="l"/>
            <a:r>
              <a:rPr lang="en-US" altLang="en-US" sz="1500" b="1"/>
              <a:t>Burnt-out bulb</a:t>
            </a:r>
            <a:endParaRPr lang="en-US" altLang="en-US" sz="15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8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200" name="Picture 16" descr="01_24b-CampgroundInqui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36525"/>
            <a:ext cx="54752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201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1-24b</a:t>
            </a:r>
            <a:endParaRPr lang="en-US" altLang="en-US" sz="1500"/>
          </a:p>
        </p:txBody>
      </p:sp>
      <p:sp>
        <p:nvSpPr>
          <p:cNvPr id="477202" name="Text Box 18"/>
          <p:cNvSpPr txBox="1">
            <a:spLocks noChangeArrowheads="1"/>
          </p:cNvSpPr>
          <p:nvPr/>
        </p:nvSpPr>
        <p:spPr bwMode="auto">
          <a:xfrm>
            <a:off x="2212975" y="4054475"/>
            <a:ext cx="1695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Test prediction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3" name="Text Box 19"/>
          <p:cNvSpPr txBox="1">
            <a:spLocks noChangeArrowheads="1"/>
          </p:cNvSpPr>
          <p:nvPr/>
        </p:nvSpPr>
        <p:spPr bwMode="auto">
          <a:xfrm>
            <a:off x="2419350" y="38893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Hypothesis #1:</a:t>
            </a:r>
          </a:p>
          <a:p>
            <a:pPr algn="l"/>
            <a:r>
              <a:rPr lang="en-US" altLang="en-US" sz="1500" b="1"/>
              <a:t>Dead batteries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4" name="Text Box 20"/>
          <p:cNvSpPr txBox="1">
            <a:spLocks noChangeArrowheads="1"/>
          </p:cNvSpPr>
          <p:nvPr/>
        </p:nvSpPr>
        <p:spPr bwMode="auto">
          <a:xfrm>
            <a:off x="5076825" y="390525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Hypothesis #2:</a:t>
            </a:r>
          </a:p>
          <a:p>
            <a:pPr algn="l"/>
            <a:r>
              <a:rPr lang="en-US" altLang="en-US" sz="1500" b="1"/>
              <a:t>Burnt-out bulb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5" name="Text Box 21"/>
          <p:cNvSpPr txBox="1">
            <a:spLocks noChangeArrowheads="1"/>
          </p:cNvSpPr>
          <p:nvPr/>
        </p:nvSpPr>
        <p:spPr bwMode="auto">
          <a:xfrm>
            <a:off x="4876800" y="4054475"/>
            <a:ext cx="1695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Test prediction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6" name="Text Box 22"/>
          <p:cNvSpPr txBox="1">
            <a:spLocks noChangeArrowheads="1"/>
          </p:cNvSpPr>
          <p:nvPr/>
        </p:nvSpPr>
        <p:spPr bwMode="auto">
          <a:xfrm>
            <a:off x="2265363" y="1517650"/>
            <a:ext cx="185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Prediction:</a:t>
            </a:r>
          </a:p>
          <a:p>
            <a:pPr algn="l"/>
            <a:r>
              <a:rPr lang="en-US" altLang="en-US" sz="1500" b="1"/>
              <a:t>Replacing batteries</a:t>
            </a:r>
          </a:p>
          <a:p>
            <a:pPr algn="l"/>
            <a:r>
              <a:rPr lang="en-US" altLang="en-US" sz="1500" b="1"/>
              <a:t>will fix problem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7" name="Text Box 23"/>
          <p:cNvSpPr txBox="1">
            <a:spLocks noChangeArrowheads="1"/>
          </p:cNvSpPr>
          <p:nvPr/>
        </p:nvSpPr>
        <p:spPr bwMode="auto">
          <a:xfrm>
            <a:off x="5078413" y="1517650"/>
            <a:ext cx="1565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Prediction:</a:t>
            </a:r>
          </a:p>
          <a:p>
            <a:pPr algn="l"/>
            <a:r>
              <a:rPr lang="en-US" altLang="en-US" sz="1500" b="1"/>
              <a:t>Replacing bulb</a:t>
            </a:r>
          </a:p>
          <a:p>
            <a:pPr algn="l"/>
            <a:r>
              <a:rPr lang="en-US" altLang="en-US" sz="1500" b="1"/>
              <a:t>will fix problem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1892300" y="6216650"/>
            <a:ext cx="2343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Test falsifies hypothesis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477209" name="Text Box 25"/>
          <p:cNvSpPr txBox="1">
            <a:spLocks noChangeArrowheads="1"/>
          </p:cNvSpPr>
          <p:nvPr/>
        </p:nvSpPr>
        <p:spPr bwMode="auto">
          <a:xfrm>
            <a:off x="4195763" y="6208713"/>
            <a:ext cx="3113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500" b="1"/>
              <a:t>Test does not falsify hypothesis</a:t>
            </a:r>
            <a:endParaRPr lang="en-US" altLang="en-US" sz="15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7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Deduction: The “If…Then” Logic of Hypothesis Based Science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225800"/>
          </a:xfrm>
        </p:spPr>
        <p:txBody>
          <a:bodyPr/>
          <a:lstStyle/>
          <a:p>
            <a:r>
              <a:rPr lang="en-US" altLang="en-US" b="1"/>
              <a:t>Deductive reasoning </a:t>
            </a:r>
            <a:r>
              <a:rPr lang="en-US" altLang="en-US"/>
              <a:t>uses general premises to make specific predictions</a:t>
            </a:r>
          </a:p>
          <a:p>
            <a:r>
              <a:rPr lang="en-US" altLang="en-US"/>
              <a:t>For example, </a:t>
            </a:r>
            <a:r>
              <a:rPr lang="en-US" altLang="en-US" i="1"/>
              <a:t>if</a:t>
            </a:r>
            <a:r>
              <a:rPr lang="en-US" altLang="en-US"/>
              <a:t> organisms are made of cells (premise 1), and humans are organisms (premise 2), </a:t>
            </a:r>
            <a:r>
              <a:rPr lang="en-US" altLang="en-US" i="1"/>
              <a:t>then </a:t>
            </a:r>
            <a:r>
              <a:rPr lang="en-US" altLang="en-US"/>
              <a:t>humans are composed of cells (deductive prediction)</a:t>
            </a: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5386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A Closer Look at Hypotheses in Scientific Inquiry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480050"/>
          </a:xfrm>
        </p:spPr>
        <p:txBody>
          <a:bodyPr/>
          <a:lstStyle/>
          <a:p>
            <a:r>
              <a:rPr lang="en-US" altLang="en-US"/>
              <a:t>A hypothesis must be </a:t>
            </a:r>
            <a:r>
              <a:rPr lang="en-US" altLang="en-US" i="1"/>
              <a:t>testable </a:t>
            </a:r>
            <a:r>
              <a:rPr lang="en-US" altLang="en-US"/>
              <a:t>and </a:t>
            </a:r>
            <a:r>
              <a:rPr lang="en-US" altLang="en-US" i="1"/>
              <a:t>falsifiable</a:t>
            </a:r>
          </a:p>
          <a:p>
            <a:r>
              <a:rPr lang="en-US" altLang="en-US"/>
              <a:t>Hypothesis-based science often makes use of two or more alternative hypotheses</a:t>
            </a:r>
          </a:p>
          <a:p>
            <a:r>
              <a:rPr lang="en-US" altLang="en-US"/>
              <a:t>Failure to falsify a hypothesis does not </a:t>
            </a:r>
            <a:r>
              <a:rPr lang="en-US" altLang="en-US" i="1"/>
              <a:t>prove </a:t>
            </a:r>
            <a:r>
              <a:rPr lang="en-US" altLang="en-US"/>
              <a:t>that hypothesis</a:t>
            </a:r>
          </a:p>
          <a:p>
            <a:pPr lvl="1"/>
            <a:r>
              <a:rPr lang="en-US" altLang="en-US"/>
              <a:t>For example, you replace your flashlight bulb, and it now works; this supports the hypothesis that your bulb was burnt out, but does not prove it (perhaps the first bulb was inserted incorrectly)</a:t>
            </a:r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2347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Myth of the Scientific Method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i="1"/>
              <a:t>scientific method </a:t>
            </a:r>
            <a:r>
              <a:rPr lang="en-US" altLang="en-US"/>
              <a:t>is an idealized process of inquiry</a:t>
            </a:r>
          </a:p>
          <a:p>
            <a:r>
              <a:rPr lang="en-US" altLang="en-US"/>
              <a:t>Hypothesis-based science is based on the “textbook” scientific method but rarely follows all the ordered steps</a:t>
            </a:r>
          </a:p>
          <a:p>
            <a:r>
              <a:rPr lang="en-US" altLang="en-US"/>
              <a:t>Discovery science has made important contributions with very little dependence on the so-called scientific method</a:t>
            </a:r>
          </a:p>
          <a:p>
            <a:endParaRPr lang="en-US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9085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A Case Study in Scientific Inquiry: Investigating Mimicry in Snake Populations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r>
              <a:rPr lang="en-US" altLang="en-US"/>
              <a:t>Many poisonous species are brightly colored, which warns potential predators</a:t>
            </a:r>
          </a:p>
          <a:p>
            <a:r>
              <a:rPr lang="en-US" altLang="en-US"/>
              <a:t>Mimics are harmless species that closely resemble poisonous species</a:t>
            </a:r>
          </a:p>
          <a:p>
            <a:r>
              <a:rPr lang="en-US" altLang="en-US"/>
              <a:t>Henry Bates hypothesized that this mimicry evolved in harmless species as an evolutionary adaptation that reduces their chances of being eaten</a:t>
            </a:r>
          </a:p>
          <a:p>
            <a:endParaRPr lang="en-US" altLang="en-US"/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66632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53050"/>
          </a:xfrm>
        </p:spPr>
        <p:txBody>
          <a:bodyPr/>
          <a:lstStyle/>
          <a:p>
            <a:r>
              <a:rPr lang="en-US" altLang="en-US"/>
              <a:t>This hypothesis was tested with the poisonous eastern coral snake and its mimic the nonpoisonous scarlet kingsnake</a:t>
            </a:r>
          </a:p>
          <a:p>
            <a:r>
              <a:rPr lang="en-US" altLang="en-US"/>
              <a:t>Both species live in the Carolinas, but the kingsnake is also found in regions without poisonous coral snakes</a:t>
            </a:r>
          </a:p>
          <a:p>
            <a:r>
              <a:rPr lang="en-US" altLang="en-US"/>
              <a:t>If predators inherit an avoidance of the coral snake’s coloration, then the colorful kingsnake will be attacked less often in the regions where coral snakes are present</a:t>
            </a: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8289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45013"/>
          </a:xfrm>
        </p:spPr>
        <p:txBody>
          <a:bodyPr/>
          <a:lstStyle/>
          <a:p>
            <a:r>
              <a:rPr lang="en-US" altLang="en-US"/>
              <a:t>Darwin inferred that:</a:t>
            </a:r>
          </a:p>
          <a:p>
            <a:pPr lvl="1"/>
            <a:r>
              <a:rPr lang="en-US" altLang="en-US"/>
              <a:t>Individuals that are best suited to their environment are more likely to survive and reproduce</a:t>
            </a:r>
          </a:p>
          <a:p>
            <a:pPr lvl="1"/>
            <a:r>
              <a:rPr lang="en-US" altLang="en-US"/>
              <a:t>Over time, more individuals in a population will have the advantageous traits</a:t>
            </a:r>
          </a:p>
          <a:p>
            <a:r>
              <a:rPr lang="en-US" altLang="en-US"/>
              <a:t>In other words, the natural environment “selects” for beneficial traits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1381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52" name="Picture 24" descr="01_25SnakeRang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09563"/>
            <a:ext cx="8548687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53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1-25</a:t>
            </a:r>
            <a:endParaRPr lang="en-US" altLang="en-US" sz="1500"/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1103313" y="3751263"/>
            <a:ext cx="1300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800" b="1"/>
              <a:t>South Carolina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1897063" y="2927350"/>
            <a:ext cx="1300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800" b="1"/>
              <a:t>North Carolina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3743325" y="739775"/>
            <a:ext cx="1300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800" b="1"/>
              <a:t>Key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352425" y="319088"/>
            <a:ext cx="3916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Scarlet kingsnake (nonpoisonous)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58" name="Text Box 30"/>
          <p:cNvSpPr txBox="1">
            <a:spLocks noChangeArrowheads="1"/>
          </p:cNvSpPr>
          <p:nvPr/>
        </p:nvSpPr>
        <p:spPr bwMode="auto">
          <a:xfrm>
            <a:off x="4068763" y="6080125"/>
            <a:ext cx="3916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Scarlet kingsnake (nonpoisonous)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6430963" y="3375025"/>
            <a:ext cx="23923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Eastern coral snake (poisonous)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60" name="Text Box 32"/>
          <p:cNvSpPr txBox="1">
            <a:spLocks noChangeArrowheads="1"/>
          </p:cNvSpPr>
          <p:nvPr/>
        </p:nvSpPr>
        <p:spPr bwMode="auto">
          <a:xfrm>
            <a:off x="3857625" y="1217613"/>
            <a:ext cx="2033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Range of scarlet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kingsnake only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9761" name="Text Box 33"/>
          <p:cNvSpPr txBox="1">
            <a:spLocks noChangeArrowheads="1"/>
          </p:cNvSpPr>
          <p:nvPr/>
        </p:nvSpPr>
        <p:spPr bwMode="auto">
          <a:xfrm>
            <a:off x="3857625" y="1774825"/>
            <a:ext cx="248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Overlapping ranges of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scarlet kingsnake and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eastern coral snake</a:t>
            </a:r>
            <a:endParaRPr lang="en-US" altLang="en-US" sz="18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Field Experiments with Artificial Snakes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178300"/>
          </a:xfrm>
        </p:spPr>
        <p:txBody>
          <a:bodyPr/>
          <a:lstStyle/>
          <a:p>
            <a:r>
              <a:rPr lang="en-US" altLang="en-US"/>
              <a:t>To test this mimicry hypothesis, researchers made hundreds of artificial snakes:</a:t>
            </a:r>
          </a:p>
          <a:p>
            <a:pPr lvl="1"/>
            <a:r>
              <a:rPr lang="en-US" altLang="en-US"/>
              <a:t>An experimental group resembling kingsnakes </a:t>
            </a:r>
          </a:p>
          <a:p>
            <a:pPr lvl="1"/>
            <a:r>
              <a:rPr lang="en-US" altLang="en-US"/>
              <a:t>A control group resembling plain brown snakes</a:t>
            </a:r>
          </a:p>
          <a:p>
            <a:pPr>
              <a:buFont typeface="Times" pitchFamily="18" charset="0"/>
              <a:buChar char="•"/>
            </a:pPr>
            <a:r>
              <a:rPr lang="en-US" altLang="en-US"/>
              <a:t>Equal numbers of both types were placed at field sites, including areas without poisonous coral snakes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945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62" name="Picture 10" descr="01_26-ArtificialSnak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6525"/>
            <a:ext cx="64817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1-26</a:t>
            </a:r>
            <a:endParaRPr lang="en-US" altLang="en-US" sz="1500"/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1355725" y="2882900"/>
            <a:ext cx="256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(a) Artificial kingsnake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1355725" y="6272213"/>
            <a:ext cx="539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(b) Brown artificial snake that has been attacked</a:t>
            </a:r>
            <a:endParaRPr lang="en-US" altLang="en-US" sz="18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1-26a</a:t>
            </a:r>
            <a:endParaRPr lang="en-US" altLang="en-US" sz="1500"/>
          </a:p>
        </p:txBody>
      </p:sp>
      <p:pic>
        <p:nvPicPr>
          <p:cNvPr id="550918" name="Picture 6" descr="01_26a-ArtificialSnak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831975"/>
            <a:ext cx="6481763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1376363" y="4579938"/>
            <a:ext cx="2568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(a) Artificial kingsnake</a:t>
            </a:r>
            <a:endParaRPr lang="en-US" altLang="en-US" sz="18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1-26b</a:t>
            </a:r>
            <a:endParaRPr lang="en-US" altLang="en-US" sz="1500"/>
          </a:p>
        </p:txBody>
      </p:sp>
      <p:pic>
        <p:nvPicPr>
          <p:cNvPr id="552966" name="Picture 6" descr="01_26b-ArtificialSnak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73238"/>
            <a:ext cx="6481763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1358900" y="4632325"/>
            <a:ext cx="539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(b) Brown artificial snake that has been attacked</a:t>
            </a:r>
            <a:endParaRPr lang="en-US" altLang="en-US" sz="18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pPr>
              <a:buFont typeface="Times" pitchFamily="18" charset="0"/>
              <a:buChar char="•"/>
            </a:pPr>
            <a:r>
              <a:rPr lang="en-US" altLang="en-US"/>
              <a:t>After four weeks, the scientists retrieved the artificial snakes and counted bite or claw marks</a:t>
            </a:r>
          </a:p>
          <a:p>
            <a:pPr>
              <a:buFont typeface="Times" pitchFamily="18" charset="0"/>
              <a:buChar char="•"/>
            </a:pPr>
            <a:r>
              <a:rPr lang="en-US" altLang="en-US"/>
              <a:t>The data fit the predictions of the mimicry hypothesis: the ringed snakes were attacked less frequently in the geographic region where coral snakes were found</a:t>
            </a:r>
          </a:p>
          <a:p>
            <a:endParaRPr lang="en-US" alt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76291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801" name="Picture 25" descr="01_27MimicPredationRat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6525"/>
            <a:ext cx="74564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1-27</a:t>
            </a:r>
            <a:endParaRPr lang="en-US" altLang="en-US" sz="1500"/>
          </a:p>
        </p:txBody>
      </p:sp>
      <p:sp>
        <p:nvSpPr>
          <p:cNvPr id="331803" name="Text Box 27"/>
          <p:cNvSpPr txBox="1">
            <a:spLocks noChangeArrowheads="1"/>
          </p:cNvSpPr>
          <p:nvPr/>
        </p:nvSpPr>
        <p:spPr bwMode="auto">
          <a:xfrm>
            <a:off x="6745288" y="1146175"/>
            <a:ext cx="1519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000" b="1"/>
              <a:t>Artificial kingsnakes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4" name="Text Box 28"/>
          <p:cNvSpPr txBox="1">
            <a:spLocks noChangeArrowheads="1"/>
          </p:cNvSpPr>
          <p:nvPr/>
        </p:nvSpPr>
        <p:spPr bwMode="auto">
          <a:xfrm>
            <a:off x="6745288" y="1905000"/>
            <a:ext cx="1125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000" b="1"/>
              <a:t>Brown</a:t>
            </a:r>
          </a:p>
          <a:p>
            <a:pPr algn="l"/>
            <a:r>
              <a:rPr lang="en-US" altLang="en-US" sz="2000" b="1"/>
              <a:t>artificial snakes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5" name="Text Box 29"/>
          <p:cNvSpPr txBox="1">
            <a:spLocks noChangeArrowheads="1"/>
          </p:cNvSpPr>
          <p:nvPr/>
        </p:nvSpPr>
        <p:spPr bwMode="auto">
          <a:xfrm>
            <a:off x="2527300" y="17367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83%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5014913" y="1693863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84%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7" name="Text Box 31"/>
          <p:cNvSpPr txBox="1">
            <a:spLocks noChangeArrowheads="1"/>
          </p:cNvSpPr>
          <p:nvPr/>
        </p:nvSpPr>
        <p:spPr bwMode="auto">
          <a:xfrm>
            <a:off x="3095625" y="4603750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17%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8" name="Text Box 32"/>
          <p:cNvSpPr txBox="1">
            <a:spLocks noChangeArrowheads="1"/>
          </p:cNvSpPr>
          <p:nvPr/>
        </p:nvSpPr>
        <p:spPr bwMode="auto">
          <a:xfrm>
            <a:off x="4451350" y="4649788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16%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2305050" y="5800725"/>
            <a:ext cx="1674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Coral snakes</a:t>
            </a:r>
          </a:p>
          <a:p>
            <a:pPr algn="ctr"/>
            <a:r>
              <a:rPr lang="en-US" altLang="en-US" sz="2000" b="1"/>
              <a:t>absent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4240213" y="5800725"/>
            <a:ext cx="16748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Coral snakes</a:t>
            </a:r>
          </a:p>
          <a:p>
            <a:pPr algn="ctr"/>
            <a:r>
              <a:rPr lang="en-US" altLang="en-US" sz="2000" b="1"/>
              <a:t>present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1" name="Text Box 35"/>
          <p:cNvSpPr txBox="1">
            <a:spLocks noChangeArrowheads="1"/>
          </p:cNvSpPr>
          <p:nvPr/>
        </p:nvSpPr>
        <p:spPr bwMode="auto">
          <a:xfrm rot="-5400000">
            <a:off x="-340519" y="3009107"/>
            <a:ext cx="325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000" b="1"/>
              <a:t>Percent of total attacks</a:t>
            </a:r>
          </a:p>
          <a:p>
            <a:pPr algn="ctr"/>
            <a:r>
              <a:rPr lang="en-US" altLang="en-US" sz="2000" b="1"/>
              <a:t>on artificial snakes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1508125" y="1195388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100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1508125" y="20796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80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4" name="Text Box 38"/>
          <p:cNvSpPr txBox="1">
            <a:spLocks noChangeArrowheads="1"/>
          </p:cNvSpPr>
          <p:nvPr/>
        </p:nvSpPr>
        <p:spPr bwMode="auto">
          <a:xfrm>
            <a:off x="1508125" y="291147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60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1508125" y="3795713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40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1508125" y="46450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20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7" name="Text Box 41"/>
          <p:cNvSpPr txBox="1">
            <a:spLocks noChangeArrowheads="1"/>
          </p:cNvSpPr>
          <p:nvPr/>
        </p:nvSpPr>
        <p:spPr bwMode="auto">
          <a:xfrm>
            <a:off x="1500188" y="5502275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/>
              <a:t>0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331818" name="Rectangle 42"/>
          <p:cNvSpPr>
            <a:spLocks noChangeArrowheads="1"/>
          </p:cNvSpPr>
          <p:nvPr/>
        </p:nvSpPr>
        <p:spPr bwMode="auto">
          <a:xfrm>
            <a:off x="892175" y="298450"/>
            <a:ext cx="3125788" cy="5334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19" name="Text Box 43"/>
          <p:cNvSpPr txBox="1">
            <a:spLocks noChangeArrowheads="1"/>
          </p:cNvSpPr>
          <p:nvPr/>
        </p:nvSpPr>
        <p:spPr bwMode="auto">
          <a:xfrm>
            <a:off x="1069975" y="339725"/>
            <a:ext cx="1757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800" b="1">
                <a:solidFill>
                  <a:schemeClr val="accent2"/>
                </a:solidFill>
              </a:rPr>
              <a:t>RESULTS</a:t>
            </a:r>
            <a:endParaRPr lang="en-US" altLang="en-US" sz="2800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Designing Controlled Experiments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916488"/>
          </a:xfrm>
        </p:spPr>
        <p:txBody>
          <a:bodyPr/>
          <a:lstStyle/>
          <a:p>
            <a:r>
              <a:rPr lang="en-US" altLang="en-US" sz="2600"/>
              <a:t>A </a:t>
            </a:r>
            <a:r>
              <a:rPr lang="en-US" altLang="en-US" sz="2600" b="1"/>
              <a:t>controlled experiment </a:t>
            </a:r>
            <a:r>
              <a:rPr lang="en-US" altLang="en-US" sz="2600"/>
              <a:t>compares an experimental group (the artificial kingsnakes) with a control group (the artificial brown snakes)</a:t>
            </a:r>
          </a:p>
          <a:p>
            <a:r>
              <a:rPr lang="en-US" altLang="en-US" sz="2600"/>
              <a:t>Ideally, only the variable of interest (the color pattern of the artificial snakes) differs between the control and experimental groups</a:t>
            </a:r>
          </a:p>
          <a:p>
            <a:r>
              <a:rPr lang="en-US" altLang="en-US" sz="2600"/>
              <a:t>A controlled experiment means that control groups are used to cancel the effects of unwanted variables</a:t>
            </a:r>
          </a:p>
          <a:p>
            <a:r>
              <a:rPr lang="en-US" altLang="en-US" sz="2600"/>
              <a:t>A controlled experiment does </a:t>
            </a:r>
            <a:r>
              <a:rPr lang="en-US" altLang="en-US" sz="2600" i="1"/>
              <a:t>not </a:t>
            </a:r>
            <a:r>
              <a:rPr lang="en-US" altLang="en-US" sz="2600"/>
              <a:t>mean that all unwanted variables are kept constant</a:t>
            </a:r>
            <a:endParaRPr lang="en-US" altLang="en-US" sz="2400"/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984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Limitations of Science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473450"/>
          </a:xfrm>
        </p:spPr>
        <p:txBody>
          <a:bodyPr/>
          <a:lstStyle/>
          <a:p>
            <a:r>
              <a:rPr lang="en-US" altLang="en-US"/>
              <a:t>In science, observations and experimental results must be repeatable</a:t>
            </a:r>
          </a:p>
          <a:p>
            <a:r>
              <a:rPr lang="en-US" altLang="en-US"/>
              <a:t>Science cannot support or falsify supernatural explanations, which are outside the bounds of science</a:t>
            </a:r>
          </a:p>
          <a:p>
            <a:pPr lvl="1"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886333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03238"/>
          </a:xfrm>
        </p:spPr>
        <p:txBody>
          <a:bodyPr/>
          <a:lstStyle/>
          <a:p>
            <a:r>
              <a:rPr lang="en-US" altLang="en-US"/>
              <a:t>Theories in Science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3609975"/>
          </a:xfrm>
        </p:spPr>
        <p:txBody>
          <a:bodyPr/>
          <a:lstStyle/>
          <a:p>
            <a:r>
              <a:rPr lang="en-US" altLang="en-US"/>
              <a:t>In the context of science, a </a:t>
            </a:r>
            <a:r>
              <a:rPr lang="en-US" altLang="en-US" b="1"/>
              <a:t>theory </a:t>
            </a:r>
            <a:r>
              <a:rPr lang="en-US" altLang="en-US"/>
              <a:t>is:</a:t>
            </a:r>
          </a:p>
          <a:p>
            <a:pPr lvl="1"/>
            <a:r>
              <a:rPr lang="en-US" altLang="en-US"/>
              <a:t>Broader in scope than a hypothesis</a:t>
            </a:r>
          </a:p>
          <a:p>
            <a:pPr lvl="1"/>
            <a:r>
              <a:rPr lang="en-US" altLang="en-US"/>
              <a:t>General, and can lead to new testable hypotheses</a:t>
            </a:r>
          </a:p>
          <a:p>
            <a:pPr lvl="1"/>
            <a:r>
              <a:rPr lang="en-US" altLang="en-US"/>
              <a:t>Supported by a large body of evidence in comparison to a hypothesis</a:t>
            </a:r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60635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27" name="Picture 19" descr="01_20NaturalSel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77963"/>
            <a:ext cx="85423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28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1-20</a:t>
            </a:r>
            <a:endParaRPr lang="en-US" altLang="en-US" sz="1500"/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558800" y="3471863"/>
            <a:ext cx="1695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Population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with varied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inherited traits.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2887663" y="3471863"/>
            <a:ext cx="1695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Elimination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of individuals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with certain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traits.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5194300" y="3468688"/>
            <a:ext cx="169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Reproduction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of survivors.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7472363" y="3468688"/>
            <a:ext cx="144621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Increasing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frequency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of traits that enhance survival and reproductive success.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24633" name="Oval 25"/>
          <p:cNvSpPr>
            <a:spLocks noChangeArrowheads="1"/>
          </p:cNvSpPr>
          <p:nvPr/>
        </p:nvSpPr>
        <p:spPr bwMode="auto">
          <a:xfrm>
            <a:off x="4927600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34" name="Oval 26"/>
          <p:cNvSpPr>
            <a:spLocks noChangeArrowheads="1"/>
          </p:cNvSpPr>
          <p:nvPr/>
        </p:nvSpPr>
        <p:spPr bwMode="auto">
          <a:xfrm>
            <a:off x="7205663" y="3479800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7221538" y="3498850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4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4935538" y="3498850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3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24637" name="Oval 29"/>
          <p:cNvSpPr>
            <a:spLocks noChangeArrowheads="1"/>
          </p:cNvSpPr>
          <p:nvPr/>
        </p:nvSpPr>
        <p:spPr bwMode="auto">
          <a:xfrm>
            <a:off x="2625725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2646363" y="3495675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2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24639" name="Oval 31"/>
          <p:cNvSpPr>
            <a:spLocks noChangeArrowheads="1"/>
          </p:cNvSpPr>
          <p:nvPr/>
        </p:nvSpPr>
        <p:spPr bwMode="auto">
          <a:xfrm>
            <a:off x="292100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309563" y="3495675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1</a:t>
            </a:r>
            <a:endParaRPr lang="en-US" altLang="en-US" sz="14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Model Building in Science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17950"/>
          </a:xfrm>
        </p:spPr>
        <p:txBody>
          <a:bodyPr/>
          <a:lstStyle/>
          <a:p>
            <a:r>
              <a:rPr lang="en-US" altLang="en-US" b="1"/>
              <a:t>Models </a:t>
            </a:r>
            <a:r>
              <a:rPr lang="en-US" altLang="en-US"/>
              <a:t>are representations of natural phenomena and can take the form of:</a:t>
            </a:r>
          </a:p>
          <a:p>
            <a:pPr lvl="1"/>
            <a:r>
              <a:rPr lang="en-US" altLang="en-US"/>
              <a:t>Diagrams</a:t>
            </a:r>
          </a:p>
          <a:p>
            <a:pPr lvl="1"/>
            <a:r>
              <a:rPr lang="en-US" altLang="en-US"/>
              <a:t>Three-dimensional objects</a:t>
            </a:r>
          </a:p>
          <a:p>
            <a:pPr lvl="1"/>
            <a:r>
              <a:rPr lang="en-US" altLang="en-US"/>
              <a:t>Computer programs</a:t>
            </a:r>
          </a:p>
          <a:p>
            <a:pPr lvl="1"/>
            <a:r>
              <a:rPr lang="en-US" altLang="en-US"/>
              <a:t>Mathematical equations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164487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6" name="Picture 16" descr="01_28BloodFlowMode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36525"/>
            <a:ext cx="49022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1-28</a:t>
            </a:r>
            <a:endParaRPr lang="en-US" altLang="en-US" sz="1500"/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744788" y="147638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From</a:t>
            </a:r>
          </a:p>
          <a:p>
            <a:pPr algn="ctr">
              <a:lnSpc>
                <a:spcPct val="90000"/>
              </a:lnSpc>
            </a:pPr>
            <a:r>
              <a:rPr lang="en-US" altLang="en-US" sz="2600" b="1"/>
              <a:t>body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5287963" y="147638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600" b="1"/>
              <a:t>From</a:t>
            </a:r>
          </a:p>
          <a:p>
            <a:pPr algn="l">
              <a:lnSpc>
                <a:spcPct val="90000"/>
              </a:lnSpc>
            </a:pPr>
            <a:r>
              <a:rPr lang="en-US" altLang="en-US" sz="2600" b="1"/>
              <a:t>lungs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2763838" y="1917700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Right</a:t>
            </a:r>
          </a:p>
          <a:p>
            <a:pPr algn="ctr">
              <a:lnSpc>
                <a:spcPct val="90000"/>
              </a:lnSpc>
            </a:pPr>
            <a:r>
              <a:rPr lang="en-US" altLang="en-US" sz="2600" b="1"/>
              <a:t>atrium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5129213" y="1917700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Left</a:t>
            </a:r>
          </a:p>
          <a:p>
            <a:pPr algn="ctr">
              <a:lnSpc>
                <a:spcPct val="90000"/>
              </a:lnSpc>
            </a:pPr>
            <a:r>
              <a:rPr lang="en-US" altLang="en-US" sz="2600" b="1"/>
              <a:t>atrium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4995863" y="4089400"/>
            <a:ext cx="1466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Left</a:t>
            </a:r>
          </a:p>
          <a:p>
            <a:pPr algn="ctr">
              <a:lnSpc>
                <a:spcPct val="90000"/>
              </a:lnSpc>
            </a:pPr>
            <a:r>
              <a:rPr lang="en-US" altLang="en-US" sz="2600" b="1"/>
              <a:t>ventricle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646363" y="4089400"/>
            <a:ext cx="1466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Right</a:t>
            </a:r>
          </a:p>
          <a:p>
            <a:pPr algn="ctr">
              <a:lnSpc>
                <a:spcPct val="90000"/>
              </a:lnSpc>
            </a:pPr>
            <a:r>
              <a:rPr lang="en-US" altLang="en-US" sz="2600" b="1"/>
              <a:t>ventricle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627313" y="6191250"/>
            <a:ext cx="1466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To lungs</a:t>
            </a:r>
            <a:endParaRPr lang="en-US" altLang="en-US" sz="2600" b="1">
              <a:latin typeface="Times" pitchFamily="18" charset="0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5049838" y="6191250"/>
            <a:ext cx="1466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/>
              <a:t>To body</a:t>
            </a:r>
            <a:endParaRPr lang="en-US" altLang="en-US" sz="26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The Culture of Science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</p:spPr>
        <p:txBody>
          <a:bodyPr/>
          <a:lstStyle/>
          <a:p>
            <a:r>
              <a:rPr lang="en-US" altLang="en-US"/>
              <a:t>Most scientists work in teams, which often include graduate and undergraduate students</a:t>
            </a:r>
          </a:p>
          <a:p>
            <a:r>
              <a:rPr lang="en-US" altLang="en-US"/>
              <a:t>Good communication is important in order to share results through seminars, publications, and websites</a:t>
            </a:r>
          </a:p>
          <a:p>
            <a:endParaRPr lang="en-US" alt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668501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1-29</a:t>
            </a:r>
            <a:endParaRPr lang="en-US" altLang="en-US" sz="1500"/>
          </a:p>
        </p:txBody>
      </p:sp>
      <p:pic>
        <p:nvPicPr>
          <p:cNvPr id="333832" name="Picture 8" descr="01_29GloriaCoruzzi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6525"/>
            <a:ext cx="62309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Science, Technology, and Society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</p:spPr>
        <p:txBody>
          <a:bodyPr/>
          <a:lstStyle/>
          <a:p>
            <a:r>
              <a:rPr lang="en-US" altLang="en-US"/>
              <a:t>The goal of science is to understand natural phenomena</a:t>
            </a:r>
          </a:p>
          <a:p>
            <a:r>
              <a:rPr lang="en-US" altLang="en-US"/>
              <a:t>The goal of </a:t>
            </a:r>
            <a:r>
              <a:rPr lang="en-US" altLang="en-US" b="1"/>
              <a:t>technology </a:t>
            </a:r>
            <a:r>
              <a:rPr lang="en-US" altLang="en-US"/>
              <a:t>is to </a:t>
            </a:r>
            <a:r>
              <a:rPr lang="en-US" altLang="en-US" i="1"/>
              <a:t>apply </a:t>
            </a:r>
            <a:r>
              <a:rPr lang="en-US" altLang="en-US"/>
              <a:t>scientific knowledge for some specific purpose</a:t>
            </a:r>
          </a:p>
          <a:p>
            <a:r>
              <a:rPr lang="en-US" altLang="en-US"/>
              <a:t>Science and technology are interdependent</a:t>
            </a:r>
          </a:p>
          <a:p>
            <a:r>
              <a:rPr lang="en-US" altLang="en-US"/>
              <a:t>Biology is marked by “discoveries,” while technology is marked by “inventions”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886272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211763"/>
          </a:xfrm>
        </p:spPr>
        <p:txBody>
          <a:bodyPr/>
          <a:lstStyle/>
          <a:p>
            <a:r>
              <a:rPr lang="en-US" altLang="en-US"/>
              <a:t>The combination of science and technology has dramatic effects on society</a:t>
            </a:r>
          </a:p>
          <a:p>
            <a:pPr lvl="1"/>
            <a:r>
              <a:rPr lang="en-US" altLang="en-US"/>
              <a:t>For example, the discovery of DNA by James Watson and Francis Crick allowed for advances in DNA technology such as testing for hereditary diseases</a:t>
            </a:r>
          </a:p>
          <a:p>
            <a:r>
              <a:rPr lang="en-US" altLang="en-US"/>
              <a:t>Ethical issues can arise from new technology, but have as much to do with politics, economics, and cultural values as with science and technology </a:t>
            </a:r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5563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1-30</a:t>
            </a:r>
            <a:endParaRPr lang="en-US" altLang="en-US" sz="1500"/>
          </a:p>
        </p:txBody>
      </p:sp>
      <p:pic>
        <p:nvPicPr>
          <p:cNvPr id="334856" name="Picture 8" descr="01_30ForensicTechnicia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2725"/>
            <a:ext cx="79200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1-UN1</a:t>
            </a:r>
            <a:endParaRPr lang="en-US" altLang="en-US" sz="1500"/>
          </a:p>
        </p:txBody>
      </p:sp>
      <p:pic>
        <p:nvPicPr>
          <p:cNvPr id="555013" name="Picture 5" descr="01_UN01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1-UN2</a:t>
            </a:r>
            <a:endParaRPr lang="en-US" altLang="en-US" sz="1500"/>
          </a:p>
        </p:txBody>
      </p:sp>
      <p:pic>
        <p:nvPicPr>
          <p:cNvPr id="557061" name="Picture 5" descr="01_UN02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669925"/>
            <a:ext cx="53467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8" name="Picture 4" descr="01_UN03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30175"/>
            <a:ext cx="5548313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1-UN3</a:t>
            </a:r>
            <a:endParaRPr lang="en-US" altLang="en-US" sz="1500"/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3133725" y="1695450"/>
            <a:ext cx="2378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/>
              <a:t>Producers</a:t>
            </a:r>
            <a:endParaRPr lang="en-US" altLang="en-US" sz="3600" b="1">
              <a:latin typeface="Times" pitchFamily="18" charset="0"/>
            </a:endParaRP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2835275" y="4208463"/>
            <a:ext cx="26844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/>
              <a:t>Consumers</a:t>
            </a:r>
            <a:endParaRPr lang="en-US" altLang="en-US" sz="36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2311400"/>
          </a:xfrm>
        </p:spPr>
        <p:txBody>
          <a:bodyPr/>
          <a:lstStyle/>
          <a:p>
            <a:r>
              <a:rPr lang="en-US" altLang="en-US"/>
              <a:t>Natural selection is often evident in adaptations of organisms to their way of life and environment</a:t>
            </a:r>
          </a:p>
          <a:p>
            <a:r>
              <a:rPr lang="en-US" altLang="en-US"/>
              <a:t>Bat wings are an example of adaptation</a:t>
            </a:r>
          </a:p>
        </p:txBody>
      </p:sp>
      <p:sp>
        <p:nvSpPr>
          <p:cNvPr id="262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21336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Soaring Hawk</a:t>
            </a:r>
          </a:p>
        </p:txBody>
      </p:sp>
      <p:pic>
        <p:nvPicPr>
          <p:cNvPr id="262148" name="Picture 4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9309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5156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1-UN4</a:t>
            </a:r>
            <a:endParaRPr lang="en-US" altLang="en-US" sz="1500"/>
          </a:p>
        </p:txBody>
      </p:sp>
      <p:pic>
        <p:nvPicPr>
          <p:cNvPr id="561157" name="Picture 5" descr="01_UN04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33475"/>
            <a:ext cx="769461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1-UN5</a:t>
            </a:r>
            <a:endParaRPr lang="en-US" altLang="en-US" sz="1500"/>
          </a:p>
        </p:txBody>
      </p:sp>
      <p:pic>
        <p:nvPicPr>
          <p:cNvPr id="563205" name="Picture 5" descr="01_UN05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5588"/>
            <a:ext cx="6456363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1-UN6</a:t>
            </a:r>
            <a:endParaRPr lang="en-US" altLang="en-US" sz="1500"/>
          </a:p>
        </p:txBody>
      </p:sp>
      <p:pic>
        <p:nvPicPr>
          <p:cNvPr id="565253" name="Picture 5" descr="01_UN06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17725"/>
            <a:ext cx="3024187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1-UN7</a:t>
            </a:r>
            <a:endParaRPr lang="en-US" altLang="en-US" sz="1500"/>
          </a:p>
        </p:txBody>
      </p:sp>
      <p:pic>
        <p:nvPicPr>
          <p:cNvPr id="567301" name="Picture 5" descr="01_UN07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36525"/>
            <a:ext cx="53594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8" name="Picture 4" descr="01_UN08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36525"/>
            <a:ext cx="602932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1-UN8</a:t>
            </a:r>
            <a:endParaRPr lang="en-US" altLang="en-US" sz="1500"/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3865563" y="312738"/>
            <a:ext cx="204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Population</a:t>
            </a:r>
          </a:p>
          <a:p>
            <a:pPr algn="l"/>
            <a:r>
              <a:rPr lang="en-US" altLang="en-US" sz="2100" b="1"/>
              <a:t>of organisms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569351" name="Text Box 7"/>
          <p:cNvSpPr txBox="1">
            <a:spLocks noChangeArrowheads="1"/>
          </p:cNvSpPr>
          <p:nvPr/>
        </p:nvSpPr>
        <p:spPr bwMode="auto">
          <a:xfrm>
            <a:off x="2093913" y="1924050"/>
            <a:ext cx="155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Hereditary</a:t>
            </a:r>
          </a:p>
          <a:p>
            <a:pPr algn="l"/>
            <a:r>
              <a:rPr lang="en-US" altLang="en-US" sz="2100" b="1"/>
              <a:t>variations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5387975" y="1924050"/>
            <a:ext cx="218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Overproduction</a:t>
            </a:r>
          </a:p>
          <a:p>
            <a:pPr algn="l"/>
            <a:r>
              <a:rPr lang="en-US" altLang="en-US" sz="2100" b="1"/>
              <a:t>and competition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569353" name="Text Box 9"/>
          <p:cNvSpPr txBox="1">
            <a:spLocks noChangeArrowheads="1"/>
          </p:cNvSpPr>
          <p:nvPr/>
        </p:nvSpPr>
        <p:spPr bwMode="auto">
          <a:xfrm>
            <a:off x="3286125" y="3884613"/>
            <a:ext cx="28765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Differences in</a:t>
            </a:r>
          </a:p>
          <a:p>
            <a:pPr algn="l"/>
            <a:r>
              <a:rPr lang="en-US" altLang="en-US" sz="2100" b="1"/>
              <a:t>reproductive success</a:t>
            </a:r>
          </a:p>
          <a:p>
            <a:pPr algn="l"/>
            <a:r>
              <a:rPr lang="en-US" altLang="en-US" sz="2100" b="1"/>
              <a:t>of individuals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569354" name="Text Box 10"/>
          <p:cNvSpPr txBox="1">
            <a:spLocks noChangeArrowheads="1"/>
          </p:cNvSpPr>
          <p:nvPr/>
        </p:nvSpPr>
        <p:spPr bwMode="auto">
          <a:xfrm>
            <a:off x="3089275" y="5765800"/>
            <a:ext cx="329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Evolution of adaptations</a:t>
            </a:r>
          </a:p>
          <a:p>
            <a:pPr algn="l"/>
            <a:r>
              <a:rPr lang="en-US" altLang="en-US" sz="2100" b="1"/>
              <a:t>in the population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569355" name="Text Box 11"/>
          <p:cNvSpPr txBox="1">
            <a:spLocks noChangeArrowheads="1"/>
          </p:cNvSpPr>
          <p:nvPr/>
        </p:nvSpPr>
        <p:spPr bwMode="auto">
          <a:xfrm>
            <a:off x="3306763" y="2930525"/>
            <a:ext cx="25003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200" b="1"/>
              <a:t>Environmental</a:t>
            </a:r>
          </a:p>
          <a:p>
            <a:pPr algn="ctr">
              <a:lnSpc>
                <a:spcPct val="90000"/>
              </a:lnSpc>
            </a:pPr>
            <a:r>
              <a:rPr lang="en-US" altLang="en-US" sz="2200" b="1"/>
              <a:t>factors</a:t>
            </a:r>
            <a:endParaRPr lang="en-US" altLang="en-US" sz="22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04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1-UN9</a:t>
            </a:r>
            <a:endParaRPr lang="en-US" altLang="en-US" sz="1500"/>
          </a:p>
        </p:txBody>
      </p:sp>
      <p:pic>
        <p:nvPicPr>
          <p:cNvPr id="571405" name="Picture 13" descr="01_UN09AnsCC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60538"/>
            <a:ext cx="8555037" cy="3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You should now be able to: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89585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/>
              <a:t>Briefly describe the unifying themes that characterize the biological sciences</a:t>
            </a:r>
          </a:p>
          <a:p>
            <a:pPr marL="571500" indent="-571500">
              <a:buFontTx/>
              <a:buAutoNum type="arabicPeriod"/>
            </a:pPr>
            <a:r>
              <a:rPr lang="en-US" altLang="en-US"/>
              <a:t>Distinguish among the three domains of life, and the eukaryotic kingdoms</a:t>
            </a:r>
          </a:p>
          <a:p>
            <a:pPr marL="571500" indent="-571500">
              <a:buFontTx/>
              <a:buAutoNum type="arabicPeriod"/>
            </a:pPr>
            <a:r>
              <a:rPr lang="en-US" altLang="en-US"/>
              <a:t>Distinguish between the following pairs of terms: discovery science and hypothesis-based science, quantitative and qualitative data, inductive and deductive reasoning, science and technology</a:t>
            </a:r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28950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1-21</a:t>
            </a:r>
            <a:endParaRPr lang="en-US" altLang="en-US" sz="1500"/>
          </a:p>
        </p:txBody>
      </p:sp>
      <p:pic>
        <p:nvPicPr>
          <p:cNvPr id="325640" name="Picture 8" descr="01_21B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92238"/>
            <a:ext cx="7456487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Tree of Life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625975"/>
          </a:xfrm>
        </p:spPr>
        <p:txBody>
          <a:bodyPr/>
          <a:lstStyle/>
          <a:p>
            <a:r>
              <a:rPr lang="en-US" altLang="en-US"/>
              <a:t>“Unity in diversity” arises from “descent with modification”</a:t>
            </a:r>
          </a:p>
          <a:p>
            <a:pPr lvl="1"/>
            <a:r>
              <a:rPr lang="en-US" altLang="en-US"/>
              <a:t>For example, the forelimb of the bat, human, horse and the whale flipper all share a common skeletal architecture</a:t>
            </a:r>
          </a:p>
          <a:p>
            <a:r>
              <a:rPr lang="en-US" altLang="en-US"/>
              <a:t>Fossils provide additional evidence of anatomical unity from descent with modification</a:t>
            </a:r>
          </a:p>
          <a:p>
            <a:endParaRPr lang="en-US" altLang="en-US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7098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357688"/>
          </a:xfrm>
        </p:spPr>
        <p:txBody>
          <a:bodyPr/>
          <a:lstStyle/>
          <a:p>
            <a:r>
              <a:rPr lang="en-US" altLang="en-US"/>
              <a:t>Darwin proposed that natural selection could cause an ancestral species to give rise to two or more descendent species</a:t>
            </a:r>
          </a:p>
          <a:p>
            <a:pPr lvl="1"/>
            <a:r>
              <a:rPr lang="en-US" altLang="en-US"/>
              <a:t>For example, the finch species of the Galápagos Islands</a:t>
            </a:r>
          </a:p>
          <a:p>
            <a:r>
              <a:rPr lang="en-US" altLang="en-US"/>
              <a:t>Evolutionary relationships are often illustrated with tree-like diagrams that show ancestors and their descendents</a:t>
            </a: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85331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88" name="Picture 32" descr="01_22-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6525"/>
            <a:ext cx="71516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89" name="Rectangle 3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1-22</a:t>
            </a:r>
            <a:endParaRPr lang="en-US" altLang="en-US" sz="1500"/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1016000" y="871538"/>
            <a:ext cx="7096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COMMON</a:t>
            </a:r>
          </a:p>
          <a:p>
            <a:pPr algn="l"/>
            <a:r>
              <a:rPr lang="en-US" altLang="en-US" sz="900" b="1">
                <a:ea typeface="ヒラギノ角ゴ Pro W3" pitchFamily="48" charset="-128"/>
              </a:rPr>
              <a:t>ANCESTOR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 rot="5400000">
            <a:off x="3302794" y="600869"/>
            <a:ext cx="9159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Warbler finches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 rot="5400000">
            <a:off x="3729038" y="615950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Insect-eaters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 rot="5400000">
            <a:off x="4162425" y="1282700"/>
            <a:ext cx="6953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Seed-eater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 rot="5400000">
            <a:off x="4524375" y="1739900"/>
            <a:ext cx="6953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Bud-eater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 rot="5400000">
            <a:off x="3733801" y="2771775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Insect-eaters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 rot="5400000">
            <a:off x="3365501" y="2771775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Tree finches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6069013" y="392113"/>
            <a:ext cx="1189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Green warbler finch </a:t>
            </a:r>
            <a:r>
              <a:rPr lang="en-US" altLang="en-US" sz="900" b="1" i="1">
                <a:ea typeface="ヒラギノ角ゴ Pro W3" pitchFamily="48" charset="-128"/>
              </a:rPr>
              <a:t>Certhidea olivacea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6069013" y="828675"/>
            <a:ext cx="1189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Gray warbler finch </a:t>
            </a:r>
            <a:r>
              <a:rPr lang="en-US" altLang="en-US" sz="900" b="1" i="1">
                <a:ea typeface="ヒラギノ角ゴ Pro W3" pitchFamily="48" charset="-128"/>
              </a:rPr>
              <a:t>Certhidea fusca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6069013" y="1268413"/>
            <a:ext cx="10620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Sharp-beaked</a:t>
            </a:r>
          </a:p>
          <a:p>
            <a:pPr algn="l"/>
            <a:r>
              <a:rPr lang="en-US" altLang="en-US" sz="900" b="1">
                <a:ea typeface="ヒラギノ角ゴ Pro W3" pitchFamily="48" charset="-128"/>
              </a:rPr>
              <a:t>ground finch </a:t>
            </a:r>
            <a:r>
              <a:rPr lang="en-US" altLang="en-US" sz="900" b="1" i="1">
                <a:ea typeface="ヒラギノ角ゴ Pro W3" pitchFamily="48" charset="-128"/>
              </a:rPr>
              <a:t>Geospiza difficilis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6069013" y="1704975"/>
            <a:ext cx="12779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Vegetarian finch </a:t>
            </a:r>
            <a:r>
              <a:rPr lang="en-US" altLang="en-US" sz="900" b="1" i="1">
                <a:ea typeface="ヒラギノ角ゴ Pro W3" pitchFamily="48" charset="-128"/>
              </a:rPr>
              <a:t>Platyspiza crassirostris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6069013" y="2130425"/>
            <a:ext cx="12779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Mangrove finch </a:t>
            </a:r>
            <a:r>
              <a:rPr lang="en-US" altLang="en-US" sz="900" b="1" i="1">
                <a:ea typeface="ヒラギノ角ゴ Pro W3" pitchFamily="48" charset="-128"/>
              </a:rPr>
              <a:t>Cactospiza heliobates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2" name="Text Box 46"/>
          <p:cNvSpPr txBox="1">
            <a:spLocks noChangeArrowheads="1"/>
          </p:cNvSpPr>
          <p:nvPr/>
        </p:nvSpPr>
        <p:spPr bwMode="auto">
          <a:xfrm>
            <a:off x="6069013" y="2555875"/>
            <a:ext cx="1120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Woodpecker finch </a:t>
            </a:r>
            <a:r>
              <a:rPr lang="en-US" altLang="en-US" sz="900" b="1" i="1">
                <a:ea typeface="ヒラギノ角ゴ Pro W3" pitchFamily="48" charset="-128"/>
              </a:rPr>
              <a:t>Cactospiza pallida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3" name="Text Box 47"/>
          <p:cNvSpPr txBox="1">
            <a:spLocks noChangeArrowheads="1"/>
          </p:cNvSpPr>
          <p:nvPr/>
        </p:nvSpPr>
        <p:spPr bwMode="auto">
          <a:xfrm>
            <a:off x="6069013" y="2987675"/>
            <a:ext cx="1303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Medium tree finch </a:t>
            </a:r>
            <a:r>
              <a:rPr lang="en-US" altLang="en-US" sz="900" b="1" i="1">
                <a:ea typeface="ヒラギノ角ゴ Pro W3" pitchFamily="48" charset="-128"/>
              </a:rPr>
              <a:t>Camarhynchus pauper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4" name="Text Box 48"/>
          <p:cNvSpPr txBox="1">
            <a:spLocks noChangeArrowheads="1"/>
          </p:cNvSpPr>
          <p:nvPr/>
        </p:nvSpPr>
        <p:spPr bwMode="auto">
          <a:xfrm>
            <a:off x="6069013" y="3317875"/>
            <a:ext cx="9969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Large tree finch </a:t>
            </a:r>
            <a:r>
              <a:rPr lang="en-US" altLang="en-US" sz="900" b="1" i="1">
                <a:ea typeface="ヒラギノ角ゴ Pro W3" pitchFamily="48" charset="-128"/>
              </a:rPr>
              <a:t>Camarhynchus psittacula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5" name="Text Box 49"/>
          <p:cNvSpPr txBox="1">
            <a:spLocks noChangeArrowheads="1"/>
          </p:cNvSpPr>
          <p:nvPr/>
        </p:nvSpPr>
        <p:spPr bwMode="auto">
          <a:xfrm>
            <a:off x="6069013" y="3795713"/>
            <a:ext cx="914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Small tree finch </a:t>
            </a:r>
            <a:r>
              <a:rPr lang="en-US" altLang="en-US" sz="900" b="1" i="1">
                <a:ea typeface="ヒラギノ角ゴ Pro W3" pitchFamily="48" charset="-128"/>
              </a:rPr>
              <a:t>Camarhynchus parvulus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6" name="Text Box 50"/>
          <p:cNvSpPr txBox="1">
            <a:spLocks noChangeArrowheads="1"/>
          </p:cNvSpPr>
          <p:nvPr/>
        </p:nvSpPr>
        <p:spPr bwMode="auto">
          <a:xfrm>
            <a:off x="6069013" y="4265613"/>
            <a:ext cx="13446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Large cactus</a:t>
            </a:r>
          </a:p>
          <a:p>
            <a:pPr algn="l"/>
            <a:r>
              <a:rPr lang="en-US" altLang="en-US" sz="900" b="1">
                <a:ea typeface="ヒラギノ角ゴ Pro W3" pitchFamily="48" charset="-128"/>
              </a:rPr>
              <a:t>ground finch</a:t>
            </a:r>
          </a:p>
          <a:p>
            <a:pPr algn="l"/>
            <a:r>
              <a:rPr lang="en-US" altLang="en-US" sz="900" b="1" i="1">
                <a:ea typeface="ヒラギノ角ゴ Pro W3" pitchFamily="48" charset="-128"/>
              </a:rPr>
              <a:t>Geospiza conirostris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7" name="Text Box 51"/>
          <p:cNvSpPr txBox="1">
            <a:spLocks noChangeArrowheads="1"/>
          </p:cNvSpPr>
          <p:nvPr/>
        </p:nvSpPr>
        <p:spPr bwMode="auto">
          <a:xfrm>
            <a:off x="6069013" y="4710113"/>
            <a:ext cx="13446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Cactus ground finch</a:t>
            </a:r>
          </a:p>
          <a:p>
            <a:pPr algn="l"/>
            <a:r>
              <a:rPr lang="en-US" altLang="en-US" sz="900" b="1" i="1">
                <a:ea typeface="ヒラギノ角ゴ Pro W3" pitchFamily="48" charset="-128"/>
              </a:rPr>
              <a:t>Geospiza scandens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8" name="Text Box 52"/>
          <p:cNvSpPr txBox="1">
            <a:spLocks noChangeArrowheads="1"/>
          </p:cNvSpPr>
          <p:nvPr/>
        </p:nvSpPr>
        <p:spPr bwMode="auto">
          <a:xfrm>
            <a:off x="6069013" y="5143500"/>
            <a:ext cx="11795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Small ground finch</a:t>
            </a:r>
          </a:p>
          <a:p>
            <a:pPr algn="l"/>
            <a:r>
              <a:rPr lang="en-US" altLang="en-US" sz="900" b="1" i="1">
                <a:ea typeface="ヒラギノ角ゴ Pro W3" pitchFamily="48" charset="-128"/>
              </a:rPr>
              <a:t>Geospiza fuliginosa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9" name="Text Box 53"/>
          <p:cNvSpPr txBox="1">
            <a:spLocks noChangeArrowheads="1"/>
          </p:cNvSpPr>
          <p:nvPr/>
        </p:nvSpPr>
        <p:spPr bwMode="auto">
          <a:xfrm>
            <a:off x="6069013" y="5567363"/>
            <a:ext cx="11795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Medium ground finch</a:t>
            </a:r>
          </a:p>
          <a:p>
            <a:pPr algn="l"/>
            <a:r>
              <a:rPr lang="en-US" altLang="en-US" sz="900" b="1" i="1">
                <a:ea typeface="ヒラギノ角ゴ Pro W3" pitchFamily="48" charset="-128"/>
              </a:rPr>
              <a:t>Geospiza fortis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0" name="Text Box 54"/>
          <p:cNvSpPr txBox="1">
            <a:spLocks noChangeArrowheads="1"/>
          </p:cNvSpPr>
          <p:nvPr/>
        </p:nvSpPr>
        <p:spPr bwMode="auto">
          <a:xfrm>
            <a:off x="6069013" y="6003925"/>
            <a:ext cx="114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900" b="1">
                <a:ea typeface="ヒラギノ角ゴ Pro W3" pitchFamily="48" charset="-128"/>
              </a:rPr>
              <a:t>Large ground finch</a:t>
            </a:r>
          </a:p>
          <a:p>
            <a:pPr algn="l"/>
            <a:r>
              <a:rPr lang="en-US" altLang="en-US" sz="900" b="1" i="1">
                <a:ea typeface="ヒラギノ角ゴ Pro W3" pitchFamily="48" charset="-128"/>
              </a:rPr>
              <a:t>Geospiza magnirostris</a:t>
            </a:r>
          </a:p>
        </p:txBody>
      </p:sp>
      <p:sp>
        <p:nvSpPr>
          <p:cNvPr id="326711" name="Text Box 55"/>
          <p:cNvSpPr txBox="1">
            <a:spLocks noChangeArrowheads="1"/>
          </p:cNvSpPr>
          <p:nvPr/>
        </p:nvSpPr>
        <p:spPr bwMode="auto">
          <a:xfrm rot="5400000">
            <a:off x="3307556" y="5112544"/>
            <a:ext cx="9191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Ground finches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2" name="Text Box 56"/>
          <p:cNvSpPr txBox="1">
            <a:spLocks noChangeArrowheads="1"/>
          </p:cNvSpPr>
          <p:nvPr/>
        </p:nvSpPr>
        <p:spPr bwMode="auto">
          <a:xfrm rot="5400000">
            <a:off x="3758407" y="5098256"/>
            <a:ext cx="7350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Seed-eaters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3" name="Text Box 57"/>
          <p:cNvSpPr txBox="1">
            <a:spLocks noChangeArrowheads="1"/>
          </p:cNvSpPr>
          <p:nvPr/>
        </p:nvSpPr>
        <p:spPr bwMode="auto">
          <a:xfrm rot="5400000">
            <a:off x="4410869" y="4458494"/>
            <a:ext cx="8493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Cactus-flower-eaters</a:t>
            </a:r>
            <a:endParaRPr lang="en-US" altLang="en-US" sz="9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69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Microsoft Office PowerPoint</Application>
  <PresentationFormat>On-screen Show (4:3)</PresentationFormat>
  <Paragraphs>422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Tree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1.3: Scientists use two main forms of inquiry in their study of nature</vt:lpstr>
      <vt:lpstr>Discovery Science</vt:lpstr>
      <vt:lpstr>Types of Data</vt:lpstr>
      <vt:lpstr>PowerPoint Presentation</vt:lpstr>
      <vt:lpstr>Induction in Discovery Science</vt:lpstr>
      <vt:lpstr>Hypothesis-Based Science</vt:lpstr>
      <vt:lpstr>The Role of Hypotheses in Inquiry</vt:lpstr>
      <vt:lpstr>PowerPoint Presentation</vt:lpstr>
      <vt:lpstr>PowerPoint Presentation</vt:lpstr>
      <vt:lpstr>PowerPoint Presentation</vt:lpstr>
      <vt:lpstr>PowerPoint Presentation</vt:lpstr>
      <vt:lpstr>Deduction: The “If…Then” Logic of Hypothesis Based Science</vt:lpstr>
      <vt:lpstr>A Closer Look at Hypotheses in Scientific Inquiry</vt:lpstr>
      <vt:lpstr>The Myth of the Scientific Method</vt:lpstr>
      <vt:lpstr>A Case Study in Scientific Inquiry: Investigating Mimicry in Snake Populations</vt:lpstr>
      <vt:lpstr>PowerPoint Presentation</vt:lpstr>
      <vt:lpstr>PowerPoint Presentation</vt:lpstr>
      <vt:lpstr>Field Experiments with Artificial Snakes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Controlled Experiments</vt:lpstr>
      <vt:lpstr>Limitations of Science</vt:lpstr>
      <vt:lpstr>Theories in Science</vt:lpstr>
      <vt:lpstr>Model Building in Science</vt:lpstr>
      <vt:lpstr>PowerPoint Presentation</vt:lpstr>
      <vt:lpstr>The Culture of Science</vt:lpstr>
      <vt:lpstr>PowerPoint Presentation</vt:lpstr>
      <vt:lpstr>Science, Technology, and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should now be able to: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Abdel-Messih</dc:creator>
  <cp:lastModifiedBy>Mary Abdel-Messih</cp:lastModifiedBy>
  <cp:revision>1</cp:revision>
  <dcterms:created xsi:type="dcterms:W3CDTF">2018-05-29T18:41:04Z</dcterms:created>
  <dcterms:modified xsi:type="dcterms:W3CDTF">2018-05-29T18:41:43Z</dcterms:modified>
</cp:coreProperties>
</file>