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4A680-07BB-4203-AC28-A92CBC694066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463EE-0D84-4744-8E67-8A5FFCF5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7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DF889BB-FF2D-42CC-B13E-836146429AF2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0AE6F03-2716-488A-BAF4-A1D5BF96BB2D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10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AC7B398-39C5-46AE-B034-B65D54AD0BE5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11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D614478-84D3-46F1-BB69-FFC663D4DB6D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12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34694"/>
                </a:solidFill>
              </a:rPr>
              <a:t>Figure 2.5 Simplified models of a helium (He) atom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9532932-395A-4E57-B113-F4FA723913BF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13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53BB868-5011-4233-A38A-EAECBCA0D99C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14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93DC989-A3A7-4E87-AE71-9BFDFF05B7B5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15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8E9C3F5-4014-42F2-919A-1787D4CC8790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16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34694"/>
                </a:solidFill>
              </a:rPr>
              <a:t>Figure 2.6 Radioactive tracers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24F6193-4595-47BE-B110-90A8C0382544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17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34694"/>
                </a:solidFill>
              </a:rPr>
              <a:t>Figure 2.6 Radioactive tracers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6AC64FE-16E4-4F59-B9AD-CECDDAD77B69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18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34694"/>
                </a:solidFill>
              </a:rPr>
              <a:t>Figure 2.6 Radioactive tracers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FFCB26F-5F31-4918-98AF-28F83997EB2C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19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6BC928E-54C3-48B5-A832-B1D5BF815AE3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2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CD41FE2-81EF-4FFA-89D2-1896ECF91584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20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34694"/>
                </a:solidFill>
              </a:rPr>
              <a:t>Figure 2.8  Energy levels of an atom</a:t>
            </a:r>
            <a:r>
              <a:rPr lang="en-US" altLang="en-US" smtClean="0">
                <a:solidFill>
                  <a:srgbClr val="034694"/>
                </a:solidFill>
                <a:latin typeface="Arial" charset="0"/>
              </a:rPr>
              <a:t>’</a:t>
            </a:r>
            <a:r>
              <a:rPr lang="en-US" altLang="en-US" smtClean="0">
                <a:solidFill>
                  <a:srgbClr val="034694"/>
                </a:solidFill>
              </a:rPr>
              <a:t>s electrons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CA8CB26-1BA1-4CD4-8AAB-562B4CA2FC47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21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5C6D278-BC55-464C-8AD0-A0A953CE8A8F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22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34694"/>
                </a:solidFill>
              </a:rPr>
              <a:t>Figure 2.9 Electron-distribution diagrams for the first 18 elements in the periodic table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87D6B0A-7E02-4D16-A435-156BEEB1A060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23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236C9B0-D409-4C87-8B58-602AD6DA6C47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24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CDB2EBF-3D48-46D8-AE7B-19F7B4EF423E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25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34694"/>
                </a:solidFill>
              </a:rPr>
              <a:t>Figure 2.10 Electron orbitals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4D5C9AF-9065-4C53-B5E5-04694B14F6C5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26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34694"/>
                </a:solidFill>
              </a:rPr>
              <a:t>Figure 2.10 Electron orbitals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1E2FCB5-0893-48C2-AD53-739D04CD0264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27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34694"/>
                </a:solidFill>
              </a:rPr>
              <a:t>Figure 2.10 Electron orbitals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595661A-0BB0-4350-BF71-6E4B1324ED69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28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34694"/>
                </a:solidFill>
              </a:rPr>
              <a:t>Figure 2.10 Electron orbitals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EAEEBF8-FCEB-48C4-BFDA-C07F8C0A0550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29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7087689-F444-421C-8B39-1D5B7332FE60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34694"/>
                </a:solidFill>
              </a:rPr>
              <a:t>Figure 2.2 What creates </a:t>
            </a:r>
            <a:r>
              <a:rPr lang="en-US" altLang="en-US" smtClean="0">
                <a:solidFill>
                  <a:srgbClr val="034694"/>
                </a:solidFill>
                <a:latin typeface="Arial" charset="0"/>
              </a:rPr>
              <a:t>“</a:t>
            </a:r>
            <a:r>
              <a:rPr lang="en-US" altLang="en-US" smtClean="0">
                <a:solidFill>
                  <a:srgbClr val="034694"/>
                </a:solidFill>
              </a:rPr>
              <a:t>devil</a:t>
            </a:r>
            <a:r>
              <a:rPr lang="en-US" altLang="en-US" smtClean="0">
                <a:solidFill>
                  <a:srgbClr val="034694"/>
                </a:solidFill>
                <a:latin typeface="Arial" charset="0"/>
              </a:rPr>
              <a:t>’</a:t>
            </a:r>
            <a:r>
              <a:rPr lang="en-US" altLang="en-US" smtClean="0">
                <a:solidFill>
                  <a:srgbClr val="034694"/>
                </a:solidFill>
              </a:rPr>
              <a:t>s gardens</a:t>
            </a:r>
            <a:r>
              <a:rPr lang="en-US" altLang="en-US" smtClean="0">
                <a:solidFill>
                  <a:srgbClr val="034694"/>
                </a:solidFill>
                <a:latin typeface="Arial" charset="0"/>
              </a:rPr>
              <a:t>”</a:t>
            </a:r>
            <a:r>
              <a:rPr lang="en-US" altLang="en-US" smtClean="0">
                <a:solidFill>
                  <a:srgbClr val="034694"/>
                </a:solidFill>
              </a:rPr>
              <a:t> in the rain forest?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A03D33-1FF5-499B-9E87-7166BBB0DDFF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30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A637E6-8526-4F4C-AB39-9AF59BC88E69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31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34694"/>
                </a:solidFill>
              </a:rPr>
              <a:t>Figure 2.11 Formation of a covalent bond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64036E8-7D84-4226-B443-1A92FF99DFF6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32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9EA676F-4566-4931-8398-D55DDC116BD2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33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29ABD59-3AB9-44A4-98D1-D3CD64D79BFF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34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34694"/>
                </a:solidFill>
              </a:rPr>
              <a:t>Figure 2.12 Covalent bonding in four molecules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53B864E-0F60-4ED0-B910-83E84DEC7198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35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2B97FE7-03A6-42EC-BDB1-5EA5C47E1478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36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A918650-836B-41BF-94EB-89EEC2186C59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37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81B96D3-4589-4332-AEC4-62F37961E570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38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34694"/>
                </a:solidFill>
              </a:rPr>
              <a:t>Figure 2.13 Polar covalent bonds in a water molecule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0489EA7-F9D9-4B34-982C-869E48A584B8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39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88B0511-F9AD-4FEC-AA37-A39AC9CFF45F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2D5A609-1252-4468-8906-A18505749A7B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40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34694"/>
                </a:solidFill>
              </a:rPr>
              <a:t>Figure 2.14 Electron transfer and ionic bonding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A560706-F5EB-41B7-B72A-DE03059A266F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41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34694"/>
                </a:solidFill>
              </a:rPr>
              <a:t>Figure 2.14 Electron transfer and ionic bonding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312126B-0512-448B-BBD3-6B1026DF5504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5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86E1609-E3DE-4352-BA1C-21EF7BBE7EF2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6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34694"/>
                </a:solidFill>
              </a:rPr>
              <a:t>Figure 2.3 The emergent properties of a compound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2E32D3F-5929-408A-B903-8CC67D6C3F5A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7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55BF23A-1D66-41C1-920B-2F9B047C6049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8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Table 2-1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2EDF825-C24D-4488-B564-358111DDE620}" type="slidenum">
              <a:rPr kumimoji="0"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9</a:t>
            </a:fld>
            <a:endParaRPr kumimoji="0"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r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4" b="2774"/>
          <a:stretch>
            <a:fillRect/>
          </a:stretch>
        </p:blipFill>
        <p:spPr bwMode="auto">
          <a:xfrm>
            <a:off x="0" y="0"/>
            <a:ext cx="91471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0825" cy="685641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27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6019800"/>
            <a:ext cx="9144000" cy="533400"/>
          </a:xfrm>
          <a:prstGeom prst="rect">
            <a:avLst/>
          </a:prstGeom>
          <a:solidFill>
            <a:srgbClr val="584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57B2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76200" y="4254500"/>
            <a:ext cx="36957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  <a:latin typeface="Arial Narrow" pitchFamily="34" charset="0"/>
              </a:rPr>
              <a:t>PowerPoint</a:t>
            </a:r>
            <a:r>
              <a:rPr kumimoji="0" lang="en-US" altLang="en-US" sz="1800" b="1" baseline="30000">
                <a:solidFill>
                  <a:srgbClr val="000000"/>
                </a:solidFill>
                <a:latin typeface="Arial Narrow" pitchFamily="34" charset="0"/>
              </a:rPr>
              <a:t>®</a:t>
            </a:r>
            <a:r>
              <a:rPr kumimoji="0" lang="en-US" altLang="en-US" sz="1800" b="1">
                <a:solidFill>
                  <a:srgbClr val="000000"/>
                </a:solidFill>
                <a:latin typeface="Arial Narrow" pitchFamily="34" charset="0"/>
              </a:rPr>
              <a:t> Lecture Presentations for</a:t>
            </a:r>
            <a:r>
              <a:rPr kumimoji="0" lang="en-US" altLang="en-US" sz="1800">
                <a:solidFill>
                  <a:srgbClr val="006699"/>
                </a:solidFill>
              </a:rPr>
              <a:t> </a:t>
            </a:r>
            <a:r>
              <a:rPr kumimoji="0" lang="en-US" altLang="en-US" sz="4800" b="1">
                <a:solidFill>
                  <a:srgbClr val="000000"/>
                </a:solidFill>
              </a:rPr>
              <a:t>Biology</a:t>
            </a:r>
            <a:r>
              <a:rPr kumimoji="0" lang="en-US" altLang="en-US" sz="2400" b="1">
                <a:solidFill>
                  <a:srgbClr val="000000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 i="1">
                <a:solidFill>
                  <a:srgbClr val="000000"/>
                </a:solidFill>
                <a:latin typeface="Times New Roman" pitchFamily="18" charset="0"/>
              </a:rPr>
              <a:t>Eighth Edition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latin typeface="Times New Roman" pitchFamily="18" charset="0"/>
              </a:rPr>
              <a:t>Neil Campbell and Jane Reece</a:t>
            </a:r>
            <a:endParaRPr kumimoji="0" lang="en-US" altLang="en-US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172200"/>
            <a:ext cx="9140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62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FFFFFF"/>
                </a:solidFill>
                <a:latin typeface="Times New Roman" pitchFamily="18" charset="0"/>
              </a:rPr>
              <a:t>Lectures by Chris Romero, updated by Erin Barley with contributions from Joan Sharp</a:t>
            </a:r>
            <a:r>
              <a:rPr kumimoji="0" lang="en-US" altLang="en-US" sz="2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403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8125" y="1531938"/>
            <a:ext cx="8677275" cy="1752600"/>
          </a:xfrm>
        </p:spPr>
        <p:txBody>
          <a:bodyPr/>
          <a:lstStyle>
            <a:lvl1pPr marL="0" indent="0">
              <a:buFontTx/>
              <a:buNone/>
              <a:defRPr sz="5500">
                <a:solidFill>
                  <a:srgbClr val="990066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03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06375" y="157163"/>
            <a:ext cx="8709025" cy="1143000"/>
          </a:xfrm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>
            <a:lvl1pPr marL="0" indent="0">
              <a:defRPr sz="50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945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6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133600" cy="4498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248400" cy="4498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9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0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17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285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85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2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9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5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08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76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22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2850"/>
            <a:ext cx="85344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987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50838" indent="-350838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4926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371600" indent="-342900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28800" indent="-342900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–"/>
        <a:defRPr sz="2600">
          <a:solidFill>
            <a:schemeClr val="tx1"/>
          </a:solidFill>
          <a:latin typeface="+mn-lt"/>
          <a:cs typeface="+mn-cs"/>
        </a:defRPr>
      </a:lvl4pPr>
      <a:lvl5pPr marL="2286000" indent="-33496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  <a:cs typeface="+mn-cs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  <a:cs typeface="+mn-cs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  <a:cs typeface="+mn-cs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  <a:cs typeface="+mn-cs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02_12CovalentBonds_A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6375" y="447675"/>
            <a:ext cx="8709025" cy="390525"/>
          </a:xfrm>
        </p:spPr>
        <p:txBody>
          <a:bodyPr/>
          <a:lstStyle/>
          <a:p>
            <a:pPr eaLnBrk="1" hangingPunct="1"/>
            <a:r>
              <a:rPr lang="en-US" altLang="en-US" smtClean="0"/>
              <a:t>Chapter 2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Chemical Context of Life</a:t>
            </a:r>
            <a:endParaRPr lang="en-US" altLang="en-US" sz="590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94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smtClean="0"/>
              <a:t>Subatomic Particles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51155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Atoms are composed of </a:t>
            </a:r>
            <a:r>
              <a:rPr lang="en-US" altLang="en-US" i="1" smtClean="0"/>
              <a:t>subatomic particles</a:t>
            </a:r>
          </a:p>
          <a:p>
            <a:pPr eaLnBrk="1" hangingPunct="1"/>
            <a:r>
              <a:rPr lang="en-US" altLang="en-US" smtClean="0"/>
              <a:t>Relevant subatomic particles include:</a:t>
            </a:r>
          </a:p>
          <a:p>
            <a:pPr lvl="1" eaLnBrk="1" hangingPunct="1"/>
            <a:r>
              <a:rPr lang="en-US" altLang="en-US" b="1" smtClean="0"/>
              <a:t>Neutrons</a:t>
            </a:r>
            <a:r>
              <a:rPr lang="en-US" altLang="en-US" smtClean="0"/>
              <a:t> (no electrical charge)</a:t>
            </a:r>
          </a:p>
          <a:p>
            <a:pPr lvl="1" eaLnBrk="1" hangingPunct="1"/>
            <a:r>
              <a:rPr lang="en-US" altLang="en-US" b="1" smtClean="0"/>
              <a:t>Protons</a:t>
            </a:r>
            <a:r>
              <a:rPr lang="en-US" altLang="en-US" smtClean="0"/>
              <a:t> (positive charge)</a:t>
            </a:r>
          </a:p>
          <a:p>
            <a:pPr lvl="1" eaLnBrk="1" hangingPunct="1"/>
            <a:r>
              <a:rPr lang="en-US" altLang="en-US" b="1" smtClean="0"/>
              <a:t>Electrons</a:t>
            </a:r>
            <a:r>
              <a:rPr lang="en-US" altLang="en-US" smtClean="0"/>
              <a:t> (negative charge)</a:t>
            </a:r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Benjamin Cummings</a:t>
            </a:r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3546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mtClean="0"/>
              <a:t>Neutrons and protons form the </a:t>
            </a:r>
            <a:r>
              <a:rPr lang="en-US" altLang="en-US" b="1" smtClean="0"/>
              <a:t>atomic nucleus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mtClean="0"/>
              <a:t>Electrons form a cloud around the nucleus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mtClean="0"/>
              <a:t>Neutron mass and proton mass are almost identical and are measured in </a:t>
            </a:r>
            <a:r>
              <a:rPr lang="en-US" altLang="en-US" b="1" smtClean="0"/>
              <a:t>daltons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Benjamin Cummings</a:t>
            </a:r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2" descr="02_05HeliumModel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958850"/>
            <a:ext cx="7578725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3"/>
          <p:cNvSpPr txBox="1">
            <a:spLocks noChangeArrowheads="1"/>
          </p:cNvSpPr>
          <p:nvPr/>
        </p:nvSpPr>
        <p:spPr bwMode="auto">
          <a:xfrm>
            <a:off x="1641475" y="963613"/>
            <a:ext cx="2425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Cloud of negative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charge (2 electrons)</a:t>
            </a:r>
          </a:p>
        </p:txBody>
      </p:sp>
      <p:sp>
        <p:nvSpPr>
          <p:cNvPr id="14340" name="Rectangle 3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Fig. 2-5</a:t>
            </a:r>
            <a:endParaRPr lang="en-US" altLang="en-US" sz="1500" b="1">
              <a:solidFill>
                <a:srgbClr val="FFFFFF"/>
              </a:solidFill>
            </a:endParaRPr>
          </a:p>
        </p:txBody>
      </p:sp>
      <p:sp>
        <p:nvSpPr>
          <p:cNvPr id="14341" name="Line 35"/>
          <p:cNvSpPr>
            <a:spLocks noChangeShapeType="1"/>
          </p:cNvSpPr>
          <p:nvPr/>
        </p:nvSpPr>
        <p:spPr bwMode="auto">
          <a:xfrm>
            <a:off x="2730500" y="1574800"/>
            <a:ext cx="0" cy="552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14342" name="Text Box 36"/>
          <p:cNvSpPr txBox="1">
            <a:spLocks noChangeArrowheads="1"/>
          </p:cNvSpPr>
          <p:nvPr/>
        </p:nvSpPr>
        <p:spPr bwMode="auto">
          <a:xfrm>
            <a:off x="4473575" y="1935163"/>
            <a:ext cx="1022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Nucleus</a:t>
            </a:r>
          </a:p>
        </p:txBody>
      </p:sp>
      <p:sp>
        <p:nvSpPr>
          <p:cNvPr id="14343" name="AutoShape 37"/>
          <p:cNvSpPr>
            <a:spLocks/>
          </p:cNvSpPr>
          <p:nvPr/>
        </p:nvSpPr>
        <p:spPr bwMode="auto">
          <a:xfrm rot="8056752">
            <a:off x="2949576" y="2746375"/>
            <a:ext cx="292100" cy="892175"/>
          </a:xfrm>
          <a:prstGeom prst="leftBrace">
            <a:avLst>
              <a:gd name="adj1" fmla="val 2545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4" name="Line 38"/>
          <p:cNvSpPr>
            <a:spLocks noChangeShapeType="1"/>
          </p:cNvSpPr>
          <p:nvPr/>
        </p:nvSpPr>
        <p:spPr bwMode="auto">
          <a:xfrm flipV="1">
            <a:off x="3187700" y="2120900"/>
            <a:ext cx="1123950" cy="979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14345" name="AutoShape 39"/>
          <p:cNvSpPr>
            <a:spLocks/>
          </p:cNvSpPr>
          <p:nvPr/>
        </p:nvSpPr>
        <p:spPr bwMode="auto">
          <a:xfrm rot="2715541">
            <a:off x="6448426" y="2733675"/>
            <a:ext cx="292100" cy="892175"/>
          </a:xfrm>
          <a:prstGeom prst="leftBrace">
            <a:avLst>
              <a:gd name="adj1" fmla="val 2545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6" name="Line 40"/>
          <p:cNvSpPr>
            <a:spLocks noChangeShapeType="1"/>
          </p:cNvSpPr>
          <p:nvPr/>
        </p:nvSpPr>
        <p:spPr bwMode="auto">
          <a:xfrm>
            <a:off x="5594350" y="2089150"/>
            <a:ext cx="9017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14347" name="Text Box 41"/>
          <p:cNvSpPr txBox="1">
            <a:spLocks noChangeArrowheads="1"/>
          </p:cNvSpPr>
          <p:nvPr/>
        </p:nvSpPr>
        <p:spPr bwMode="auto">
          <a:xfrm>
            <a:off x="6365875" y="1217613"/>
            <a:ext cx="1162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Electrons</a:t>
            </a:r>
          </a:p>
        </p:txBody>
      </p:sp>
      <p:sp>
        <p:nvSpPr>
          <p:cNvPr id="14348" name="Line 42"/>
          <p:cNvSpPr>
            <a:spLocks noChangeShapeType="1"/>
          </p:cNvSpPr>
          <p:nvPr/>
        </p:nvSpPr>
        <p:spPr bwMode="auto">
          <a:xfrm flipV="1">
            <a:off x="6624638" y="1524000"/>
            <a:ext cx="330200" cy="657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14349" name="Line 43"/>
          <p:cNvSpPr>
            <a:spLocks noChangeShapeType="1"/>
          </p:cNvSpPr>
          <p:nvPr/>
        </p:nvSpPr>
        <p:spPr bwMode="auto">
          <a:xfrm>
            <a:off x="6948488" y="1525588"/>
            <a:ext cx="315912" cy="665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14350" name="Text Box 44"/>
          <p:cNvSpPr txBox="1">
            <a:spLocks noChangeArrowheads="1"/>
          </p:cNvSpPr>
          <p:nvPr/>
        </p:nvSpPr>
        <p:spPr bwMode="auto">
          <a:xfrm>
            <a:off x="6810375" y="5440363"/>
            <a:ext cx="361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(b)</a:t>
            </a:r>
          </a:p>
        </p:txBody>
      </p:sp>
      <p:sp>
        <p:nvSpPr>
          <p:cNvPr id="14351" name="Text Box 45"/>
          <p:cNvSpPr txBox="1">
            <a:spLocks noChangeArrowheads="1"/>
          </p:cNvSpPr>
          <p:nvPr/>
        </p:nvSpPr>
        <p:spPr bwMode="auto">
          <a:xfrm>
            <a:off x="2593975" y="5446713"/>
            <a:ext cx="361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34062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smtClean="0"/>
              <a:t>Atomic Number and Atomic Mass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34400" cy="47371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Atoms of the various elements differ in number of subatomic particles</a:t>
            </a:r>
          </a:p>
          <a:p>
            <a:pPr eaLnBrk="1" hangingPunct="1"/>
            <a:r>
              <a:rPr lang="en-US" altLang="en-US" smtClean="0"/>
              <a:t>An element’s </a:t>
            </a:r>
            <a:r>
              <a:rPr lang="en-US" altLang="en-US" b="1" smtClean="0"/>
              <a:t>atomic number </a:t>
            </a:r>
            <a:r>
              <a:rPr lang="en-US" altLang="en-US" smtClean="0"/>
              <a:t>is the number of protons in its nucleus</a:t>
            </a:r>
          </a:p>
          <a:p>
            <a:pPr eaLnBrk="1" hangingPunct="1"/>
            <a:r>
              <a:rPr lang="en-US" altLang="en-US" smtClean="0"/>
              <a:t>An element’s </a:t>
            </a:r>
            <a:r>
              <a:rPr lang="en-US" altLang="en-US" b="1" smtClean="0"/>
              <a:t>mass number </a:t>
            </a:r>
            <a:r>
              <a:rPr lang="en-US" altLang="en-US" smtClean="0"/>
              <a:t>is the sum of protons plus neutrons in the nucleus </a:t>
            </a:r>
          </a:p>
          <a:p>
            <a:pPr eaLnBrk="1" hangingPunct="1"/>
            <a:r>
              <a:rPr lang="en-US" altLang="en-US" b="1" smtClean="0"/>
              <a:t>Atomic mass</a:t>
            </a:r>
            <a:r>
              <a:rPr lang="en-US" altLang="en-US" smtClean="0"/>
              <a:t>, the atom’s total mass, can be approximated by the mass number</a:t>
            </a:r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Benjamin Cummings</a:t>
            </a:r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smtClean="0"/>
              <a:t>Isotopes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2799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All atoms of an element have the same number of protons but may differ in number of neutrons</a:t>
            </a:r>
          </a:p>
          <a:p>
            <a:pPr eaLnBrk="1" hangingPunct="1"/>
            <a:r>
              <a:rPr lang="en-US" altLang="en-US" b="1" smtClean="0"/>
              <a:t>Isotopes </a:t>
            </a:r>
            <a:r>
              <a:rPr lang="en-US" altLang="en-US" smtClean="0"/>
              <a:t>are two atoms of an element that differ in number of neutrons</a:t>
            </a:r>
          </a:p>
          <a:p>
            <a:pPr eaLnBrk="1" hangingPunct="1"/>
            <a:r>
              <a:rPr lang="en-US" altLang="en-US" b="1" smtClean="0"/>
              <a:t>Radioactive isotopes </a:t>
            </a:r>
            <a:r>
              <a:rPr lang="en-US" altLang="en-US" smtClean="0"/>
              <a:t>decay spontaneously, giving off particles and energy</a:t>
            </a:r>
            <a:endParaRPr lang="en-US" altLang="en-US" sz="2800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Benjamin Cummings</a:t>
            </a: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2992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Some applications of radioactive isotopes in biological research are: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Dating fossils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Tracing atoms through metabolic processes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Diagnosing medical disorders</a:t>
            </a: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Benjamin Cummings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2" descr="02_06-RadioactiveTracer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36525"/>
            <a:ext cx="311467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Oval 73"/>
          <p:cNvSpPr>
            <a:spLocks noChangeArrowheads="1"/>
          </p:cNvSpPr>
          <p:nvPr/>
        </p:nvSpPr>
        <p:spPr bwMode="auto">
          <a:xfrm>
            <a:off x="3051175" y="4714875"/>
            <a:ext cx="127000" cy="127000"/>
          </a:xfrm>
          <a:prstGeom prst="ellipse">
            <a:avLst/>
          </a:prstGeom>
          <a:solidFill>
            <a:srgbClr val="048F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36" name="Oval 74"/>
          <p:cNvSpPr>
            <a:spLocks noChangeArrowheads="1"/>
          </p:cNvSpPr>
          <p:nvPr/>
        </p:nvSpPr>
        <p:spPr bwMode="auto">
          <a:xfrm>
            <a:off x="3051175" y="2168525"/>
            <a:ext cx="127000" cy="127000"/>
          </a:xfrm>
          <a:prstGeom prst="ellipse">
            <a:avLst/>
          </a:prstGeom>
          <a:solidFill>
            <a:srgbClr val="048F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37" name="Oval 75"/>
          <p:cNvSpPr>
            <a:spLocks noChangeArrowheads="1"/>
          </p:cNvSpPr>
          <p:nvPr/>
        </p:nvSpPr>
        <p:spPr bwMode="auto">
          <a:xfrm>
            <a:off x="3048000" y="1231900"/>
            <a:ext cx="127000" cy="127000"/>
          </a:xfrm>
          <a:prstGeom prst="ellipse">
            <a:avLst/>
          </a:prstGeom>
          <a:solidFill>
            <a:srgbClr val="048F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38" name="Rectangle 76"/>
          <p:cNvSpPr>
            <a:spLocks noChangeArrowheads="1"/>
          </p:cNvSpPr>
          <p:nvPr/>
        </p:nvSpPr>
        <p:spPr bwMode="auto">
          <a:xfrm>
            <a:off x="3048000" y="5008563"/>
            <a:ext cx="876300" cy="147637"/>
          </a:xfrm>
          <a:prstGeom prst="rect">
            <a:avLst/>
          </a:prstGeom>
          <a:solidFill>
            <a:srgbClr val="FECC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39" name="Rectangle 77"/>
          <p:cNvSpPr>
            <a:spLocks noChangeArrowheads="1"/>
          </p:cNvSpPr>
          <p:nvPr/>
        </p:nvSpPr>
        <p:spPr bwMode="auto">
          <a:xfrm>
            <a:off x="3052763" y="165100"/>
            <a:ext cx="884237" cy="157163"/>
          </a:xfrm>
          <a:prstGeom prst="rect">
            <a:avLst/>
          </a:prstGeom>
          <a:solidFill>
            <a:srgbClr val="FECC69">
              <a:alpha val="9882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40" name="Rectangle 78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Fig. 2-6</a:t>
            </a:r>
            <a:endParaRPr lang="en-US" altLang="en-US" sz="1500" b="1">
              <a:solidFill>
                <a:srgbClr val="FFFFFF"/>
              </a:solidFill>
            </a:endParaRPr>
          </a:p>
        </p:txBody>
      </p:sp>
      <p:sp>
        <p:nvSpPr>
          <p:cNvPr id="18441" name="Text Box 79"/>
          <p:cNvSpPr txBox="1">
            <a:spLocks noChangeArrowheads="1"/>
          </p:cNvSpPr>
          <p:nvPr/>
        </p:nvSpPr>
        <p:spPr bwMode="auto">
          <a:xfrm>
            <a:off x="3106738" y="192088"/>
            <a:ext cx="63500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5C3F8C"/>
                </a:solidFill>
                <a:ea typeface="ヒラギノ角ゴ Pro W3" pitchFamily="48" charset="-128"/>
              </a:rPr>
              <a:t>TECHNIQUE</a:t>
            </a:r>
          </a:p>
        </p:txBody>
      </p:sp>
      <p:sp>
        <p:nvSpPr>
          <p:cNvPr id="18442" name="Text Box 80"/>
          <p:cNvSpPr txBox="1">
            <a:spLocks noChangeArrowheads="1"/>
          </p:cNvSpPr>
          <p:nvPr/>
        </p:nvSpPr>
        <p:spPr bwMode="auto">
          <a:xfrm>
            <a:off x="3103563" y="5027613"/>
            <a:ext cx="512762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5C3F8C"/>
                </a:solidFill>
                <a:ea typeface="ヒラギノ角ゴ Pro W3" pitchFamily="48" charset="-128"/>
              </a:rPr>
              <a:t>RESULTS</a:t>
            </a:r>
          </a:p>
        </p:txBody>
      </p:sp>
      <p:sp>
        <p:nvSpPr>
          <p:cNvPr id="18443" name="Text Box 81"/>
          <p:cNvSpPr txBox="1">
            <a:spLocks noChangeArrowheads="1"/>
          </p:cNvSpPr>
          <p:nvPr/>
        </p:nvSpPr>
        <p:spPr bwMode="auto">
          <a:xfrm>
            <a:off x="3762375" y="458788"/>
            <a:ext cx="1122363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Compounds including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radioactive tracer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(bright blue)</a:t>
            </a:r>
          </a:p>
        </p:txBody>
      </p:sp>
      <p:sp>
        <p:nvSpPr>
          <p:cNvPr id="18444" name="Text Box 82"/>
          <p:cNvSpPr txBox="1">
            <a:spLocks noChangeArrowheads="1"/>
          </p:cNvSpPr>
          <p:nvPr/>
        </p:nvSpPr>
        <p:spPr bwMode="auto">
          <a:xfrm>
            <a:off x="5168900" y="449263"/>
            <a:ext cx="525463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Incubators</a:t>
            </a:r>
          </a:p>
        </p:txBody>
      </p:sp>
      <p:sp>
        <p:nvSpPr>
          <p:cNvPr id="18445" name="Text Box 83"/>
          <p:cNvSpPr txBox="1">
            <a:spLocks noChangeArrowheads="1"/>
          </p:cNvSpPr>
          <p:nvPr/>
        </p:nvSpPr>
        <p:spPr bwMode="auto">
          <a:xfrm>
            <a:off x="5026025" y="598488"/>
            <a:ext cx="58738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1</a:t>
            </a:r>
          </a:p>
        </p:txBody>
      </p:sp>
      <p:sp>
        <p:nvSpPr>
          <p:cNvPr id="18446" name="Text Box 84"/>
          <p:cNvSpPr txBox="1">
            <a:spLocks noChangeArrowheads="1"/>
          </p:cNvSpPr>
          <p:nvPr/>
        </p:nvSpPr>
        <p:spPr bwMode="auto">
          <a:xfrm>
            <a:off x="5387975" y="598488"/>
            <a:ext cx="58738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2</a:t>
            </a:r>
          </a:p>
        </p:txBody>
      </p:sp>
      <p:sp>
        <p:nvSpPr>
          <p:cNvPr id="18447" name="Text Box 85"/>
          <p:cNvSpPr txBox="1">
            <a:spLocks noChangeArrowheads="1"/>
          </p:cNvSpPr>
          <p:nvPr/>
        </p:nvSpPr>
        <p:spPr bwMode="auto">
          <a:xfrm>
            <a:off x="5756275" y="595313"/>
            <a:ext cx="58738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3</a:t>
            </a:r>
          </a:p>
        </p:txBody>
      </p:sp>
      <p:sp>
        <p:nvSpPr>
          <p:cNvPr id="18448" name="Text Box 86"/>
          <p:cNvSpPr txBox="1">
            <a:spLocks noChangeArrowheads="1"/>
          </p:cNvSpPr>
          <p:nvPr/>
        </p:nvSpPr>
        <p:spPr bwMode="auto">
          <a:xfrm>
            <a:off x="5032375" y="960438"/>
            <a:ext cx="58738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4</a:t>
            </a:r>
          </a:p>
        </p:txBody>
      </p:sp>
      <p:sp>
        <p:nvSpPr>
          <p:cNvPr id="18449" name="Text Box 87"/>
          <p:cNvSpPr txBox="1">
            <a:spLocks noChangeArrowheads="1"/>
          </p:cNvSpPr>
          <p:nvPr/>
        </p:nvSpPr>
        <p:spPr bwMode="auto">
          <a:xfrm>
            <a:off x="5384800" y="957263"/>
            <a:ext cx="58738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5</a:t>
            </a:r>
          </a:p>
        </p:txBody>
      </p:sp>
      <p:sp>
        <p:nvSpPr>
          <p:cNvPr id="18450" name="Text Box 88"/>
          <p:cNvSpPr txBox="1">
            <a:spLocks noChangeArrowheads="1"/>
          </p:cNvSpPr>
          <p:nvPr/>
        </p:nvSpPr>
        <p:spPr bwMode="auto">
          <a:xfrm>
            <a:off x="5746750" y="954088"/>
            <a:ext cx="58738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6</a:t>
            </a:r>
          </a:p>
        </p:txBody>
      </p:sp>
      <p:sp>
        <p:nvSpPr>
          <p:cNvPr id="18451" name="Text Box 89"/>
          <p:cNvSpPr txBox="1">
            <a:spLocks noChangeArrowheads="1"/>
          </p:cNvSpPr>
          <p:nvPr/>
        </p:nvSpPr>
        <p:spPr bwMode="auto">
          <a:xfrm>
            <a:off x="5032375" y="1322388"/>
            <a:ext cx="58738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7</a:t>
            </a:r>
          </a:p>
        </p:txBody>
      </p:sp>
      <p:sp>
        <p:nvSpPr>
          <p:cNvPr id="18452" name="Text Box 90"/>
          <p:cNvSpPr txBox="1">
            <a:spLocks noChangeArrowheads="1"/>
          </p:cNvSpPr>
          <p:nvPr/>
        </p:nvSpPr>
        <p:spPr bwMode="auto">
          <a:xfrm>
            <a:off x="5387975" y="1319213"/>
            <a:ext cx="58738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8</a:t>
            </a:r>
          </a:p>
        </p:txBody>
      </p:sp>
      <p:sp>
        <p:nvSpPr>
          <p:cNvPr id="18453" name="Text Box 91"/>
          <p:cNvSpPr txBox="1">
            <a:spLocks noChangeArrowheads="1"/>
          </p:cNvSpPr>
          <p:nvPr/>
        </p:nvSpPr>
        <p:spPr bwMode="auto">
          <a:xfrm>
            <a:off x="5749925" y="1325563"/>
            <a:ext cx="58738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9</a:t>
            </a:r>
          </a:p>
        </p:txBody>
      </p:sp>
      <p:sp>
        <p:nvSpPr>
          <p:cNvPr id="18454" name="Text Box 92"/>
          <p:cNvSpPr txBox="1">
            <a:spLocks noChangeArrowheads="1"/>
          </p:cNvSpPr>
          <p:nvPr/>
        </p:nvSpPr>
        <p:spPr bwMode="auto">
          <a:xfrm>
            <a:off x="4924425" y="728663"/>
            <a:ext cx="230188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FFFFFF"/>
                </a:solidFill>
                <a:ea typeface="ヒラギノ角ゴ Pro W3" pitchFamily="48" charset="-128"/>
              </a:rPr>
              <a:t>10°C</a:t>
            </a:r>
          </a:p>
        </p:txBody>
      </p:sp>
      <p:sp>
        <p:nvSpPr>
          <p:cNvPr id="18455" name="Text Box 93"/>
          <p:cNvSpPr txBox="1">
            <a:spLocks noChangeArrowheads="1"/>
          </p:cNvSpPr>
          <p:nvPr/>
        </p:nvSpPr>
        <p:spPr bwMode="auto">
          <a:xfrm>
            <a:off x="5286375" y="728663"/>
            <a:ext cx="230188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FFFFFF"/>
                </a:solidFill>
                <a:ea typeface="ヒラギノ角ゴ Pro W3" pitchFamily="48" charset="-128"/>
              </a:rPr>
              <a:t>15°C</a:t>
            </a:r>
          </a:p>
        </p:txBody>
      </p:sp>
      <p:sp>
        <p:nvSpPr>
          <p:cNvPr id="18456" name="Text Box 94"/>
          <p:cNvSpPr txBox="1">
            <a:spLocks noChangeArrowheads="1"/>
          </p:cNvSpPr>
          <p:nvPr/>
        </p:nvSpPr>
        <p:spPr bwMode="auto">
          <a:xfrm>
            <a:off x="5645150" y="728663"/>
            <a:ext cx="230188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FFFFFF"/>
                </a:solidFill>
                <a:ea typeface="ヒラギノ角ゴ Pro W3" pitchFamily="48" charset="-128"/>
              </a:rPr>
              <a:t>20°C</a:t>
            </a:r>
          </a:p>
        </p:txBody>
      </p:sp>
      <p:sp>
        <p:nvSpPr>
          <p:cNvPr id="18457" name="Text Box 95"/>
          <p:cNvSpPr txBox="1">
            <a:spLocks noChangeArrowheads="1"/>
          </p:cNvSpPr>
          <p:nvPr/>
        </p:nvSpPr>
        <p:spPr bwMode="auto">
          <a:xfrm>
            <a:off x="4924425" y="1093788"/>
            <a:ext cx="230188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FFFFFF"/>
                </a:solidFill>
                <a:ea typeface="ヒラギノ角ゴ Pro W3" pitchFamily="48" charset="-128"/>
              </a:rPr>
              <a:t>25°C</a:t>
            </a:r>
          </a:p>
        </p:txBody>
      </p:sp>
      <p:sp>
        <p:nvSpPr>
          <p:cNvPr id="18458" name="Text Box 96"/>
          <p:cNvSpPr txBox="1">
            <a:spLocks noChangeArrowheads="1"/>
          </p:cNvSpPr>
          <p:nvPr/>
        </p:nvSpPr>
        <p:spPr bwMode="auto">
          <a:xfrm>
            <a:off x="5289550" y="1090613"/>
            <a:ext cx="230188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FFFFFF"/>
                </a:solidFill>
                <a:ea typeface="ヒラギノ角ゴ Pro W3" pitchFamily="48" charset="-128"/>
              </a:rPr>
              <a:t>30°C</a:t>
            </a:r>
          </a:p>
        </p:txBody>
      </p:sp>
      <p:sp>
        <p:nvSpPr>
          <p:cNvPr id="18459" name="Text Box 97"/>
          <p:cNvSpPr txBox="1">
            <a:spLocks noChangeArrowheads="1"/>
          </p:cNvSpPr>
          <p:nvPr/>
        </p:nvSpPr>
        <p:spPr bwMode="auto">
          <a:xfrm>
            <a:off x="5645150" y="1093788"/>
            <a:ext cx="230188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FFFFFF"/>
                </a:solidFill>
                <a:ea typeface="ヒラギノ角ゴ Pro W3" pitchFamily="48" charset="-128"/>
              </a:rPr>
              <a:t>35°C</a:t>
            </a:r>
          </a:p>
        </p:txBody>
      </p:sp>
      <p:sp>
        <p:nvSpPr>
          <p:cNvPr id="18460" name="Text Box 98"/>
          <p:cNvSpPr txBox="1">
            <a:spLocks noChangeArrowheads="1"/>
          </p:cNvSpPr>
          <p:nvPr/>
        </p:nvSpPr>
        <p:spPr bwMode="auto">
          <a:xfrm>
            <a:off x="4927600" y="1446213"/>
            <a:ext cx="230188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FFFFFF"/>
                </a:solidFill>
                <a:ea typeface="ヒラギノ角ゴ Pro W3" pitchFamily="48" charset="-128"/>
              </a:rPr>
              <a:t>40°C</a:t>
            </a:r>
          </a:p>
        </p:txBody>
      </p:sp>
      <p:sp>
        <p:nvSpPr>
          <p:cNvPr id="18461" name="Text Box 99"/>
          <p:cNvSpPr txBox="1">
            <a:spLocks noChangeArrowheads="1"/>
          </p:cNvSpPr>
          <p:nvPr/>
        </p:nvSpPr>
        <p:spPr bwMode="auto">
          <a:xfrm>
            <a:off x="5286375" y="1446213"/>
            <a:ext cx="230188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FFFFFF"/>
                </a:solidFill>
                <a:ea typeface="ヒラギノ角ゴ Pro W3" pitchFamily="48" charset="-128"/>
              </a:rPr>
              <a:t>45°C</a:t>
            </a:r>
          </a:p>
        </p:txBody>
      </p:sp>
      <p:sp>
        <p:nvSpPr>
          <p:cNvPr id="18462" name="Text Box 100"/>
          <p:cNvSpPr txBox="1">
            <a:spLocks noChangeArrowheads="1"/>
          </p:cNvSpPr>
          <p:nvPr/>
        </p:nvSpPr>
        <p:spPr bwMode="auto">
          <a:xfrm>
            <a:off x="5648325" y="1446213"/>
            <a:ext cx="230188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FFFFFF"/>
                </a:solidFill>
                <a:ea typeface="ヒラギノ角ゴ Pro W3" pitchFamily="48" charset="-128"/>
              </a:rPr>
              <a:t>50°C</a:t>
            </a:r>
          </a:p>
        </p:txBody>
      </p:sp>
      <p:sp>
        <p:nvSpPr>
          <p:cNvPr id="18463" name="Text Box 101"/>
          <p:cNvSpPr txBox="1">
            <a:spLocks noChangeArrowheads="1"/>
          </p:cNvSpPr>
          <p:nvPr/>
        </p:nvSpPr>
        <p:spPr bwMode="auto">
          <a:xfrm>
            <a:off x="3076575" y="1238250"/>
            <a:ext cx="587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FFFFFF"/>
                </a:solidFill>
                <a:ea typeface="ヒラギノ角ゴ Pro W3" pitchFamily="48" charset="-128"/>
              </a:rPr>
              <a:t>1</a:t>
            </a:r>
          </a:p>
        </p:txBody>
      </p:sp>
      <p:sp>
        <p:nvSpPr>
          <p:cNvPr id="18464" name="Text Box 102"/>
          <p:cNvSpPr txBox="1">
            <a:spLocks noChangeArrowheads="1"/>
          </p:cNvSpPr>
          <p:nvPr/>
        </p:nvSpPr>
        <p:spPr bwMode="auto">
          <a:xfrm>
            <a:off x="3084513" y="2178050"/>
            <a:ext cx="58737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FFFFFF"/>
                </a:solidFill>
                <a:ea typeface="ヒラギノ角ゴ Pro W3" pitchFamily="48" charset="-128"/>
              </a:rPr>
              <a:t>2</a:t>
            </a:r>
          </a:p>
        </p:txBody>
      </p:sp>
      <p:sp>
        <p:nvSpPr>
          <p:cNvPr id="18465" name="Text Box 103"/>
          <p:cNvSpPr txBox="1">
            <a:spLocks noChangeArrowheads="1"/>
          </p:cNvSpPr>
          <p:nvPr/>
        </p:nvSpPr>
        <p:spPr bwMode="auto">
          <a:xfrm>
            <a:off x="3084513" y="4727575"/>
            <a:ext cx="58737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FFFFFF"/>
                </a:solidFill>
                <a:ea typeface="ヒラギノ角ゴ Pro W3" pitchFamily="48" charset="-128"/>
              </a:rPr>
              <a:t>3</a:t>
            </a:r>
          </a:p>
        </p:txBody>
      </p:sp>
      <p:sp>
        <p:nvSpPr>
          <p:cNvPr id="18466" name="Text Box 104"/>
          <p:cNvSpPr txBox="1">
            <a:spLocks noChangeArrowheads="1"/>
          </p:cNvSpPr>
          <p:nvPr/>
        </p:nvSpPr>
        <p:spPr bwMode="auto">
          <a:xfrm>
            <a:off x="4049713" y="911225"/>
            <a:ext cx="64770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Human cells</a:t>
            </a:r>
          </a:p>
        </p:txBody>
      </p:sp>
      <p:sp>
        <p:nvSpPr>
          <p:cNvPr id="18467" name="Text Box 105"/>
          <p:cNvSpPr txBox="1">
            <a:spLocks noChangeArrowheads="1"/>
          </p:cNvSpPr>
          <p:nvPr/>
        </p:nvSpPr>
        <p:spPr bwMode="auto">
          <a:xfrm>
            <a:off x="3200400" y="1228725"/>
            <a:ext cx="14446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Human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cells are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incubated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with compounds used to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make DNA. One compound 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labeled with </a:t>
            </a:r>
            <a:r>
              <a:rPr kumimoji="0" lang="en-US" altLang="en-US" sz="1000" b="1" baseline="30000">
                <a:solidFill>
                  <a:srgbClr val="000000"/>
                </a:solidFill>
                <a:ea typeface="ヒラギノ角ゴ Pro W3" pitchFamily="48" charset="-128"/>
              </a:rPr>
              <a:t>3</a:t>
            </a: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H.</a:t>
            </a:r>
          </a:p>
        </p:txBody>
      </p:sp>
      <p:sp>
        <p:nvSpPr>
          <p:cNvPr id="18468" name="Line 106"/>
          <p:cNvSpPr>
            <a:spLocks noChangeShapeType="1"/>
          </p:cNvSpPr>
          <p:nvPr/>
        </p:nvSpPr>
        <p:spPr bwMode="auto">
          <a:xfrm flipV="1">
            <a:off x="3754438" y="792163"/>
            <a:ext cx="7620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18469" name="Line 107"/>
          <p:cNvSpPr>
            <a:spLocks noChangeShapeType="1"/>
          </p:cNvSpPr>
          <p:nvPr/>
        </p:nvSpPr>
        <p:spPr bwMode="auto">
          <a:xfrm flipV="1">
            <a:off x="3954463" y="1028700"/>
            <a:ext cx="269875" cy="157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18470" name="Line 108"/>
          <p:cNvSpPr>
            <a:spLocks noChangeShapeType="1"/>
          </p:cNvSpPr>
          <p:nvPr/>
        </p:nvSpPr>
        <p:spPr bwMode="auto">
          <a:xfrm flipV="1">
            <a:off x="4127500" y="1020763"/>
            <a:ext cx="101600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18471" name="Text Box 109"/>
          <p:cNvSpPr txBox="1">
            <a:spLocks noChangeArrowheads="1"/>
          </p:cNvSpPr>
          <p:nvPr/>
        </p:nvSpPr>
        <p:spPr bwMode="auto">
          <a:xfrm>
            <a:off x="3216275" y="2165350"/>
            <a:ext cx="9366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The cells are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placed in test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tubes; their DNA 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isolated; 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unused labeled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compounds are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removed.</a:t>
            </a:r>
          </a:p>
        </p:txBody>
      </p:sp>
      <p:sp>
        <p:nvSpPr>
          <p:cNvPr id="18472" name="Text Box 110"/>
          <p:cNvSpPr txBox="1">
            <a:spLocks noChangeArrowheads="1"/>
          </p:cNvSpPr>
          <p:nvPr/>
        </p:nvSpPr>
        <p:spPr bwMode="auto">
          <a:xfrm>
            <a:off x="4808538" y="2173288"/>
            <a:ext cx="904875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DNA (old and new)</a:t>
            </a:r>
          </a:p>
        </p:txBody>
      </p:sp>
      <p:sp>
        <p:nvSpPr>
          <p:cNvPr id="18473" name="Line 111"/>
          <p:cNvSpPr>
            <a:spLocks noChangeShapeType="1"/>
          </p:cNvSpPr>
          <p:nvPr/>
        </p:nvSpPr>
        <p:spPr bwMode="auto">
          <a:xfrm flipV="1">
            <a:off x="4386263" y="2222500"/>
            <a:ext cx="401637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18474" name="Text Box 112"/>
          <p:cNvSpPr txBox="1">
            <a:spLocks noChangeArrowheads="1"/>
          </p:cNvSpPr>
          <p:nvPr/>
        </p:nvSpPr>
        <p:spPr bwMode="auto">
          <a:xfrm>
            <a:off x="3213100" y="4718050"/>
            <a:ext cx="279717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The test tubes are placed in a scintillation counter.</a:t>
            </a:r>
          </a:p>
        </p:txBody>
      </p:sp>
      <p:sp>
        <p:nvSpPr>
          <p:cNvPr id="18475" name="Text Box 113"/>
          <p:cNvSpPr txBox="1">
            <a:spLocks noChangeArrowheads="1"/>
          </p:cNvSpPr>
          <p:nvPr/>
        </p:nvSpPr>
        <p:spPr bwMode="auto">
          <a:xfrm rot="-5400000">
            <a:off x="2758281" y="5633244"/>
            <a:ext cx="9191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Counts per minute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(</a:t>
            </a: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</a:t>
            </a: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 1,000)</a:t>
            </a:r>
            <a:endParaRPr kumimoji="0" lang="en-US" altLang="en-US" sz="33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18476" name="Text Box 114"/>
          <p:cNvSpPr txBox="1">
            <a:spLocks noChangeArrowheads="1"/>
          </p:cNvSpPr>
          <p:nvPr/>
        </p:nvSpPr>
        <p:spPr bwMode="auto">
          <a:xfrm>
            <a:off x="3684588" y="5287963"/>
            <a:ext cx="622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Optimum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temperature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for DNA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synthesis</a:t>
            </a:r>
          </a:p>
        </p:txBody>
      </p:sp>
      <p:sp>
        <p:nvSpPr>
          <p:cNvPr id="18477" name="Text Box 115"/>
          <p:cNvSpPr txBox="1">
            <a:spLocks noChangeArrowheads="1"/>
          </p:cNvSpPr>
          <p:nvPr/>
        </p:nvSpPr>
        <p:spPr bwMode="auto">
          <a:xfrm>
            <a:off x="3935413" y="6372225"/>
            <a:ext cx="871537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Temperature (ºC)</a:t>
            </a:r>
          </a:p>
        </p:txBody>
      </p:sp>
      <p:sp>
        <p:nvSpPr>
          <p:cNvPr id="18478" name="Text Box 116"/>
          <p:cNvSpPr txBox="1">
            <a:spLocks noChangeArrowheads="1"/>
          </p:cNvSpPr>
          <p:nvPr/>
        </p:nvSpPr>
        <p:spPr bwMode="auto">
          <a:xfrm>
            <a:off x="3430588" y="6145213"/>
            <a:ext cx="73025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0</a:t>
            </a:r>
          </a:p>
        </p:txBody>
      </p:sp>
      <p:sp>
        <p:nvSpPr>
          <p:cNvPr id="18479" name="Text Box 117"/>
          <p:cNvSpPr txBox="1">
            <a:spLocks noChangeArrowheads="1"/>
          </p:cNvSpPr>
          <p:nvPr/>
        </p:nvSpPr>
        <p:spPr bwMode="auto">
          <a:xfrm>
            <a:off x="3370263" y="5899150"/>
            <a:ext cx="13017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10</a:t>
            </a:r>
          </a:p>
        </p:txBody>
      </p:sp>
      <p:sp>
        <p:nvSpPr>
          <p:cNvPr id="18480" name="Text Box 118"/>
          <p:cNvSpPr txBox="1">
            <a:spLocks noChangeArrowheads="1"/>
          </p:cNvSpPr>
          <p:nvPr/>
        </p:nvSpPr>
        <p:spPr bwMode="auto">
          <a:xfrm>
            <a:off x="3770313" y="6237288"/>
            <a:ext cx="130175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10</a:t>
            </a:r>
          </a:p>
        </p:txBody>
      </p:sp>
      <p:sp>
        <p:nvSpPr>
          <p:cNvPr id="18481" name="Text Box 119"/>
          <p:cNvSpPr txBox="1">
            <a:spLocks noChangeArrowheads="1"/>
          </p:cNvSpPr>
          <p:nvPr/>
        </p:nvSpPr>
        <p:spPr bwMode="auto">
          <a:xfrm>
            <a:off x="3375025" y="5667375"/>
            <a:ext cx="13017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20</a:t>
            </a:r>
          </a:p>
        </p:txBody>
      </p:sp>
      <p:sp>
        <p:nvSpPr>
          <p:cNvPr id="18482" name="Text Box 120"/>
          <p:cNvSpPr txBox="1">
            <a:spLocks noChangeArrowheads="1"/>
          </p:cNvSpPr>
          <p:nvPr/>
        </p:nvSpPr>
        <p:spPr bwMode="auto">
          <a:xfrm>
            <a:off x="4037013" y="6238875"/>
            <a:ext cx="13017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20</a:t>
            </a:r>
          </a:p>
        </p:txBody>
      </p:sp>
      <p:sp>
        <p:nvSpPr>
          <p:cNvPr id="18483" name="Text Box 121"/>
          <p:cNvSpPr txBox="1">
            <a:spLocks noChangeArrowheads="1"/>
          </p:cNvSpPr>
          <p:nvPr/>
        </p:nvSpPr>
        <p:spPr bwMode="auto">
          <a:xfrm>
            <a:off x="3371850" y="5413375"/>
            <a:ext cx="13017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30</a:t>
            </a:r>
          </a:p>
        </p:txBody>
      </p:sp>
      <p:sp>
        <p:nvSpPr>
          <p:cNvPr id="18484" name="Text Box 122"/>
          <p:cNvSpPr txBox="1">
            <a:spLocks noChangeArrowheads="1"/>
          </p:cNvSpPr>
          <p:nvPr/>
        </p:nvSpPr>
        <p:spPr bwMode="auto">
          <a:xfrm>
            <a:off x="4295775" y="6240463"/>
            <a:ext cx="130175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30</a:t>
            </a:r>
          </a:p>
        </p:txBody>
      </p:sp>
      <p:sp>
        <p:nvSpPr>
          <p:cNvPr id="18485" name="Text Box 123"/>
          <p:cNvSpPr txBox="1">
            <a:spLocks noChangeArrowheads="1"/>
          </p:cNvSpPr>
          <p:nvPr/>
        </p:nvSpPr>
        <p:spPr bwMode="auto">
          <a:xfrm>
            <a:off x="4559300" y="6240463"/>
            <a:ext cx="130175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40</a:t>
            </a:r>
          </a:p>
        </p:txBody>
      </p:sp>
      <p:sp>
        <p:nvSpPr>
          <p:cNvPr id="18486" name="Text Box 124"/>
          <p:cNvSpPr txBox="1">
            <a:spLocks noChangeArrowheads="1"/>
          </p:cNvSpPr>
          <p:nvPr/>
        </p:nvSpPr>
        <p:spPr bwMode="auto">
          <a:xfrm>
            <a:off x="4821238" y="6237288"/>
            <a:ext cx="130175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>
                <a:solidFill>
                  <a:srgbClr val="000000"/>
                </a:solidFill>
                <a:ea typeface="ヒラギノ角ゴ Pro W3" pitchFamily="48" charset="-128"/>
              </a:rPr>
              <a:t>50</a:t>
            </a:r>
          </a:p>
        </p:txBody>
      </p:sp>
      <p:sp>
        <p:nvSpPr>
          <p:cNvPr id="18487" name="Line 125"/>
          <p:cNvSpPr>
            <a:spLocks noChangeShapeType="1"/>
          </p:cNvSpPr>
          <p:nvPr/>
        </p:nvSpPr>
        <p:spPr bwMode="auto">
          <a:xfrm>
            <a:off x="4144963" y="5351463"/>
            <a:ext cx="338137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7" descr="02_06aRadioactiveTracer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36525"/>
            <a:ext cx="687705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8"/>
          <p:cNvSpPr>
            <a:spLocks noChangeArrowheads="1"/>
          </p:cNvSpPr>
          <p:nvPr/>
        </p:nvSpPr>
        <p:spPr bwMode="auto">
          <a:xfrm>
            <a:off x="1168400" y="190500"/>
            <a:ext cx="2006600" cy="304800"/>
          </a:xfrm>
          <a:prstGeom prst="rect">
            <a:avLst/>
          </a:prstGeom>
          <a:solidFill>
            <a:srgbClr val="FECC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60" name="Rectangle 39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Fig. 2-6a</a:t>
            </a:r>
            <a:endParaRPr lang="en-US" altLang="en-US" sz="1500" b="1">
              <a:solidFill>
                <a:srgbClr val="FFFFFF"/>
              </a:solidFill>
            </a:endParaRPr>
          </a:p>
        </p:txBody>
      </p:sp>
      <p:sp>
        <p:nvSpPr>
          <p:cNvPr id="19461" name="Text Box 40"/>
          <p:cNvSpPr txBox="1">
            <a:spLocks noChangeArrowheads="1"/>
          </p:cNvSpPr>
          <p:nvPr/>
        </p:nvSpPr>
        <p:spPr bwMode="auto">
          <a:xfrm>
            <a:off x="2776538" y="800100"/>
            <a:ext cx="27749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900" b="1">
                <a:solidFill>
                  <a:srgbClr val="000000"/>
                </a:solidFill>
                <a:ea typeface="ヒラギノ角ゴ Pro W3" pitchFamily="48" charset="-128"/>
              </a:rPr>
              <a:t>Compounds including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900" b="1">
                <a:solidFill>
                  <a:srgbClr val="000000"/>
                </a:solidFill>
                <a:ea typeface="ヒラギノ角ゴ Pro W3" pitchFamily="48" charset="-128"/>
              </a:rPr>
              <a:t>radioactive tracer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900" b="1">
                <a:solidFill>
                  <a:srgbClr val="000000"/>
                </a:solidFill>
                <a:ea typeface="ヒラギノ角ゴ Pro W3" pitchFamily="48" charset="-128"/>
              </a:rPr>
              <a:t>(bright blue)</a:t>
            </a:r>
            <a:endParaRPr kumimoji="0" lang="en-US" altLang="en-US" sz="20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19462" name="Line 41"/>
          <p:cNvSpPr>
            <a:spLocks noChangeShapeType="1"/>
          </p:cNvSpPr>
          <p:nvPr/>
        </p:nvSpPr>
        <p:spPr bwMode="auto">
          <a:xfrm flipV="1">
            <a:off x="2776538" y="1612900"/>
            <a:ext cx="157162" cy="157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19463" name="Text Box 42"/>
          <p:cNvSpPr txBox="1">
            <a:spLocks noChangeArrowheads="1"/>
          </p:cNvSpPr>
          <p:nvPr/>
        </p:nvSpPr>
        <p:spPr bwMode="auto">
          <a:xfrm>
            <a:off x="3419475" y="1854200"/>
            <a:ext cx="1422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900" b="1">
                <a:solidFill>
                  <a:srgbClr val="000000"/>
                </a:solidFill>
                <a:ea typeface="ヒラギノ角ゴ Pro W3" pitchFamily="48" charset="-128"/>
              </a:rPr>
              <a:t>Human cells</a:t>
            </a:r>
          </a:p>
        </p:txBody>
      </p:sp>
      <p:sp>
        <p:nvSpPr>
          <p:cNvPr id="19464" name="Line 43"/>
          <p:cNvSpPr>
            <a:spLocks noChangeShapeType="1"/>
          </p:cNvSpPr>
          <p:nvPr/>
        </p:nvSpPr>
        <p:spPr bwMode="auto">
          <a:xfrm flipV="1">
            <a:off x="3238500" y="2116138"/>
            <a:ext cx="61753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19465" name="Line 44"/>
          <p:cNvSpPr>
            <a:spLocks noChangeShapeType="1"/>
          </p:cNvSpPr>
          <p:nvPr/>
        </p:nvSpPr>
        <p:spPr bwMode="auto">
          <a:xfrm flipV="1">
            <a:off x="3636963" y="2103438"/>
            <a:ext cx="223837" cy="466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19466" name="Text Box 45"/>
          <p:cNvSpPr txBox="1">
            <a:spLocks noChangeArrowheads="1"/>
          </p:cNvSpPr>
          <p:nvPr/>
        </p:nvSpPr>
        <p:spPr bwMode="auto">
          <a:xfrm>
            <a:off x="5975350" y="800100"/>
            <a:ext cx="12398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900" b="1">
                <a:solidFill>
                  <a:srgbClr val="000000"/>
                </a:solidFill>
                <a:ea typeface="ヒラギノ角ゴ Pro W3" pitchFamily="48" charset="-128"/>
              </a:rPr>
              <a:t>Incubators</a:t>
            </a:r>
          </a:p>
        </p:txBody>
      </p:sp>
      <p:sp>
        <p:nvSpPr>
          <p:cNvPr id="19467" name="Text Box 46"/>
          <p:cNvSpPr txBox="1">
            <a:spLocks noChangeArrowheads="1"/>
          </p:cNvSpPr>
          <p:nvPr/>
        </p:nvSpPr>
        <p:spPr bwMode="auto">
          <a:xfrm>
            <a:off x="5673725" y="1143000"/>
            <a:ext cx="12223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700" b="1">
                <a:solidFill>
                  <a:srgbClr val="000000"/>
                </a:solidFill>
                <a:ea typeface="ヒラギノ角ゴ Pro W3" pitchFamily="48" charset="-128"/>
              </a:rPr>
              <a:t>1</a:t>
            </a:r>
          </a:p>
        </p:txBody>
      </p:sp>
      <p:sp>
        <p:nvSpPr>
          <p:cNvPr id="19468" name="Text Box 47"/>
          <p:cNvSpPr txBox="1">
            <a:spLocks noChangeArrowheads="1"/>
          </p:cNvSpPr>
          <p:nvPr/>
        </p:nvSpPr>
        <p:spPr bwMode="auto">
          <a:xfrm>
            <a:off x="6499225" y="1154113"/>
            <a:ext cx="12223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700" b="1">
                <a:solidFill>
                  <a:srgbClr val="000000"/>
                </a:solidFill>
                <a:ea typeface="ヒラギノ角ゴ Pro W3" pitchFamily="48" charset="-128"/>
              </a:rPr>
              <a:t>2</a:t>
            </a:r>
          </a:p>
        </p:txBody>
      </p:sp>
      <p:sp>
        <p:nvSpPr>
          <p:cNvPr id="19469" name="Text Box 48"/>
          <p:cNvSpPr txBox="1">
            <a:spLocks noChangeArrowheads="1"/>
          </p:cNvSpPr>
          <p:nvPr/>
        </p:nvSpPr>
        <p:spPr bwMode="auto">
          <a:xfrm>
            <a:off x="7342188" y="1143000"/>
            <a:ext cx="1222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700" b="1">
                <a:solidFill>
                  <a:srgbClr val="000000"/>
                </a:solidFill>
                <a:ea typeface="ヒラギノ角ゴ Pro W3" pitchFamily="48" charset="-128"/>
              </a:rPr>
              <a:t>3</a:t>
            </a:r>
          </a:p>
        </p:txBody>
      </p:sp>
      <p:sp>
        <p:nvSpPr>
          <p:cNvPr id="19470" name="Text Box 49"/>
          <p:cNvSpPr txBox="1">
            <a:spLocks noChangeArrowheads="1"/>
          </p:cNvSpPr>
          <p:nvPr/>
        </p:nvSpPr>
        <p:spPr bwMode="auto">
          <a:xfrm>
            <a:off x="5678488" y="1974850"/>
            <a:ext cx="1222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700" b="1">
                <a:solidFill>
                  <a:srgbClr val="000000"/>
                </a:solidFill>
                <a:ea typeface="ヒラギノ角ゴ Pro W3" pitchFamily="48" charset="-128"/>
              </a:rPr>
              <a:t>4</a:t>
            </a:r>
          </a:p>
        </p:txBody>
      </p:sp>
      <p:sp>
        <p:nvSpPr>
          <p:cNvPr id="19471" name="Text Box 50"/>
          <p:cNvSpPr txBox="1">
            <a:spLocks noChangeArrowheads="1"/>
          </p:cNvSpPr>
          <p:nvPr/>
        </p:nvSpPr>
        <p:spPr bwMode="auto">
          <a:xfrm>
            <a:off x="6499225" y="1968500"/>
            <a:ext cx="12223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700" b="1">
                <a:solidFill>
                  <a:srgbClr val="000000"/>
                </a:solidFill>
                <a:ea typeface="ヒラギノ角ゴ Pro W3" pitchFamily="48" charset="-128"/>
              </a:rPr>
              <a:t>5</a:t>
            </a:r>
          </a:p>
        </p:txBody>
      </p:sp>
      <p:sp>
        <p:nvSpPr>
          <p:cNvPr id="19472" name="Text Box 51"/>
          <p:cNvSpPr txBox="1">
            <a:spLocks noChangeArrowheads="1"/>
          </p:cNvSpPr>
          <p:nvPr/>
        </p:nvSpPr>
        <p:spPr bwMode="auto">
          <a:xfrm>
            <a:off x="7321550" y="1971675"/>
            <a:ext cx="12223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700" b="1">
                <a:solidFill>
                  <a:srgbClr val="000000"/>
                </a:solidFill>
                <a:ea typeface="ヒラギノ角ゴ Pro W3" pitchFamily="48" charset="-128"/>
              </a:rPr>
              <a:t>6</a:t>
            </a:r>
          </a:p>
        </p:txBody>
      </p:sp>
      <p:sp>
        <p:nvSpPr>
          <p:cNvPr id="19473" name="Text Box 52"/>
          <p:cNvSpPr txBox="1">
            <a:spLocks noChangeArrowheads="1"/>
          </p:cNvSpPr>
          <p:nvPr/>
        </p:nvSpPr>
        <p:spPr bwMode="auto">
          <a:xfrm>
            <a:off x="5678488" y="2806700"/>
            <a:ext cx="1222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700" b="1">
                <a:solidFill>
                  <a:srgbClr val="000000"/>
                </a:solidFill>
                <a:ea typeface="ヒラギノ角ゴ Pro W3" pitchFamily="48" charset="-128"/>
              </a:rPr>
              <a:t>7</a:t>
            </a:r>
          </a:p>
        </p:txBody>
      </p:sp>
      <p:sp>
        <p:nvSpPr>
          <p:cNvPr id="19474" name="Text Box 53"/>
          <p:cNvSpPr txBox="1">
            <a:spLocks noChangeArrowheads="1"/>
          </p:cNvSpPr>
          <p:nvPr/>
        </p:nvSpPr>
        <p:spPr bwMode="auto">
          <a:xfrm>
            <a:off x="6500813" y="2808288"/>
            <a:ext cx="12223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700" b="1">
                <a:solidFill>
                  <a:srgbClr val="000000"/>
                </a:solidFill>
                <a:ea typeface="ヒラギノ角ゴ Pro W3" pitchFamily="48" charset="-128"/>
              </a:rPr>
              <a:t>8</a:t>
            </a:r>
          </a:p>
        </p:txBody>
      </p:sp>
      <p:sp>
        <p:nvSpPr>
          <p:cNvPr id="19475" name="Text Box 54"/>
          <p:cNvSpPr txBox="1">
            <a:spLocks noChangeArrowheads="1"/>
          </p:cNvSpPr>
          <p:nvPr/>
        </p:nvSpPr>
        <p:spPr bwMode="auto">
          <a:xfrm>
            <a:off x="7329488" y="2805113"/>
            <a:ext cx="12223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700" b="1">
                <a:solidFill>
                  <a:srgbClr val="000000"/>
                </a:solidFill>
                <a:ea typeface="ヒラギノ角ゴ Pro W3" pitchFamily="48" charset="-128"/>
              </a:rPr>
              <a:t>9</a:t>
            </a:r>
          </a:p>
        </p:txBody>
      </p:sp>
      <p:sp>
        <p:nvSpPr>
          <p:cNvPr id="19476" name="Text Box 55"/>
          <p:cNvSpPr txBox="1">
            <a:spLocks noChangeArrowheads="1"/>
          </p:cNvSpPr>
          <p:nvPr/>
        </p:nvSpPr>
        <p:spPr bwMode="auto">
          <a:xfrm>
            <a:off x="7092950" y="3076575"/>
            <a:ext cx="4794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700" b="1">
                <a:solidFill>
                  <a:srgbClr val="FFFFFF"/>
                </a:solidFill>
                <a:ea typeface="ヒラギノ角ゴ Pro W3" pitchFamily="48" charset="-128"/>
              </a:rPr>
              <a:t>50ºC</a:t>
            </a:r>
          </a:p>
        </p:txBody>
      </p:sp>
      <p:sp>
        <p:nvSpPr>
          <p:cNvPr id="19477" name="Text Box 56"/>
          <p:cNvSpPr txBox="1">
            <a:spLocks noChangeArrowheads="1"/>
          </p:cNvSpPr>
          <p:nvPr/>
        </p:nvSpPr>
        <p:spPr bwMode="auto">
          <a:xfrm>
            <a:off x="6276975" y="3084513"/>
            <a:ext cx="4794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700" b="1">
                <a:solidFill>
                  <a:srgbClr val="FFFFFF"/>
                </a:solidFill>
                <a:ea typeface="ヒラギノ角ゴ Pro W3" pitchFamily="48" charset="-128"/>
              </a:rPr>
              <a:t>45ºC</a:t>
            </a:r>
          </a:p>
        </p:txBody>
      </p:sp>
      <p:sp>
        <p:nvSpPr>
          <p:cNvPr id="19478" name="Text Box 57"/>
          <p:cNvSpPr txBox="1">
            <a:spLocks noChangeArrowheads="1"/>
          </p:cNvSpPr>
          <p:nvPr/>
        </p:nvSpPr>
        <p:spPr bwMode="auto">
          <a:xfrm>
            <a:off x="5446713" y="3084513"/>
            <a:ext cx="4794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700" b="1">
                <a:solidFill>
                  <a:srgbClr val="FFFFFF"/>
                </a:solidFill>
                <a:ea typeface="ヒラギノ角ゴ Pro W3" pitchFamily="48" charset="-128"/>
              </a:rPr>
              <a:t>40ºC</a:t>
            </a:r>
          </a:p>
        </p:txBody>
      </p:sp>
      <p:sp>
        <p:nvSpPr>
          <p:cNvPr id="19479" name="Text Box 58"/>
          <p:cNvSpPr txBox="1">
            <a:spLocks noChangeArrowheads="1"/>
          </p:cNvSpPr>
          <p:nvPr/>
        </p:nvSpPr>
        <p:spPr bwMode="auto">
          <a:xfrm>
            <a:off x="5454650" y="2279650"/>
            <a:ext cx="4794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700" b="1">
                <a:solidFill>
                  <a:srgbClr val="FFFFFF"/>
                </a:solidFill>
                <a:ea typeface="ヒラギノ角ゴ Pro W3" pitchFamily="48" charset="-128"/>
              </a:rPr>
              <a:t>25ºC</a:t>
            </a:r>
          </a:p>
        </p:txBody>
      </p:sp>
      <p:sp>
        <p:nvSpPr>
          <p:cNvPr id="19480" name="Text Box 59"/>
          <p:cNvSpPr txBox="1">
            <a:spLocks noChangeArrowheads="1"/>
          </p:cNvSpPr>
          <p:nvPr/>
        </p:nvSpPr>
        <p:spPr bwMode="auto">
          <a:xfrm>
            <a:off x="6272213" y="2274888"/>
            <a:ext cx="4794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700" b="1">
                <a:solidFill>
                  <a:srgbClr val="FFFFFF"/>
                </a:solidFill>
                <a:ea typeface="ヒラギノ角ゴ Pro W3" pitchFamily="48" charset="-128"/>
              </a:rPr>
              <a:t>30ºC</a:t>
            </a:r>
          </a:p>
        </p:txBody>
      </p:sp>
      <p:sp>
        <p:nvSpPr>
          <p:cNvPr id="19481" name="Text Box 60"/>
          <p:cNvSpPr txBox="1">
            <a:spLocks noChangeArrowheads="1"/>
          </p:cNvSpPr>
          <p:nvPr/>
        </p:nvSpPr>
        <p:spPr bwMode="auto">
          <a:xfrm>
            <a:off x="7092950" y="2282825"/>
            <a:ext cx="4794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700" b="1">
                <a:solidFill>
                  <a:srgbClr val="FFFFFF"/>
                </a:solidFill>
                <a:ea typeface="ヒラギノ角ゴ Pro W3" pitchFamily="48" charset="-128"/>
              </a:rPr>
              <a:t>35ºC</a:t>
            </a:r>
          </a:p>
        </p:txBody>
      </p:sp>
      <p:sp>
        <p:nvSpPr>
          <p:cNvPr id="19482" name="Text Box 61"/>
          <p:cNvSpPr txBox="1">
            <a:spLocks noChangeArrowheads="1"/>
          </p:cNvSpPr>
          <p:nvPr/>
        </p:nvSpPr>
        <p:spPr bwMode="auto">
          <a:xfrm>
            <a:off x="6280150" y="1439863"/>
            <a:ext cx="4794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700" b="1">
                <a:solidFill>
                  <a:srgbClr val="FFFFFF"/>
                </a:solidFill>
                <a:ea typeface="ヒラギノ角ゴ Pro W3" pitchFamily="48" charset="-128"/>
              </a:rPr>
              <a:t>15ºC</a:t>
            </a:r>
            <a:endParaRPr kumimoji="0" lang="en-US" altLang="en-US" sz="17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19483" name="Text Box 62"/>
          <p:cNvSpPr txBox="1">
            <a:spLocks noChangeArrowheads="1"/>
          </p:cNvSpPr>
          <p:nvPr/>
        </p:nvSpPr>
        <p:spPr bwMode="auto">
          <a:xfrm>
            <a:off x="7092950" y="1436688"/>
            <a:ext cx="4794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700" b="1">
                <a:solidFill>
                  <a:srgbClr val="FFFFFF"/>
                </a:solidFill>
                <a:ea typeface="ヒラギノ角ゴ Pro W3" pitchFamily="48" charset="-128"/>
              </a:rPr>
              <a:t>20ºC</a:t>
            </a:r>
            <a:endParaRPr kumimoji="0" lang="en-US" altLang="en-US" sz="17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19484" name="Text Box 63"/>
          <p:cNvSpPr txBox="1">
            <a:spLocks noChangeArrowheads="1"/>
          </p:cNvSpPr>
          <p:nvPr/>
        </p:nvSpPr>
        <p:spPr bwMode="auto">
          <a:xfrm>
            <a:off x="5451475" y="1439863"/>
            <a:ext cx="4794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700" b="1">
                <a:solidFill>
                  <a:srgbClr val="FFFFFF"/>
                </a:solidFill>
                <a:ea typeface="ヒラギノ角ゴ Pro W3" pitchFamily="48" charset="-128"/>
              </a:rPr>
              <a:t>10ºC</a:t>
            </a:r>
          </a:p>
        </p:txBody>
      </p:sp>
      <p:sp>
        <p:nvSpPr>
          <p:cNvPr id="19485" name="Text Box 64"/>
          <p:cNvSpPr txBox="1">
            <a:spLocks noChangeArrowheads="1"/>
          </p:cNvSpPr>
          <p:nvPr/>
        </p:nvSpPr>
        <p:spPr bwMode="auto">
          <a:xfrm>
            <a:off x="1512888" y="2565400"/>
            <a:ext cx="3651250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Human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cells are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incubated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with compounds used to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make DNA. One compound is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labeled with </a:t>
            </a:r>
            <a:r>
              <a:rPr kumimoji="0" lang="en-US" altLang="en-US" sz="2000" b="1" baseline="30000">
                <a:solidFill>
                  <a:srgbClr val="000000"/>
                </a:solidFill>
                <a:ea typeface="ヒラギノ角ゴ Pro W3" pitchFamily="48" charset="-128"/>
              </a:rPr>
              <a:t>3</a:t>
            </a: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H.</a:t>
            </a:r>
          </a:p>
        </p:txBody>
      </p:sp>
      <p:sp>
        <p:nvSpPr>
          <p:cNvPr id="19486" name="Oval 65"/>
          <p:cNvSpPr>
            <a:spLocks noChangeArrowheads="1"/>
          </p:cNvSpPr>
          <p:nvPr/>
        </p:nvSpPr>
        <p:spPr bwMode="auto">
          <a:xfrm>
            <a:off x="1187450" y="2590800"/>
            <a:ext cx="260350" cy="273050"/>
          </a:xfrm>
          <a:prstGeom prst="ellipse">
            <a:avLst/>
          </a:prstGeom>
          <a:solidFill>
            <a:srgbClr val="048F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87" name="Text Box 66"/>
          <p:cNvSpPr txBox="1">
            <a:spLocks noChangeArrowheads="1"/>
          </p:cNvSpPr>
          <p:nvPr/>
        </p:nvSpPr>
        <p:spPr bwMode="auto">
          <a:xfrm>
            <a:off x="1254125" y="2609850"/>
            <a:ext cx="12223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700" b="1">
                <a:solidFill>
                  <a:srgbClr val="FFFFFF"/>
                </a:solidFill>
                <a:ea typeface="ヒラギノ角ゴ Pro W3" pitchFamily="48" charset="-128"/>
              </a:rPr>
              <a:t>1</a:t>
            </a:r>
          </a:p>
        </p:txBody>
      </p:sp>
      <p:sp>
        <p:nvSpPr>
          <p:cNvPr id="19488" name="Oval 67"/>
          <p:cNvSpPr>
            <a:spLocks noChangeArrowheads="1"/>
          </p:cNvSpPr>
          <p:nvPr/>
        </p:nvSpPr>
        <p:spPr bwMode="auto">
          <a:xfrm>
            <a:off x="1174750" y="4724400"/>
            <a:ext cx="260350" cy="273050"/>
          </a:xfrm>
          <a:prstGeom prst="ellipse">
            <a:avLst/>
          </a:prstGeom>
          <a:solidFill>
            <a:srgbClr val="048F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89" name="Text Box 68"/>
          <p:cNvSpPr txBox="1">
            <a:spLocks noChangeArrowheads="1"/>
          </p:cNvSpPr>
          <p:nvPr/>
        </p:nvSpPr>
        <p:spPr bwMode="auto">
          <a:xfrm>
            <a:off x="1247775" y="4749800"/>
            <a:ext cx="12223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700" b="1">
                <a:solidFill>
                  <a:srgbClr val="FFFFFF"/>
                </a:solidFill>
                <a:ea typeface="ヒラギノ角ゴ Pro W3" pitchFamily="48" charset="-128"/>
              </a:rPr>
              <a:t>2</a:t>
            </a:r>
          </a:p>
        </p:txBody>
      </p:sp>
      <p:sp>
        <p:nvSpPr>
          <p:cNvPr id="19490" name="Text Box 69"/>
          <p:cNvSpPr txBox="1">
            <a:spLocks noChangeArrowheads="1"/>
          </p:cNvSpPr>
          <p:nvPr/>
        </p:nvSpPr>
        <p:spPr bwMode="auto">
          <a:xfrm>
            <a:off x="1512888" y="4692650"/>
            <a:ext cx="2292350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The cells are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placed in test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tubes; their DNA is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isolated; and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unused labeled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compounds are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removed.</a:t>
            </a:r>
          </a:p>
        </p:txBody>
      </p:sp>
      <p:sp>
        <p:nvSpPr>
          <p:cNvPr id="19491" name="Text Box 70"/>
          <p:cNvSpPr txBox="1">
            <a:spLocks noChangeArrowheads="1"/>
          </p:cNvSpPr>
          <p:nvPr/>
        </p:nvSpPr>
        <p:spPr bwMode="auto">
          <a:xfrm>
            <a:off x="5149850" y="4724400"/>
            <a:ext cx="22431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900" b="1">
                <a:solidFill>
                  <a:srgbClr val="000000"/>
                </a:solidFill>
                <a:ea typeface="ヒラギノ角ゴ Pro W3" pitchFamily="48" charset="-128"/>
              </a:rPr>
              <a:t>DNA (old and new)</a:t>
            </a:r>
          </a:p>
        </p:txBody>
      </p:sp>
      <p:sp>
        <p:nvSpPr>
          <p:cNvPr id="19492" name="Line 71"/>
          <p:cNvSpPr>
            <a:spLocks noChangeShapeType="1"/>
          </p:cNvSpPr>
          <p:nvPr/>
        </p:nvSpPr>
        <p:spPr bwMode="auto">
          <a:xfrm flipV="1">
            <a:off x="4216400" y="4876800"/>
            <a:ext cx="908050" cy="128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19493" name="Text Box 72"/>
          <p:cNvSpPr txBox="1">
            <a:spLocks noChangeArrowheads="1"/>
          </p:cNvSpPr>
          <p:nvPr/>
        </p:nvSpPr>
        <p:spPr bwMode="auto">
          <a:xfrm>
            <a:off x="1263650" y="215900"/>
            <a:ext cx="15827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900" b="1">
                <a:solidFill>
                  <a:srgbClr val="5C3F8C"/>
                </a:solidFill>
                <a:ea typeface="ヒラギノ角ゴ Pro W3" pitchFamily="48" charset="-128"/>
              </a:rPr>
              <a:t>TECHNIQUE</a:t>
            </a:r>
          </a:p>
        </p:txBody>
      </p:sp>
    </p:spTree>
    <p:extLst>
      <p:ext uri="{BB962C8B-B14F-4D97-AF65-F5344CB8AC3E}">
        <p14:creationId xmlns:p14="http://schemas.microsoft.com/office/powerpoint/2010/main" val="35057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1" descr="02_06cRadioactiveTracer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33363"/>
            <a:ext cx="8548687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2"/>
          <p:cNvSpPr>
            <a:spLocks noChangeArrowheads="1"/>
          </p:cNvSpPr>
          <p:nvPr/>
        </p:nvSpPr>
        <p:spPr bwMode="auto">
          <a:xfrm>
            <a:off x="330200" y="241300"/>
            <a:ext cx="3517900" cy="622300"/>
          </a:xfrm>
          <a:prstGeom prst="rect">
            <a:avLst/>
          </a:prstGeom>
          <a:solidFill>
            <a:srgbClr val="FECC69">
              <a:alpha val="9294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4" name="Rectangle 2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Fig. 2-6c</a:t>
            </a:r>
            <a:endParaRPr lang="en-US" altLang="en-US" sz="1500" b="1">
              <a:solidFill>
                <a:srgbClr val="FFFFFF"/>
              </a:solidFill>
            </a:endParaRPr>
          </a:p>
        </p:txBody>
      </p:sp>
      <p:sp>
        <p:nvSpPr>
          <p:cNvPr id="20485" name="Text Box 24"/>
          <p:cNvSpPr txBox="1">
            <a:spLocks noChangeArrowheads="1"/>
          </p:cNvSpPr>
          <p:nvPr/>
        </p:nvSpPr>
        <p:spPr bwMode="auto">
          <a:xfrm>
            <a:off x="520700" y="342900"/>
            <a:ext cx="20272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>
                <a:solidFill>
                  <a:srgbClr val="5C3F8C"/>
                </a:solidFill>
                <a:ea typeface="ヒラギノ角ゴ Pro W3" pitchFamily="48" charset="-128"/>
              </a:rPr>
              <a:t>RESULTS</a:t>
            </a:r>
          </a:p>
        </p:txBody>
      </p:sp>
      <p:sp>
        <p:nvSpPr>
          <p:cNvPr id="20486" name="Text Box 25"/>
          <p:cNvSpPr txBox="1">
            <a:spLocks noChangeArrowheads="1"/>
          </p:cNvSpPr>
          <p:nvPr/>
        </p:nvSpPr>
        <p:spPr bwMode="auto">
          <a:xfrm rot="-5400000">
            <a:off x="-908844" y="2709069"/>
            <a:ext cx="381476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300" b="1">
                <a:solidFill>
                  <a:srgbClr val="000000"/>
                </a:solidFill>
                <a:ea typeface="ヒラギノ角ゴ Pro W3" pitchFamily="48" charset="-128"/>
              </a:rPr>
              <a:t>Counts per minute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300" b="1">
                <a:solidFill>
                  <a:srgbClr val="000000"/>
                </a:solidFill>
                <a:ea typeface="ヒラギノ角ゴ Pro W3" pitchFamily="48" charset="-128"/>
              </a:rPr>
              <a:t>(</a:t>
            </a:r>
            <a:r>
              <a:rPr kumimoji="0" lang="en-US" altLang="en-US" sz="33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</a:t>
            </a:r>
            <a:r>
              <a:rPr kumimoji="0" lang="en-US" altLang="en-US" sz="3300" b="1">
                <a:solidFill>
                  <a:srgbClr val="000000"/>
                </a:solidFill>
                <a:ea typeface="ヒラギノ角ゴ Pro W3" pitchFamily="48" charset="-128"/>
              </a:rPr>
              <a:t> 1,000)</a:t>
            </a:r>
          </a:p>
        </p:txBody>
      </p:sp>
      <p:sp>
        <p:nvSpPr>
          <p:cNvPr id="20487" name="Text Box 26"/>
          <p:cNvSpPr txBox="1">
            <a:spLocks noChangeArrowheads="1"/>
          </p:cNvSpPr>
          <p:nvPr/>
        </p:nvSpPr>
        <p:spPr bwMode="auto">
          <a:xfrm>
            <a:off x="1866900" y="4875213"/>
            <a:ext cx="2587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300" b="1">
                <a:solidFill>
                  <a:srgbClr val="000000"/>
                </a:solidFill>
                <a:ea typeface="ヒラギノ角ゴ Pro W3" pitchFamily="48" charset="-128"/>
              </a:rPr>
              <a:t>0</a:t>
            </a:r>
          </a:p>
        </p:txBody>
      </p:sp>
      <p:sp>
        <p:nvSpPr>
          <p:cNvPr id="20488" name="Text Box 27"/>
          <p:cNvSpPr txBox="1">
            <a:spLocks noChangeArrowheads="1"/>
          </p:cNvSpPr>
          <p:nvPr/>
        </p:nvSpPr>
        <p:spPr bwMode="auto">
          <a:xfrm>
            <a:off x="3225800" y="5243513"/>
            <a:ext cx="4746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300" b="1">
                <a:solidFill>
                  <a:srgbClr val="000000"/>
                </a:solidFill>
                <a:ea typeface="ヒラギノ角ゴ Pro W3" pitchFamily="48" charset="-128"/>
              </a:rPr>
              <a:t>10</a:t>
            </a:r>
          </a:p>
        </p:txBody>
      </p:sp>
      <p:sp>
        <p:nvSpPr>
          <p:cNvPr id="20489" name="Text Box 28"/>
          <p:cNvSpPr txBox="1">
            <a:spLocks noChangeArrowheads="1"/>
          </p:cNvSpPr>
          <p:nvPr/>
        </p:nvSpPr>
        <p:spPr bwMode="auto">
          <a:xfrm>
            <a:off x="4305300" y="5230813"/>
            <a:ext cx="4746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300" b="1">
                <a:solidFill>
                  <a:srgbClr val="000000"/>
                </a:solidFill>
                <a:ea typeface="ヒラギノ角ゴ Pro W3" pitchFamily="48" charset="-128"/>
              </a:rPr>
              <a:t>20</a:t>
            </a:r>
          </a:p>
        </p:txBody>
      </p:sp>
      <p:sp>
        <p:nvSpPr>
          <p:cNvPr id="20490" name="Text Box 29"/>
          <p:cNvSpPr txBox="1">
            <a:spLocks noChangeArrowheads="1"/>
          </p:cNvSpPr>
          <p:nvPr/>
        </p:nvSpPr>
        <p:spPr bwMode="auto">
          <a:xfrm>
            <a:off x="5372100" y="5230813"/>
            <a:ext cx="4746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300" b="1">
                <a:solidFill>
                  <a:srgbClr val="000000"/>
                </a:solidFill>
                <a:ea typeface="ヒラギノ角ゴ Pro W3" pitchFamily="48" charset="-128"/>
              </a:rPr>
              <a:t>30</a:t>
            </a:r>
          </a:p>
        </p:txBody>
      </p:sp>
      <p:sp>
        <p:nvSpPr>
          <p:cNvPr id="20491" name="Text Box 30"/>
          <p:cNvSpPr txBox="1">
            <a:spLocks noChangeArrowheads="1"/>
          </p:cNvSpPr>
          <p:nvPr/>
        </p:nvSpPr>
        <p:spPr bwMode="auto">
          <a:xfrm>
            <a:off x="6438900" y="5218113"/>
            <a:ext cx="4746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300" b="1">
                <a:solidFill>
                  <a:srgbClr val="000000"/>
                </a:solidFill>
                <a:ea typeface="ヒラギノ角ゴ Pro W3" pitchFamily="48" charset="-128"/>
              </a:rPr>
              <a:t>40</a:t>
            </a:r>
          </a:p>
        </p:txBody>
      </p:sp>
      <p:sp>
        <p:nvSpPr>
          <p:cNvPr id="20492" name="Text Box 31"/>
          <p:cNvSpPr txBox="1">
            <a:spLocks noChangeArrowheads="1"/>
          </p:cNvSpPr>
          <p:nvPr/>
        </p:nvSpPr>
        <p:spPr bwMode="auto">
          <a:xfrm>
            <a:off x="7505700" y="5230813"/>
            <a:ext cx="4746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300" b="1">
                <a:solidFill>
                  <a:srgbClr val="000000"/>
                </a:solidFill>
                <a:ea typeface="ヒラギノ角ゴ Pro W3" pitchFamily="48" charset="-128"/>
              </a:rPr>
              <a:t>50</a:t>
            </a:r>
          </a:p>
        </p:txBody>
      </p:sp>
      <p:sp>
        <p:nvSpPr>
          <p:cNvPr id="20493" name="Text Box 32"/>
          <p:cNvSpPr txBox="1">
            <a:spLocks noChangeArrowheads="1"/>
          </p:cNvSpPr>
          <p:nvPr/>
        </p:nvSpPr>
        <p:spPr bwMode="auto">
          <a:xfrm>
            <a:off x="1651000" y="3871913"/>
            <a:ext cx="4746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300" b="1">
                <a:solidFill>
                  <a:srgbClr val="000000"/>
                </a:solidFill>
                <a:ea typeface="ヒラギノ角ゴ Pro W3" pitchFamily="48" charset="-128"/>
              </a:rPr>
              <a:t>10</a:t>
            </a:r>
          </a:p>
        </p:txBody>
      </p:sp>
      <p:sp>
        <p:nvSpPr>
          <p:cNvPr id="20494" name="Text Box 33"/>
          <p:cNvSpPr txBox="1">
            <a:spLocks noChangeArrowheads="1"/>
          </p:cNvSpPr>
          <p:nvPr/>
        </p:nvSpPr>
        <p:spPr bwMode="auto">
          <a:xfrm>
            <a:off x="1638300" y="2932113"/>
            <a:ext cx="4746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300" b="1">
                <a:solidFill>
                  <a:srgbClr val="000000"/>
                </a:solidFill>
                <a:ea typeface="ヒラギノ角ゴ Pro W3" pitchFamily="48" charset="-128"/>
              </a:rPr>
              <a:t>20</a:t>
            </a:r>
          </a:p>
        </p:txBody>
      </p:sp>
      <p:sp>
        <p:nvSpPr>
          <p:cNvPr id="20495" name="Text Box 34"/>
          <p:cNvSpPr txBox="1">
            <a:spLocks noChangeArrowheads="1"/>
          </p:cNvSpPr>
          <p:nvPr/>
        </p:nvSpPr>
        <p:spPr bwMode="auto">
          <a:xfrm>
            <a:off x="1638300" y="1903413"/>
            <a:ext cx="4746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300" b="1">
                <a:solidFill>
                  <a:srgbClr val="000000"/>
                </a:solidFill>
                <a:ea typeface="ヒラギノ角ゴ Pro W3" pitchFamily="48" charset="-128"/>
              </a:rPr>
              <a:t>30</a:t>
            </a:r>
          </a:p>
        </p:txBody>
      </p:sp>
      <p:sp>
        <p:nvSpPr>
          <p:cNvPr id="20496" name="Text Box 35"/>
          <p:cNvSpPr txBox="1">
            <a:spLocks noChangeArrowheads="1"/>
          </p:cNvSpPr>
          <p:nvPr/>
        </p:nvSpPr>
        <p:spPr bwMode="auto">
          <a:xfrm>
            <a:off x="3886200" y="5764213"/>
            <a:ext cx="34972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300" b="1">
                <a:solidFill>
                  <a:srgbClr val="000000"/>
                </a:solidFill>
                <a:ea typeface="ヒラギノ角ゴ Pro W3" pitchFamily="48" charset="-128"/>
              </a:rPr>
              <a:t>Temperature (ºC)</a:t>
            </a:r>
          </a:p>
        </p:txBody>
      </p:sp>
      <p:sp>
        <p:nvSpPr>
          <p:cNvPr id="20497" name="Text Box 36"/>
          <p:cNvSpPr txBox="1">
            <a:spLocks noChangeArrowheads="1"/>
          </p:cNvSpPr>
          <p:nvPr/>
        </p:nvSpPr>
        <p:spPr bwMode="auto">
          <a:xfrm>
            <a:off x="2882900" y="1395413"/>
            <a:ext cx="2608263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300" b="1">
                <a:solidFill>
                  <a:srgbClr val="000000"/>
                </a:solidFill>
                <a:ea typeface="ヒラギノ角ゴ Pro W3" pitchFamily="48" charset="-128"/>
              </a:rPr>
              <a:t>Optimum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300" b="1">
                <a:solidFill>
                  <a:srgbClr val="000000"/>
                </a:solidFill>
                <a:ea typeface="ヒラギノ角ゴ Pro W3" pitchFamily="48" charset="-128"/>
              </a:rPr>
              <a:t>temperature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300" b="1">
                <a:solidFill>
                  <a:srgbClr val="000000"/>
                </a:solidFill>
                <a:ea typeface="ヒラギノ角ゴ Pro W3" pitchFamily="48" charset="-128"/>
              </a:rPr>
              <a:t>for DNA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300" b="1">
                <a:solidFill>
                  <a:srgbClr val="000000"/>
                </a:solidFill>
                <a:ea typeface="ヒラギノ角ゴ Pro W3" pitchFamily="48" charset="-128"/>
              </a:rPr>
              <a:t>synthesis</a:t>
            </a:r>
          </a:p>
        </p:txBody>
      </p:sp>
      <p:sp>
        <p:nvSpPr>
          <p:cNvPr id="20498" name="Line 37"/>
          <p:cNvSpPr>
            <a:spLocks noChangeShapeType="1"/>
          </p:cNvSpPr>
          <p:nvPr/>
        </p:nvSpPr>
        <p:spPr bwMode="auto">
          <a:xfrm>
            <a:off x="4775200" y="1644650"/>
            <a:ext cx="12446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smtClean="0"/>
              <a:t>The Energy Levels of Electrons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4279900"/>
          </a:xfrm>
        </p:spPr>
        <p:txBody>
          <a:bodyPr/>
          <a:lstStyle/>
          <a:p>
            <a:pPr eaLnBrk="1" hangingPunct="1">
              <a:buFont typeface="Times" pitchFamily="18" charset="0"/>
              <a:buChar char="•"/>
            </a:pPr>
            <a:r>
              <a:rPr lang="en-US" altLang="en-US" b="1" smtClean="0"/>
              <a:t>Energy</a:t>
            </a:r>
            <a:r>
              <a:rPr lang="en-US" altLang="en-US" smtClean="0"/>
              <a:t> is the capacity to cause change</a:t>
            </a:r>
          </a:p>
          <a:p>
            <a:pPr eaLnBrk="1" hangingPunct="1">
              <a:buFont typeface="Times" pitchFamily="18" charset="0"/>
              <a:buChar char="•"/>
            </a:pPr>
            <a:r>
              <a:rPr lang="en-US" altLang="en-US" b="1" smtClean="0"/>
              <a:t>Potential energy </a:t>
            </a:r>
            <a:r>
              <a:rPr lang="en-US" altLang="en-US" smtClean="0"/>
              <a:t>is the energy that matter has because of its location or structure</a:t>
            </a:r>
          </a:p>
          <a:p>
            <a:pPr eaLnBrk="1" hangingPunct="1">
              <a:buFont typeface="Times" pitchFamily="18" charset="0"/>
              <a:buChar char="•"/>
            </a:pPr>
            <a:r>
              <a:rPr lang="en-US" altLang="en-US" smtClean="0"/>
              <a:t>The electrons of an atom differ in their amounts of potential energy</a:t>
            </a:r>
          </a:p>
          <a:p>
            <a:pPr eaLnBrk="1" hangingPunct="1">
              <a:buFont typeface="Times" pitchFamily="18" charset="0"/>
              <a:buChar char="•"/>
            </a:pPr>
            <a:r>
              <a:rPr lang="en-US" altLang="en-US" smtClean="0"/>
              <a:t>An electron’s state of potential energy is called its energy level, or </a:t>
            </a:r>
            <a:r>
              <a:rPr lang="en-US" altLang="en-US" b="1" smtClean="0"/>
              <a:t>electron shell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Benjamin Cummings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smtClean="0"/>
              <a:t>Overview: A Chemical Connection to Biology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237538" cy="3117850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600" smtClean="0"/>
              <a:t>Biology is a multidisciplinary science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600" smtClean="0"/>
              <a:t>Living organisms are subject to basic laws of physics and chemistry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600" smtClean="0"/>
              <a:t>One example is the use of formic acid by ants to maintain “devil’s gardens,” stands of </a:t>
            </a:r>
            <a:r>
              <a:rPr lang="en-US" altLang="en-US" sz="2600" i="1" smtClean="0"/>
              <a:t>Duroia </a:t>
            </a:r>
            <a:r>
              <a:rPr lang="en-US" altLang="en-US" sz="2600" smtClean="0"/>
              <a:t>trees</a:t>
            </a:r>
            <a:endParaRPr lang="en-US" altLang="en-US" sz="1900" smtClean="0"/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altLang="en-US" sz="1900" smtClean="0"/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altLang="en-US" sz="1900" smtClean="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Benjamin Cummings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02_08-EnergyLevel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36525"/>
            <a:ext cx="81026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8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Fig. 2-8</a:t>
            </a:r>
            <a:endParaRPr lang="en-US" altLang="en-US" sz="1500" b="1">
              <a:solidFill>
                <a:srgbClr val="FFFFFF"/>
              </a:solidFill>
            </a:endParaRPr>
          </a:p>
        </p:txBody>
      </p:sp>
      <p:sp>
        <p:nvSpPr>
          <p:cNvPr id="22532" name="Text Box 29"/>
          <p:cNvSpPr txBox="1">
            <a:spLocks noChangeArrowheads="1"/>
          </p:cNvSpPr>
          <p:nvPr/>
        </p:nvSpPr>
        <p:spPr bwMode="auto">
          <a:xfrm>
            <a:off x="965200" y="227013"/>
            <a:ext cx="39671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(a) A ball bouncing down a flight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     of stairs provides an analogy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     for energy levels of electrons</a:t>
            </a:r>
          </a:p>
        </p:txBody>
      </p:sp>
      <p:sp>
        <p:nvSpPr>
          <p:cNvPr id="22533" name="Line 30"/>
          <p:cNvSpPr>
            <a:spLocks noChangeShapeType="1"/>
          </p:cNvSpPr>
          <p:nvPr/>
        </p:nvSpPr>
        <p:spPr bwMode="auto">
          <a:xfrm flipV="1">
            <a:off x="2990850" y="3238500"/>
            <a:ext cx="1136650" cy="7683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22534" name="Text Box 31"/>
          <p:cNvSpPr txBox="1">
            <a:spLocks noChangeArrowheads="1"/>
          </p:cNvSpPr>
          <p:nvPr/>
        </p:nvSpPr>
        <p:spPr bwMode="auto">
          <a:xfrm>
            <a:off x="539750" y="2284413"/>
            <a:ext cx="32623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Third shell (highest energy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level)</a:t>
            </a:r>
          </a:p>
        </p:txBody>
      </p:sp>
      <p:sp>
        <p:nvSpPr>
          <p:cNvPr id="22535" name="Text Box 32"/>
          <p:cNvSpPr txBox="1">
            <a:spLocks noChangeArrowheads="1"/>
          </p:cNvSpPr>
          <p:nvPr/>
        </p:nvSpPr>
        <p:spPr bwMode="auto">
          <a:xfrm>
            <a:off x="539750" y="3332163"/>
            <a:ext cx="25257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Second shell (higher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energy level)</a:t>
            </a:r>
          </a:p>
        </p:txBody>
      </p:sp>
      <p:sp>
        <p:nvSpPr>
          <p:cNvPr id="22536" name="Text Box 33"/>
          <p:cNvSpPr txBox="1">
            <a:spLocks noChangeArrowheads="1"/>
          </p:cNvSpPr>
          <p:nvPr/>
        </p:nvSpPr>
        <p:spPr bwMode="auto">
          <a:xfrm>
            <a:off x="5346700" y="3319463"/>
            <a:ext cx="11985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Energy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absorbed</a:t>
            </a:r>
          </a:p>
        </p:txBody>
      </p:sp>
      <p:sp>
        <p:nvSpPr>
          <p:cNvPr id="22537" name="Text Box 34"/>
          <p:cNvSpPr txBox="1">
            <a:spLocks noChangeArrowheads="1"/>
          </p:cNvSpPr>
          <p:nvPr/>
        </p:nvSpPr>
        <p:spPr bwMode="auto">
          <a:xfrm>
            <a:off x="539750" y="4570413"/>
            <a:ext cx="31099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First shell (lowest energy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level)</a:t>
            </a:r>
          </a:p>
        </p:txBody>
      </p:sp>
      <p:sp>
        <p:nvSpPr>
          <p:cNvPr id="22538" name="Text Box 35"/>
          <p:cNvSpPr txBox="1">
            <a:spLocks noChangeArrowheads="1"/>
          </p:cNvSpPr>
          <p:nvPr/>
        </p:nvSpPr>
        <p:spPr bwMode="auto">
          <a:xfrm>
            <a:off x="2508250" y="5821363"/>
            <a:ext cx="9763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Atomic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nucleus</a:t>
            </a:r>
          </a:p>
        </p:txBody>
      </p:sp>
      <p:sp>
        <p:nvSpPr>
          <p:cNvPr id="22539" name="Text Box 36"/>
          <p:cNvSpPr txBox="1">
            <a:spLocks noChangeArrowheads="1"/>
          </p:cNvSpPr>
          <p:nvPr/>
        </p:nvSpPr>
        <p:spPr bwMode="auto">
          <a:xfrm>
            <a:off x="546100" y="6272213"/>
            <a:ext cx="328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(b)</a:t>
            </a:r>
          </a:p>
        </p:txBody>
      </p:sp>
      <p:sp>
        <p:nvSpPr>
          <p:cNvPr id="22540" name="Text Box 37"/>
          <p:cNvSpPr txBox="1">
            <a:spLocks noChangeArrowheads="1"/>
          </p:cNvSpPr>
          <p:nvPr/>
        </p:nvSpPr>
        <p:spPr bwMode="auto">
          <a:xfrm>
            <a:off x="7747000" y="5046663"/>
            <a:ext cx="9191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Energy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ea typeface="ヒラギノ角ゴ Pro W3" pitchFamily="48" charset="-128"/>
              </a:rPr>
              <a:t>lost</a:t>
            </a:r>
          </a:p>
        </p:txBody>
      </p:sp>
    </p:spTree>
    <p:extLst>
      <p:ext uri="{BB962C8B-B14F-4D97-AF65-F5344CB8AC3E}">
        <p14:creationId xmlns:p14="http://schemas.microsoft.com/office/powerpoint/2010/main" val="41240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smtClean="0"/>
              <a:t>Electron Distribution and Chemical Properties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2538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chemical behavior of an atom is determined by the distribution of electrons in electron shells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mtClean="0"/>
              <a:t>The </a:t>
            </a:r>
            <a:r>
              <a:rPr lang="en-US" altLang="en-US" i="1" smtClean="0"/>
              <a:t>periodic table of the elements </a:t>
            </a:r>
            <a:r>
              <a:rPr lang="en-US" altLang="en-US" smtClean="0"/>
              <a:t>shows the electron distribution for each element</a:t>
            </a:r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Benjamin Cummings</a:t>
            </a:r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8" descr="02_09ElectronDiagram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068388"/>
            <a:ext cx="8548687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89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Fig. 2-9</a:t>
            </a:r>
            <a:endParaRPr lang="en-US" altLang="en-US" sz="1500" b="1">
              <a:solidFill>
                <a:srgbClr val="FFFFFF"/>
              </a:solidFill>
            </a:endParaRPr>
          </a:p>
        </p:txBody>
      </p:sp>
      <p:sp>
        <p:nvSpPr>
          <p:cNvPr id="24580" name="Text Box 90"/>
          <p:cNvSpPr txBox="1">
            <a:spLocks noChangeArrowheads="1"/>
          </p:cNvSpPr>
          <p:nvPr/>
        </p:nvSpPr>
        <p:spPr bwMode="auto">
          <a:xfrm>
            <a:off x="1047750" y="1166813"/>
            <a:ext cx="9318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Hydrogen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baseline="-25000">
                <a:solidFill>
                  <a:srgbClr val="000000"/>
                </a:solidFill>
                <a:ea typeface="ヒラギノ角ゴ Pro W3" pitchFamily="48" charset="-128"/>
              </a:rPr>
              <a:t>1</a:t>
            </a: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H</a:t>
            </a:r>
          </a:p>
        </p:txBody>
      </p:sp>
      <p:sp>
        <p:nvSpPr>
          <p:cNvPr id="24581" name="Text Box 91"/>
          <p:cNvSpPr txBox="1">
            <a:spLocks noChangeArrowheads="1"/>
          </p:cNvSpPr>
          <p:nvPr/>
        </p:nvSpPr>
        <p:spPr bwMode="auto">
          <a:xfrm>
            <a:off x="1149350" y="2659063"/>
            <a:ext cx="7159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Lithium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baseline="-25000">
                <a:solidFill>
                  <a:srgbClr val="000000"/>
                </a:solidFill>
                <a:ea typeface="ヒラギノ角ゴ Pro W3" pitchFamily="48" charset="-128"/>
              </a:rPr>
              <a:t>3</a:t>
            </a: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Li</a:t>
            </a:r>
          </a:p>
        </p:txBody>
      </p:sp>
      <p:sp>
        <p:nvSpPr>
          <p:cNvPr id="24582" name="Text Box 92"/>
          <p:cNvSpPr txBox="1">
            <a:spLocks noChangeArrowheads="1"/>
          </p:cNvSpPr>
          <p:nvPr/>
        </p:nvSpPr>
        <p:spPr bwMode="auto">
          <a:xfrm>
            <a:off x="2057400" y="2659063"/>
            <a:ext cx="817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Beryllium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baseline="-25000">
                <a:solidFill>
                  <a:srgbClr val="000000"/>
                </a:solidFill>
                <a:ea typeface="ヒラギノ角ゴ Pro W3" pitchFamily="48" charset="-128"/>
              </a:rPr>
              <a:t>4</a:t>
            </a: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Be</a:t>
            </a:r>
          </a:p>
        </p:txBody>
      </p:sp>
      <p:sp>
        <p:nvSpPr>
          <p:cNvPr id="24583" name="Text Box 93"/>
          <p:cNvSpPr txBox="1">
            <a:spLocks noChangeArrowheads="1"/>
          </p:cNvSpPr>
          <p:nvPr/>
        </p:nvSpPr>
        <p:spPr bwMode="auto">
          <a:xfrm>
            <a:off x="3117850" y="2665413"/>
            <a:ext cx="6270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Boron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baseline="-25000">
                <a:solidFill>
                  <a:srgbClr val="000000"/>
                </a:solidFill>
                <a:ea typeface="ヒラギノ角ゴ Pro W3" pitchFamily="48" charset="-128"/>
              </a:rPr>
              <a:t>5</a:t>
            </a: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B</a:t>
            </a:r>
          </a:p>
        </p:txBody>
      </p:sp>
      <p:sp>
        <p:nvSpPr>
          <p:cNvPr id="24584" name="Text Box 94"/>
          <p:cNvSpPr txBox="1">
            <a:spLocks noChangeArrowheads="1"/>
          </p:cNvSpPr>
          <p:nvPr/>
        </p:nvSpPr>
        <p:spPr bwMode="auto">
          <a:xfrm>
            <a:off x="4076700" y="2671763"/>
            <a:ext cx="6461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Carbon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baseline="-25000">
                <a:solidFill>
                  <a:srgbClr val="000000"/>
                </a:solidFill>
                <a:ea typeface="ヒラギノ角ゴ Pro W3" pitchFamily="48" charset="-128"/>
              </a:rPr>
              <a:t>6</a:t>
            </a: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C</a:t>
            </a:r>
          </a:p>
        </p:txBody>
      </p:sp>
      <p:sp>
        <p:nvSpPr>
          <p:cNvPr id="24585" name="Text Box 95"/>
          <p:cNvSpPr txBox="1">
            <a:spLocks noChangeArrowheads="1"/>
          </p:cNvSpPr>
          <p:nvPr/>
        </p:nvSpPr>
        <p:spPr bwMode="auto">
          <a:xfrm>
            <a:off x="5003800" y="2665413"/>
            <a:ext cx="8112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Nitrogen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baseline="-25000">
                <a:solidFill>
                  <a:srgbClr val="000000"/>
                </a:solidFill>
                <a:ea typeface="ヒラギノ角ゴ Pro W3" pitchFamily="48" charset="-128"/>
              </a:rPr>
              <a:t>7</a:t>
            </a: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N</a:t>
            </a:r>
          </a:p>
        </p:txBody>
      </p:sp>
      <p:sp>
        <p:nvSpPr>
          <p:cNvPr id="24586" name="Text Box 96"/>
          <p:cNvSpPr txBox="1">
            <a:spLocks noChangeArrowheads="1"/>
          </p:cNvSpPr>
          <p:nvPr/>
        </p:nvSpPr>
        <p:spPr bwMode="auto">
          <a:xfrm>
            <a:off x="6026150" y="2671763"/>
            <a:ext cx="7159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Oxygen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baseline="-25000">
                <a:solidFill>
                  <a:srgbClr val="000000"/>
                </a:solidFill>
                <a:ea typeface="ヒラギノ角ゴ Pro W3" pitchFamily="48" charset="-128"/>
              </a:rPr>
              <a:t>8</a:t>
            </a: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O</a:t>
            </a:r>
          </a:p>
        </p:txBody>
      </p:sp>
      <p:sp>
        <p:nvSpPr>
          <p:cNvPr id="24587" name="Text Box 97"/>
          <p:cNvSpPr txBox="1">
            <a:spLocks noChangeArrowheads="1"/>
          </p:cNvSpPr>
          <p:nvPr/>
        </p:nvSpPr>
        <p:spPr bwMode="auto">
          <a:xfrm>
            <a:off x="6997700" y="2659063"/>
            <a:ext cx="7159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Fluorine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baseline="-25000">
                <a:solidFill>
                  <a:srgbClr val="000000"/>
                </a:solidFill>
                <a:ea typeface="ヒラギノ角ゴ Pro W3" pitchFamily="48" charset="-128"/>
              </a:rPr>
              <a:t>9</a:t>
            </a: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F</a:t>
            </a:r>
          </a:p>
        </p:txBody>
      </p:sp>
      <p:sp>
        <p:nvSpPr>
          <p:cNvPr id="24588" name="Text Box 98"/>
          <p:cNvSpPr txBox="1">
            <a:spLocks noChangeArrowheads="1"/>
          </p:cNvSpPr>
          <p:nvPr/>
        </p:nvSpPr>
        <p:spPr bwMode="auto">
          <a:xfrm>
            <a:off x="8026400" y="2665413"/>
            <a:ext cx="5826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Neon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baseline="-25000">
                <a:solidFill>
                  <a:srgbClr val="000000"/>
                </a:solidFill>
                <a:ea typeface="ヒラギノ角ゴ Pro W3" pitchFamily="48" charset="-128"/>
              </a:rPr>
              <a:t>10</a:t>
            </a: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Ne</a:t>
            </a:r>
          </a:p>
        </p:txBody>
      </p:sp>
      <p:sp>
        <p:nvSpPr>
          <p:cNvPr id="24589" name="Text Box 99"/>
          <p:cNvSpPr txBox="1">
            <a:spLocks noChangeArrowheads="1"/>
          </p:cNvSpPr>
          <p:nvPr/>
        </p:nvSpPr>
        <p:spPr bwMode="auto">
          <a:xfrm>
            <a:off x="7975600" y="1154113"/>
            <a:ext cx="6524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Helium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baseline="-25000">
                <a:solidFill>
                  <a:srgbClr val="000000"/>
                </a:solidFill>
                <a:ea typeface="ヒラギノ角ゴ Pro W3" pitchFamily="48" charset="-128"/>
              </a:rPr>
              <a:t>2</a:t>
            </a: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He</a:t>
            </a:r>
          </a:p>
        </p:txBody>
      </p:sp>
      <p:sp>
        <p:nvSpPr>
          <p:cNvPr id="24590" name="Text Box 100"/>
          <p:cNvSpPr txBox="1">
            <a:spLocks noChangeArrowheads="1"/>
          </p:cNvSpPr>
          <p:nvPr/>
        </p:nvSpPr>
        <p:spPr bwMode="auto">
          <a:xfrm>
            <a:off x="6153150" y="1166813"/>
            <a:ext cx="1325563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Atomic number</a:t>
            </a:r>
          </a:p>
        </p:txBody>
      </p:sp>
      <p:sp>
        <p:nvSpPr>
          <p:cNvPr id="24591" name="Line 101"/>
          <p:cNvSpPr>
            <a:spLocks noChangeShapeType="1"/>
          </p:cNvSpPr>
          <p:nvPr/>
        </p:nvSpPr>
        <p:spPr bwMode="auto">
          <a:xfrm>
            <a:off x="7505700" y="1276350"/>
            <a:ext cx="62230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24592" name="AutoShape 102"/>
          <p:cNvSpPr>
            <a:spLocks/>
          </p:cNvSpPr>
          <p:nvPr/>
        </p:nvSpPr>
        <p:spPr bwMode="auto">
          <a:xfrm rot="-5454731">
            <a:off x="8290719" y="1473994"/>
            <a:ext cx="96838" cy="203200"/>
          </a:xfrm>
          <a:prstGeom prst="leftBrace">
            <a:avLst>
              <a:gd name="adj1" fmla="val 1748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93" name="Line 103"/>
          <p:cNvSpPr>
            <a:spLocks noChangeShapeType="1"/>
          </p:cNvSpPr>
          <p:nvPr/>
        </p:nvSpPr>
        <p:spPr bwMode="auto">
          <a:xfrm flipV="1">
            <a:off x="7550150" y="1619250"/>
            <a:ext cx="796925" cy="13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24594" name="Text Box 104"/>
          <p:cNvSpPr txBox="1">
            <a:spLocks noChangeArrowheads="1"/>
          </p:cNvSpPr>
          <p:nvPr/>
        </p:nvSpPr>
        <p:spPr bwMode="auto">
          <a:xfrm>
            <a:off x="6108700" y="1643063"/>
            <a:ext cx="1408113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Element symbol</a:t>
            </a:r>
          </a:p>
        </p:txBody>
      </p:sp>
      <p:sp>
        <p:nvSpPr>
          <p:cNvPr id="24595" name="Text Box 105"/>
          <p:cNvSpPr txBox="1">
            <a:spLocks noChangeArrowheads="1"/>
          </p:cNvSpPr>
          <p:nvPr/>
        </p:nvSpPr>
        <p:spPr bwMode="auto">
          <a:xfrm>
            <a:off x="6534150" y="1928813"/>
            <a:ext cx="10334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Electron-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distribution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diagram</a:t>
            </a:r>
          </a:p>
        </p:txBody>
      </p:sp>
      <p:sp>
        <p:nvSpPr>
          <p:cNvPr id="24596" name="Line 106"/>
          <p:cNvSpPr>
            <a:spLocks noChangeShapeType="1"/>
          </p:cNvSpPr>
          <p:nvPr/>
        </p:nvSpPr>
        <p:spPr bwMode="auto">
          <a:xfrm>
            <a:off x="7346950" y="2032000"/>
            <a:ext cx="6921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24597" name="Text Box 107"/>
          <p:cNvSpPr txBox="1">
            <a:spLocks noChangeArrowheads="1"/>
          </p:cNvSpPr>
          <p:nvPr/>
        </p:nvSpPr>
        <p:spPr bwMode="auto">
          <a:xfrm>
            <a:off x="3670300" y="1592263"/>
            <a:ext cx="1160463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Atomic mass</a:t>
            </a:r>
          </a:p>
        </p:txBody>
      </p:sp>
      <p:sp>
        <p:nvSpPr>
          <p:cNvPr id="24598" name="Line 108"/>
          <p:cNvSpPr>
            <a:spLocks noChangeShapeType="1"/>
          </p:cNvSpPr>
          <p:nvPr/>
        </p:nvSpPr>
        <p:spPr bwMode="auto">
          <a:xfrm>
            <a:off x="4857750" y="1695450"/>
            <a:ext cx="4635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24599" name="Line 109"/>
          <p:cNvSpPr>
            <a:spLocks noChangeShapeType="1"/>
          </p:cNvSpPr>
          <p:nvPr/>
        </p:nvSpPr>
        <p:spPr bwMode="auto">
          <a:xfrm>
            <a:off x="5632450" y="1270000"/>
            <a:ext cx="48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24600" name="Line 110"/>
          <p:cNvSpPr>
            <a:spLocks noChangeShapeType="1"/>
          </p:cNvSpPr>
          <p:nvPr/>
        </p:nvSpPr>
        <p:spPr bwMode="auto">
          <a:xfrm>
            <a:off x="5702300" y="1511300"/>
            <a:ext cx="387350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24601" name="Text Box 111"/>
          <p:cNvSpPr txBox="1">
            <a:spLocks noChangeArrowheads="1"/>
          </p:cNvSpPr>
          <p:nvPr/>
        </p:nvSpPr>
        <p:spPr bwMode="auto">
          <a:xfrm>
            <a:off x="5505450" y="1179513"/>
            <a:ext cx="100013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2</a:t>
            </a:r>
          </a:p>
        </p:txBody>
      </p:sp>
      <p:sp>
        <p:nvSpPr>
          <p:cNvPr id="24602" name="Text Box 112"/>
          <p:cNvSpPr txBox="1">
            <a:spLocks noChangeArrowheads="1"/>
          </p:cNvSpPr>
          <p:nvPr/>
        </p:nvSpPr>
        <p:spPr bwMode="auto">
          <a:xfrm>
            <a:off x="5435600" y="1389063"/>
            <a:ext cx="258763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He</a:t>
            </a:r>
          </a:p>
        </p:txBody>
      </p:sp>
      <p:sp>
        <p:nvSpPr>
          <p:cNvPr id="24603" name="Text Box 113"/>
          <p:cNvSpPr txBox="1">
            <a:spLocks noChangeArrowheads="1"/>
          </p:cNvSpPr>
          <p:nvPr/>
        </p:nvSpPr>
        <p:spPr bwMode="auto">
          <a:xfrm>
            <a:off x="5372100" y="1579563"/>
            <a:ext cx="385763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4.00</a:t>
            </a:r>
          </a:p>
        </p:txBody>
      </p:sp>
      <p:sp>
        <p:nvSpPr>
          <p:cNvPr id="24604" name="Text Box 114"/>
          <p:cNvSpPr txBox="1">
            <a:spLocks noChangeArrowheads="1"/>
          </p:cNvSpPr>
          <p:nvPr/>
        </p:nvSpPr>
        <p:spPr bwMode="auto">
          <a:xfrm>
            <a:off x="476250" y="1687513"/>
            <a:ext cx="4048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FFFFFF"/>
                </a:solidFill>
                <a:ea typeface="ヒラギノ角ゴ Pro W3" pitchFamily="48" charset="-128"/>
              </a:rPr>
              <a:t>First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FFFFFF"/>
                </a:solidFill>
                <a:ea typeface="ヒラギノ角ゴ Pro W3" pitchFamily="48" charset="-128"/>
              </a:rPr>
              <a:t>shell</a:t>
            </a:r>
            <a:endParaRPr kumimoji="0" lang="en-US" altLang="en-US" sz="1400" b="1">
              <a:solidFill>
                <a:srgbClr val="FFFFFF"/>
              </a:solidFill>
              <a:ea typeface="ヒラギノ角ゴ Pro W3" pitchFamily="48" charset="-128"/>
            </a:endParaRPr>
          </a:p>
        </p:txBody>
      </p:sp>
      <p:sp>
        <p:nvSpPr>
          <p:cNvPr id="24605" name="Text Box 115"/>
          <p:cNvSpPr txBox="1">
            <a:spLocks noChangeArrowheads="1"/>
          </p:cNvSpPr>
          <p:nvPr/>
        </p:nvSpPr>
        <p:spPr bwMode="auto">
          <a:xfrm>
            <a:off x="330200" y="3173413"/>
            <a:ext cx="652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FFFFFF"/>
                </a:solidFill>
                <a:ea typeface="ヒラギノ角ゴ Pro W3" pitchFamily="48" charset="-128"/>
              </a:rPr>
              <a:t>Second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FFFFFF"/>
                </a:solidFill>
                <a:ea typeface="ヒラギノ角ゴ Pro W3" pitchFamily="48" charset="-128"/>
              </a:rPr>
              <a:t>shell</a:t>
            </a:r>
          </a:p>
        </p:txBody>
      </p:sp>
      <p:sp>
        <p:nvSpPr>
          <p:cNvPr id="24606" name="Text Box 116"/>
          <p:cNvSpPr txBox="1">
            <a:spLocks noChangeArrowheads="1"/>
          </p:cNvSpPr>
          <p:nvPr/>
        </p:nvSpPr>
        <p:spPr bwMode="auto">
          <a:xfrm>
            <a:off x="374650" y="4684713"/>
            <a:ext cx="5508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FFFFFF"/>
                </a:solidFill>
                <a:ea typeface="ヒラギノ角ゴ Pro W3" pitchFamily="48" charset="-128"/>
              </a:rPr>
              <a:t>Third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FFFFFF"/>
                </a:solidFill>
                <a:ea typeface="ヒラギノ角ゴ Pro W3" pitchFamily="48" charset="-128"/>
              </a:rPr>
              <a:t>shell</a:t>
            </a:r>
          </a:p>
        </p:txBody>
      </p:sp>
      <p:sp>
        <p:nvSpPr>
          <p:cNvPr id="24607" name="Text Box 117"/>
          <p:cNvSpPr txBox="1">
            <a:spLocks noChangeArrowheads="1"/>
          </p:cNvSpPr>
          <p:nvPr/>
        </p:nvSpPr>
        <p:spPr bwMode="auto">
          <a:xfrm>
            <a:off x="1168400" y="4164013"/>
            <a:ext cx="7159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Sodium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baseline="-25000">
                <a:solidFill>
                  <a:srgbClr val="000000"/>
                </a:solidFill>
                <a:ea typeface="ヒラギノ角ゴ Pro W3" pitchFamily="48" charset="-128"/>
              </a:rPr>
              <a:t>11</a:t>
            </a: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Na</a:t>
            </a:r>
          </a:p>
        </p:txBody>
      </p:sp>
      <p:sp>
        <p:nvSpPr>
          <p:cNvPr id="24608" name="Text Box 118"/>
          <p:cNvSpPr txBox="1">
            <a:spLocks noChangeArrowheads="1"/>
          </p:cNvSpPr>
          <p:nvPr/>
        </p:nvSpPr>
        <p:spPr bwMode="auto">
          <a:xfrm>
            <a:off x="2000250" y="4170363"/>
            <a:ext cx="9318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  <a:ea typeface="ヒラギノ角ゴ Pro W3" pitchFamily="48" charset="-128"/>
              </a:rPr>
              <a:t>Magnesium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baseline="-25000">
                <a:solidFill>
                  <a:srgbClr val="000000"/>
                </a:solidFill>
                <a:ea typeface="ヒラギノ角ゴ Pro W3" pitchFamily="48" charset="-128"/>
              </a:rPr>
              <a:t>12</a:t>
            </a:r>
            <a:r>
              <a:rPr kumimoji="0" lang="en-US" altLang="en-US" sz="1300" b="1">
                <a:solidFill>
                  <a:srgbClr val="000000"/>
                </a:solidFill>
                <a:ea typeface="ヒラギノ角ゴ Pro W3" pitchFamily="48" charset="-128"/>
              </a:rPr>
              <a:t>Mg</a:t>
            </a:r>
          </a:p>
        </p:txBody>
      </p:sp>
      <p:sp>
        <p:nvSpPr>
          <p:cNvPr id="24609" name="Text Box 119"/>
          <p:cNvSpPr txBox="1">
            <a:spLocks noChangeArrowheads="1"/>
          </p:cNvSpPr>
          <p:nvPr/>
        </p:nvSpPr>
        <p:spPr bwMode="auto">
          <a:xfrm>
            <a:off x="2997200" y="4164013"/>
            <a:ext cx="8810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Aluminum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baseline="-25000">
                <a:solidFill>
                  <a:srgbClr val="000000"/>
                </a:solidFill>
                <a:ea typeface="ヒラギノ角ゴ Pro W3" pitchFamily="48" charset="-128"/>
              </a:rPr>
              <a:t>13</a:t>
            </a: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Al</a:t>
            </a:r>
          </a:p>
        </p:txBody>
      </p:sp>
      <p:sp>
        <p:nvSpPr>
          <p:cNvPr id="24610" name="Text Box 120"/>
          <p:cNvSpPr txBox="1">
            <a:spLocks noChangeArrowheads="1"/>
          </p:cNvSpPr>
          <p:nvPr/>
        </p:nvSpPr>
        <p:spPr bwMode="auto">
          <a:xfrm>
            <a:off x="3975100" y="4164013"/>
            <a:ext cx="862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Silicon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baseline="-25000">
                <a:solidFill>
                  <a:srgbClr val="000000"/>
                </a:solidFill>
                <a:ea typeface="ヒラギノ角ゴ Pro W3" pitchFamily="48" charset="-128"/>
              </a:rPr>
              <a:t>14</a:t>
            </a: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Si</a:t>
            </a:r>
          </a:p>
        </p:txBody>
      </p:sp>
      <p:sp>
        <p:nvSpPr>
          <p:cNvPr id="24611" name="Text Box 121"/>
          <p:cNvSpPr txBox="1">
            <a:spLocks noChangeArrowheads="1"/>
          </p:cNvSpPr>
          <p:nvPr/>
        </p:nvSpPr>
        <p:spPr bwMode="auto">
          <a:xfrm>
            <a:off x="4927600" y="4170363"/>
            <a:ext cx="9763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  <a:ea typeface="ヒラギノ角ゴ Pro W3" pitchFamily="48" charset="-128"/>
              </a:rPr>
              <a:t>Phosphorus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baseline="-25000">
                <a:solidFill>
                  <a:srgbClr val="000000"/>
                </a:solidFill>
                <a:ea typeface="ヒラギノ角ゴ Pro W3" pitchFamily="48" charset="-128"/>
              </a:rPr>
              <a:t>15</a:t>
            </a:r>
            <a:r>
              <a:rPr kumimoji="0" lang="en-US" altLang="en-US" sz="1300" b="1">
                <a:solidFill>
                  <a:srgbClr val="000000"/>
                </a:solidFill>
                <a:ea typeface="ヒラギノ角ゴ Pro W3" pitchFamily="48" charset="-128"/>
              </a:rPr>
              <a:t>P</a:t>
            </a:r>
          </a:p>
        </p:txBody>
      </p:sp>
      <p:sp>
        <p:nvSpPr>
          <p:cNvPr id="24612" name="Text Box 122"/>
          <p:cNvSpPr txBox="1">
            <a:spLocks noChangeArrowheads="1"/>
          </p:cNvSpPr>
          <p:nvPr/>
        </p:nvSpPr>
        <p:spPr bwMode="auto">
          <a:xfrm>
            <a:off x="6076950" y="4170363"/>
            <a:ext cx="6143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Sulfur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baseline="-25000">
                <a:solidFill>
                  <a:srgbClr val="000000"/>
                </a:solidFill>
                <a:ea typeface="ヒラギノ角ゴ Pro W3" pitchFamily="48" charset="-128"/>
              </a:rPr>
              <a:t>16</a:t>
            </a: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S</a:t>
            </a:r>
          </a:p>
        </p:txBody>
      </p:sp>
      <p:sp>
        <p:nvSpPr>
          <p:cNvPr id="24613" name="Text Box 123"/>
          <p:cNvSpPr txBox="1">
            <a:spLocks noChangeArrowheads="1"/>
          </p:cNvSpPr>
          <p:nvPr/>
        </p:nvSpPr>
        <p:spPr bwMode="auto">
          <a:xfrm>
            <a:off x="6985000" y="4157663"/>
            <a:ext cx="7540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Chlorine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baseline="-25000">
                <a:solidFill>
                  <a:srgbClr val="000000"/>
                </a:solidFill>
                <a:ea typeface="ヒラギノ角ゴ Pro W3" pitchFamily="48" charset="-128"/>
              </a:rPr>
              <a:t>17</a:t>
            </a: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Cl</a:t>
            </a:r>
          </a:p>
        </p:txBody>
      </p:sp>
      <p:sp>
        <p:nvSpPr>
          <p:cNvPr id="24614" name="Text Box 124"/>
          <p:cNvSpPr txBox="1">
            <a:spLocks noChangeArrowheads="1"/>
          </p:cNvSpPr>
          <p:nvPr/>
        </p:nvSpPr>
        <p:spPr bwMode="auto">
          <a:xfrm>
            <a:off x="8026400" y="4164013"/>
            <a:ext cx="5762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Argon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baseline="-25000">
                <a:solidFill>
                  <a:srgbClr val="000000"/>
                </a:solidFill>
                <a:ea typeface="ヒラギノ角ゴ Pro W3" pitchFamily="48" charset="-128"/>
              </a:rPr>
              <a:t>18</a:t>
            </a:r>
            <a:r>
              <a:rPr kumimoji="0" lang="en-US" altLang="en-US" sz="1400" b="1">
                <a:solidFill>
                  <a:srgbClr val="000000"/>
                </a:solidFill>
                <a:ea typeface="ヒラギノ角ゴ Pro W3" pitchFamily="48" charset="-128"/>
              </a:rPr>
              <a:t>Ar</a:t>
            </a:r>
          </a:p>
        </p:txBody>
      </p:sp>
    </p:spTree>
    <p:extLst>
      <p:ext uri="{BB962C8B-B14F-4D97-AF65-F5344CB8AC3E}">
        <p14:creationId xmlns:p14="http://schemas.microsoft.com/office/powerpoint/2010/main" val="38148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352425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Valence electrons </a:t>
            </a:r>
            <a:r>
              <a:rPr lang="en-US" altLang="en-US" smtClean="0"/>
              <a:t>are those in the outermost shell, or </a:t>
            </a:r>
            <a:r>
              <a:rPr lang="en-US" altLang="en-US" b="1" smtClean="0"/>
              <a:t>valence shell</a:t>
            </a:r>
          </a:p>
          <a:p>
            <a:pPr eaLnBrk="1" hangingPunct="1"/>
            <a:r>
              <a:rPr lang="en-US" altLang="en-US" smtClean="0"/>
              <a:t>The chemical behavior of an atom is mostly determined by the valence electrons</a:t>
            </a:r>
          </a:p>
          <a:p>
            <a:pPr eaLnBrk="1" hangingPunct="1"/>
            <a:r>
              <a:rPr lang="en-US" altLang="en-US" smtClean="0"/>
              <a:t>Elements with a full valence shell are chemically </a:t>
            </a:r>
            <a:r>
              <a:rPr lang="en-US" altLang="en-US" i="1" smtClean="0"/>
              <a:t>inert</a:t>
            </a: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Benjamin Cummings</a:t>
            </a:r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smtClean="0"/>
              <a:t>Electron Orbitals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2311400"/>
          </a:xfrm>
        </p:spPr>
        <p:txBody>
          <a:bodyPr/>
          <a:lstStyle/>
          <a:p>
            <a:pPr eaLnBrk="1" hangingPunct="1"/>
            <a:r>
              <a:rPr lang="en-US" altLang="en-US" smtClean="0"/>
              <a:t>An </a:t>
            </a:r>
            <a:r>
              <a:rPr lang="en-US" altLang="en-US" b="1" smtClean="0"/>
              <a:t>orbital </a:t>
            </a:r>
            <a:r>
              <a:rPr lang="en-US" altLang="en-US" smtClean="0"/>
              <a:t>is the three-dimensional space where an electron is found 90% of the time</a:t>
            </a:r>
          </a:p>
          <a:p>
            <a:pPr eaLnBrk="1" hangingPunct="1"/>
            <a:r>
              <a:rPr lang="en-US" altLang="en-US" smtClean="0"/>
              <a:t>Each electron shell consists of a specific number of orbitals</a:t>
            </a:r>
          </a:p>
        </p:txBody>
      </p:sp>
      <p:sp>
        <p:nvSpPr>
          <p:cNvPr id="26628" name="Line 21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26629" name="Text Box 22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Benjamin Cummings</a:t>
            </a:r>
          </a:p>
        </p:txBody>
      </p:sp>
      <p:sp>
        <p:nvSpPr>
          <p:cNvPr id="26630" name="Line 23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0" descr="02_10ElectronOrbitals_1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36525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41"/>
          <p:cNvSpPr>
            <a:spLocks noChangeArrowheads="1"/>
          </p:cNvSpPr>
          <p:nvPr/>
        </p:nvSpPr>
        <p:spPr bwMode="auto">
          <a:xfrm>
            <a:off x="152400" y="0"/>
            <a:ext cx="1312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Fig. 2-10-1</a:t>
            </a:r>
            <a:endParaRPr lang="en-US" altLang="en-US" sz="1500" b="1">
              <a:solidFill>
                <a:srgbClr val="FFFFFF"/>
              </a:solidFill>
            </a:endParaRPr>
          </a:p>
        </p:txBody>
      </p:sp>
      <p:sp>
        <p:nvSpPr>
          <p:cNvPr id="27652" name="Text Box 42"/>
          <p:cNvSpPr txBox="1">
            <a:spLocks noChangeArrowheads="1"/>
          </p:cNvSpPr>
          <p:nvPr/>
        </p:nvSpPr>
        <p:spPr bwMode="auto">
          <a:xfrm>
            <a:off x="704850" y="401638"/>
            <a:ext cx="2303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Electron-distribution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diagram</a:t>
            </a:r>
          </a:p>
        </p:txBody>
      </p:sp>
      <p:sp>
        <p:nvSpPr>
          <p:cNvPr id="27653" name="Text Box 43"/>
          <p:cNvSpPr txBox="1">
            <a:spLocks noChangeArrowheads="1"/>
          </p:cNvSpPr>
          <p:nvPr/>
        </p:nvSpPr>
        <p:spPr bwMode="auto">
          <a:xfrm>
            <a:off x="330200" y="395288"/>
            <a:ext cx="2905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(a)</a:t>
            </a:r>
          </a:p>
        </p:txBody>
      </p:sp>
      <p:sp>
        <p:nvSpPr>
          <p:cNvPr id="27654" name="Text Box 44"/>
          <p:cNvSpPr txBox="1">
            <a:spLocks noChangeArrowheads="1"/>
          </p:cNvSpPr>
          <p:nvPr/>
        </p:nvSpPr>
        <p:spPr bwMode="auto">
          <a:xfrm>
            <a:off x="4156075" y="122238"/>
            <a:ext cx="4519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Neon, with two filled shells (10 electrons)</a:t>
            </a:r>
          </a:p>
        </p:txBody>
      </p:sp>
      <p:sp>
        <p:nvSpPr>
          <p:cNvPr id="27655" name="Text Box 45"/>
          <p:cNvSpPr txBox="1">
            <a:spLocks noChangeArrowheads="1"/>
          </p:cNvSpPr>
          <p:nvPr/>
        </p:nvSpPr>
        <p:spPr bwMode="auto">
          <a:xfrm>
            <a:off x="3768725" y="1566863"/>
            <a:ext cx="1128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First shell</a:t>
            </a:r>
          </a:p>
        </p:txBody>
      </p:sp>
      <p:sp>
        <p:nvSpPr>
          <p:cNvPr id="27656" name="Text Box 46"/>
          <p:cNvSpPr txBox="1">
            <a:spLocks noChangeArrowheads="1"/>
          </p:cNvSpPr>
          <p:nvPr/>
        </p:nvSpPr>
        <p:spPr bwMode="auto">
          <a:xfrm>
            <a:off x="6178550" y="1566863"/>
            <a:ext cx="1452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Second shell</a:t>
            </a:r>
          </a:p>
        </p:txBody>
      </p:sp>
      <p:sp>
        <p:nvSpPr>
          <p:cNvPr id="27657" name="Line 47"/>
          <p:cNvSpPr>
            <a:spLocks noChangeShapeType="1"/>
          </p:cNvSpPr>
          <p:nvPr/>
        </p:nvSpPr>
        <p:spPr bwMode="auto">
          <a:xfrm flipV="1">
            <a:off x="4887913" y="996950"/>
            <a:ext cx="1238250" cy="704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27658" name="Line 48"/>
          <p:cNvSpPr>
            <a:spLocks noChangeShapeType="1"/>
          </p:cNvSpPr>
          <p:nvPr/>
        </p:nvSpPr>
        <p:spPr bwMode="auto">
          <a:xfrm>
            <a:off x="6626225" y="1181100"/>
            <a:ext cx="133350" cy="42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02_10ElectronOrbitals_2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36525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12"/>
          <p:cNvSpPr txBox="1">
            <a:spLocks noChangeArrowheads="1"/>
          </p:cNvSpPr>
          <p:nvPr/>
        </p:nvSpPr>
        <p:spPr bwMode="auto">
          <a:xfrm>
            <a:off x="704850" y="401638"/>
            <a:ext cx="2303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Electron-distribution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diagram</a:t>
            </a:r>
          </a:p>
        </p:txBody>
      </p:sp>
      <p:sp>
        <p:nvSpPr>
          <p:cNvPr id="28676" name="Text Box 13"/>
          <p:cNvSpPr txBox="1">
            <a:spLocks noChangeArrowheads="1"/>
          </p:cNvSpPr>
          <p:nvPr/>
        </p:nvSpPr>
        <p:spPr bwMode="auto">
          <a:xfrm>
            <a:off x="330200" y="395288"/>
            <a:ext cx="2905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(a)</a:t>
            </a:r>
          </a:p>
        </p:txBody>
      </p:sp>
      <p:sp>
        <p:nvSpPr>
          <p:cNvPr id="28677" name="Text Box 14"/>
          <p:cNvSpPr txBox="1">
            <a:spLocks noChangeArrowheads="1"/>
          </p:cNvSpPr>
          <p:nvPr/>
        </p:nvSpPr>
        <p:spPr bwMode="auto">
          <a:xfrm>
            <a:off x="327025" y="1722438"/>
            <a:ext cx="3349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(b)</a:t>
            </a:r>
          </a:p>
        </p:txBody>
      </p:sp>
      <p:sp>
        <p:nvSpPr>
          <p:cNvPr id="28678" name="Text Box 15"/>
          <p:cNvSpPr txBox="1">
            <a:spLocks noChangeArrowheads="1"/>
          </p:cNvSpPr>
          <p:nvPr/>
        </p:nvSpPr>
        <p:spPr bwMode="auto">
          <a:xfrm>
            <a:off x="692150" y="1735138"/>
            <a:ext cx="19478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Separate electron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orbitals</a:t>
            </a:r>
          </a:p>
        </p:txBody>
      </p:sp>
      <p:sp>
        <p:nvSpPr>
          <p:cNvPr id="28679" name="Text Box 16"/>
          <p:cNvSpPr txBox="1">
            <a:spLocks noChangeArrowheads="1"/>
          </p:cNvSpPr>
          <p:nvPr/>
        </p:nvSpPr>
        <p:spPr bwMode="auto">
          <a:xfrm>
            <a:off x="4156075" y="122238"/>
            <a:ext cx="4519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Neon, with two filled shells (10 electrons)</a:t>
            </a:r>
          </a:p>
        </p:txBody>
      </p:sp>
      <p:sp>
        <p:nvSpPr>
          <p:cNvPr id="28680" name="Text Box 17"/>
          <p:cNvSpPr txBox="1">
            <a:spLocks noChangeArrowheads="1"/>
          </p:cNvSpPr>
          <p:nvPr/>
        </p:nvSpPr>
        <p:spPr bwMode="auto">
          <a:xfrm>
            <a:off x="3768725" y="1566863"/>
            <a:ext cx="1128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First shell</a:t>
            </a:r>
          </a:p>
        </p:txBody>
      </p:sp>
      <p:sp>
        <p:nvSpPr>
          <p:cNvPr id="28681" name="Text Box 18"/>
          <p:cNvSpPr txBox="1">
            <a:spLocks noChangeArrowheads="1"/>
          </p:cNvSpPr>
          <p:nvPr/>
        </p:nvSpPr>
        <p:spPr bwMode="auto">
          <a:xfrm>
            <a:off x="6178550" y="1566863"/>
            <a:ext cx="1452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Second shell</a:t>
            </a:r>
          </a:p>
        </p:txBody>
      </p:sp>
      <p:sp>
        <p:nvSpPr>
          <p:cNvPr id="28682" name="Line 19"/>
          <p:cNvSpPr>
            <a:spLocks noChangeShapeType="1"/>
          </p:cNvSpPr>
          <p:nvPr/>
        </p:nvSpPr>
        <p:spPr bwMode="auto">
          <a:xfrm flipV="1">
            <a:off x="4887913" y="996950"/>
            <a:ext cx="1238250" cy="704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28683" name="Line 20"/>
          <p:cNvSpPr>
            <a:spLocks noChangeShapeType="1"/>
          </p:cNvSpPr>
          <p:nvPr/>
        </p:nvSpPr>
        <p:spPr bwMode="auto">
          <a:xfrm>
            <a:off x="6626225" y="1181100"/>
            <a:ext cx="133350" cy="42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28684" name="Text Box 21"/>
          <p:cNvSpPr txBox="1">
            <a:spLocks noChangeArrowheads="1"/>
          </p:cNvSpPr>
          <p:nvPr/>
        </p:nvSpPr>
        <p:spPr bwMode="auto">
          <a:xfrm>
            <a:off x="3816350" y="4005263"/>
            <a:ext cx="1027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1</a:t>
            </a:r>
            <a:r>
              <a:rPr kumimoji="0" lang="en-US" altLang="en-US" sz="1800" b="1" i="1">
                <a:solidFill>
                  <a:srgbClr val="000000"/>
                </a:solidFill>
              </a:rPr>
              <a:t>s</a:t>
            </a:r>
            <a:r>
              <a:rPr kumimoji="0" lang="en-US" altLang="en-US" sz="1800" b="1">
                <a:solidFill>
                  <a:srgbClr val="000000"/>
                </a:solidFill>
              </a:rPr>
              <a:t> orbital</a:t>
            </a:r>
          </a:p>
        </p:txBody>
      </p:sp>
      <p:sp>
        <p:nvSpPr>
          <p:cNvPr id="28685" name="Rectangle 3"/>
          <p:cNvSpPr>
            <a:spLocks noChangeArrowheads="1"/>
          </p:cNvSpPr>
          <p:nvPr/>
        </p:nvSpPr>
        <p:spPr bwMode="auto">
          <a:xfrm>
            <a:off x="152400" y="0"/>
            <a:ext cx="1312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Fig. 2-10-2</a:t>
            </a:r>
            <a:endParaRPr lang="en-US" altLang="en-US" sz="15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02_10ElectronOrbitals_3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36525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12"/>
          <p:cNvSpPr txBox="1">
            <a:spLocks noChangeArrowheads="1"/>
          </p:cNvSpPr>
          <p:nvPr/>
        </p:nvSpPr>
        <p:spPr bwMode="auto">
          <a:xfrm>
            <a:off x="704850" y="401638"/>
            <a:ext cx="2303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Electron-distribution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diagram</a:t>
            </a:r>
          </a:p>
        </p:txBody>
      </p:sp>
      <p:sp>
        <p:nvSpPr>
          <p:cNvPr id="29700" name="Text Box 13"/>
          <p:cNvSpPr txBox="1">
            <a:spLocks noChangeArrowheads="1"/>
          </p:cNvSpPr>
          <p:nvPr/>
        </p:nvSpPr>
        <p:spPr bwMode="auto">
          <a:xfrm>
            <a:off x="330200" y="395288"/>
            <a:ext cx="2905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(a)</a:t>
            </a:r>
          </a:p>
        </p:txBody>
      </p:sp>
      <p:sp>
        <p:nvSpPr>
          <p:cNvPr id="29701" name="Text Box 14"/>
          <p:cNvSpPr txBox="1">
            <a:spLocks noChangeArrowheads="1"/>
          </p:cNvSpPr>
          <p:nvPr/>
        </p:nvSpPr>
        <p:spPr bwMode="auto">
          <a:xfrm>
            <a:off x="327025" y="1722438"/>
            <a:ext cx="3349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(b)</a:t>
            </a:r>
          </a:p>
        </p:txBody>
      </p:sp>
      <p:sp>
        <p:nvSpPr>
          <p:cNvPr id="29702" name="Text Box 15"/>
          <p:cNvSpPr txBox="1">
            <a:spLocks noChangeArrowheads="1"/>
          </p:cNvSpPr>
          <p:nvPr/>
        </p:nvSpPr>
        <p:spPr bwMode="auto">
          <a:xfrm>
            <a:off x="692150" y="1735138"/>
            <a:ext cx="19478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Separate electron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orbitals</a:t>
            </a:r>
          </a:p>
        </p:txBody>
      </p:sp>
      <p:sp>
        <p:nvSpPr>
          <p:cNvPr id="29703" name="Text Box 16"/>
          <p:cNvSpPr txBox="1">
            <a:spLocks noChangeArrowheads="1"/>
          </p:cNvSpPr>
          <p:nvPr/>
        </p:nvSpPr>
        <p:spPr bwMode="auto">
          <a:xfrm>
            <a:off x="4156075" y="122238"/>
            <a:ext cx="4519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Neon, with two filled shells (10 electrons)</a:t>
            </a:r>
          </a:p>
        </p:txBody>
      </p:sp>
      <p:sp>
        <p:nvSpPr>
          <p:cNvPr id="29704" name="Text Box 17"/>
          <p:cNvSpPr txBox="1">
            <a:spLocks noChangeArrowheads="1"/>
          </p:cNvSpPr>
          <p:nvPr/>
        </p:nvSpPr>
        <p:spPr bwMode="auto">
          <a:xfrm>
            <a:off x="3768725" y="1566863"/>
            <a:ext cx="1128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First shell</a:t>
            </a:r>
          </a:p>
        </p:txBody>
      </p:sp>
      <p:sp>
        <p:nvSpPr>
          <p:cNvPr id="29705" name="Text Box 18"/>
          <p:cNvSpPr txBox="1">
            <a:spLocks noChangeArrowheads="1"/>
          </p:cNvSpPr>
          <p:nvPr/>
        </p:nvSpPr>
        <p:spPr bwMode="auto">
          <a:xfrm>
            <a:off x="6178550" y="1566863"/>
            <a:ext cx="1452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Second shell</a:t>
            </a:r>
          </a:p>
        </p:txBody>
      </p:sp>
      <p:sp>
        <p:nvSpPr>
          <p:cNvPr id="29706" name="Line 19"/>
          <p:cNvSpPr>
            <a:spLocks noChangeShapeType="1"/>
          </p:cNvSpPr>
          <p:nvPr/>
        </p:nvSpPr>
        <p:spPr bwMode="auto">
          <a:xfrm flipV="1">
            <a:off x="4887913" y="996950"/>
            <a:ext cx="1238250" cy="704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29707" name="Line 20"/>
          <p:cNvSpPr>
            <a:spLocks noChangeShapeType="1"/>
          </p:cNvSpPr>
          <p:nvPr/>
        </p:nvSpPr>
        <p:spPr bwMode="auto">
          <a:xfrm>
            <a:off x="6626225" y="1181100"/>
            <a:ext cx="133350" cy="42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29708" name="Text Box 21"/>
          <p:cNvSpPr txBox="1">
            <a:spLocks noChangeArrowheads="1"/>
          </p:cNvSpPr>
          <p:nvPr/>
        </p:nvSpPr>
        <p:spPr bwMode="auto">
          <a:xfrm>
            <a:off x="3816350" y="4005263"/>
            <a:ext cx="1027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1</a:t>
            </a:r>
            <a:r>
              <a:rPr kumimoji="0" lang="en-US" altLang="en-US" sz="1800" b="1" i="1">
                <a:solidFill>
                  <a:srgbClr val="000000"/>
                </a:solidFill>
              </a:rPr>
              <a:t>s</a:t>
            </a:r>
            <a:r>
              <a:rPr kumimoji="0" lang="en-US" altLang="en-US" sz="1800" b="1">
                <a:solidFill>
                  <a:srgbClr val="000000"/>
                </a:solidFill>
              </a:rPr>
              <a:t> orbital</a:t>
            </a:r>
          </a:p>
        </p:txBody>
      </p:sp>
      <p:sp>
        <p:nvSpPr>
          <p:cNvPr id="29709" name="Text Box 22"/>
          <p:cNvSpPr txBox="1">
            <a:spLocks noChangeArrowheads="1"/>
          </p:cNvSpPr>
          <p:nvPr/>
        </p:nvSpPr>
        <p:spPr bwMode="auto">
          <a:xfrm>
            <a:off x="5118100" y="4005263"/>
            <a:ext cx="1027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2</a:t>
            </a:r>
            <a:r>
              <a:rPr kumimoji="0" lang="en-US" altLang="en-US" sz="1800" b="1" i="1">
                <a:solidFill>
                  <a:srgbClr val="000000"/>
                </a:solidFill>
              </a:rPr>
              <a:t>s</a:t>
            </a:r>
            <a:r>
              <a:rPr kumimoji="0" lang="en-US" altLang="en-US" sz="1800" b="1">
                <a:solidFill>
                  <a:srgbClr val="000000"/>
                </a:solidFill>
              </a:rPr>
              <a:t> orbital</a:t>
            </a:r>
          </a:p>
        </p:txBody>
      </p:sp>
      <p:sp>
        <p:nvSpPr>
          <p:cNvPr id="29710" name="Text Box 23"/>
          <p:cNvSpPr txBox="1">
            <a:spLocks noChangeArrowheads="1"/>
          </p:cNvSpPr>
          <p:nvPr/>
        </p:nvSpPr>
        <p:spPr bwMode="auto">
          <a:xfrm>
            <a:off x="6604000" y="4005263"/>
            <a:ext cx="1846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Three 2</a:t>
            </a:r>
            <a:r>
              <a:rPr kumimoji="0" lang="en-US" altLang="en-US" sz="1800" b="1" i="1">
                <a:solidFill>
                  <a:srgbClr val="000000"/>
                </a:solidFill>
              </a:rPr>
              <a:t>p</a:t>
            </a:r>
            <a:r>
              <a:rPr kumimoji="0" lang="en-US" altLang="en-US" sz="1800" b="1">
                <a:solidFill>
                  <a:srgbClr val="000000"/>
                </a:solidFill>
              </a:rPr>
              <a:t> orbitals</a:t>
            </a:r>
          </a:p>
        </p:txBody>
      </p:sp>
      <p:sp>
        <p:nvSpPr>
          <p:cNvPr id="29711" name="Text Box 24"/>
          <p:cNvSpPr txBox="1">
            <a:spLocks noChangeArrowheads="1"/>
          </p:cNvSpPr>
          <p:nvPr/>
        </p:nvSpPr>
        <p:spPr bwMode="auto">
          <a:xfrm>
            <a:off x="6326188" y="3176588"/>
            <a:ext cx="2270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9712" name="Text Box 25"/>
          <p:cNvSpPr txBox="1">
            <a:spLocks noChangeArrowheads="1"/>
          </p:cNvSpPr>
          <p:nvPr/>
        </p:nvSpPr>
        <p:spPr bwMode="auto">
          <a:xfrm>
            <a:off x="8486775" y="3148013"/>
            <a:ext cx="2270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713" name="Text Box 26"/>
          <p:cNvSpPr txBox="1">
            <a:spLocks noChangeArrowheads="1"/>
          </p:cNvSpPr>
          <p:nvPr/>
        </p:nvSpPr>
        <p:spPr bwMode="auto">
          <a:xfrm>
            <a:off x="7392988" y="3786188"/>
            <a:ext cx="2270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 i="1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29714" name="Rectangle 3"/>
          <p:cNvSpPr>
            <a:spLocks noChangeArrowheads="1"/>
          </p:cNvSpPr>
          <p:nvPr/>
        </p:nvSpPr>
        <p:spPr bwMode="auto">
          <a:xfrm>
            <a:off x="152400" y="0"/>
            <a:ext cx="1312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Fig. 2-10-3</a:t>
            </a:r>
            <a:endParaRPr lang="en-US" altLang="en-US" sz="15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02_10ElectronOrbitals_4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36525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12"/>
          <p:cNvSpPr txBox="1">
            <a:spLocks noChangeArrowheads="1"/>
          </p:cNvSpPr>
          <p:nvPr/>
        </p:nvSpPr>
        <p:spPr bwMode="auto">
          <a:xfrm>
            <a:off x="704850" y="401638"/>
            <a:ext cx="2303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Electron-distribution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diagram</a:t>
            </a:r>
          </a:p>
        </p:txBody>
      </p:sp>
      <p:sp>
        <p:nvSpPr>
          <p:cNvPr id="30724" name="Text Box 13"/>
          <p:cNvSpPr txBox="1">
            <a:spLocks noChangeArrowheads="1"/>
          </p:cNvSpPr>
          <p:nvPr/>
        </p:nvSpPr>
        <p:spPr bwMode="auto">
          <a:xfrm>
            <a:off x="330200" y="395288"/>
            <a:ext cx="2905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(a)</a:t>
            </a:r>
          </a:p>
        </p:txBody>
      </p:sp>
      <p:sp>
        <p:nvSpPr>
          <p:cNvPr id="30725" name="Text Box 14"/>
          <p:cNvSpPr txBox="1">
            <a:spLocks noChangeArrowheads="1"/>
          </p:cNvSpPr>
          <p:nvPr/>
        </p:nvSpPr>
        <p:spPr bwMode="auto">
          <a:xfrm>
            <a:off x="327025" y="1722438"/>
            <a:ext cx="3349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(b)</a:t>
            </a:r>
          </a:p>
        </p:txBody>
      </p:sp>
      <p:sp>
        <p:nvSpPr>
          <p:cNvPr id="30726" name="Text Box 15"/>
          <p:cNvSpPr txBox="1">
            <a:spLocks noChangeArrowheads="1"/>
          </p:cNvSpPr>
          <p:nvPr/>
        </p:nvSpPr>
        <p:spPr bwMode="auto">
          <a:xfrm>
            <a:off x="692150" y="1735138"/>
            <a:ext cx="19478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Separate electron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orbitals</a:t>
            </a:r>
          </a:p>
        </p:txBody>
      </p:sp>
      <p:sp>
        <p:nvSpPr>
          <p:cNvPr id="30727" name="Text Box 16"/>
          <p:cNvSpPr txBox="1">
            <a:spLocks noChangeArrowheads="1"/>
          </p:cNvSpPr>
          <p:nvPr/>
        </p:nvSpPr>
        <p:spPr bwMode="auto">
          <a:xfrm>
            <a:off x="4156075" y="122238"/>
            <a:ext cx="4519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Neon, with two filled shells (10 electrons)</a:t>
            </a:r>
          </a:p>
        </p:txBody>
      </p:sp>
      <p:sp>
        <p:nvSpPr>
          <p:cNvPr id="30728" name="Text Box 17"/>
          <p:cNvSpPr txBox="1">
            <a:spLocks noChangeArrowheads="1"/>
          </p:cNvSpPr>
          <p:nvPr/>
        </p:nvSpPr>
        <p:spPr bwMode="auto">
          <a:xfrm>
            <a:off x="3768725" y="1566863"/>
            <a:ext cx="1128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First shell</a:t>
            </a:r>
          </a:p>
        </p:txBody>
      </p:sp>
      <p:sp>
        <p:nvSpPr>
          <p:cNvPr id="30729" name="Text Box 18"/>
          <p:cNvSpPr txBox="1">
            <a:spLocks noChangeArrowheads="1"/>
          </p:cNvSpPr>
          <p:nvPr/>
        </p:nvSpPr>
        <p:spPr bwMode="auto">
          <a:xfrm>
            <a:off x="6178550" y="1566863"/>
            <a:ext cx="1452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Second shell</a:t>
            </a:r>
          </a:p>
        </p:txBody>
      </p:sp>
      <p:sp>
        <p:nvSpPr>
          <p:cNvPr id="30730" name="Line 19"/>
          <p:cNvSpPr>
            <a:spLocks noChangeShapeType="1"/>
          </p:cNvSpPr>
          <p:nvPr/>
        </p:nvSpPr>
        <p:spPr bwMode="auto">
          <a:xfrm flipV="1">
            <a:off x="4887913" y="996950"/>
            <a:ext cx="1238250" cy="704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30731" name="Line 20"/>
          <p:cNvSpPr>
            <a:spLocks noChangeShapeType="1"/>
          </p:cNvSpPr>
          <p:nvPr/>
        </p:nvSpPr>
        <p:spPr bwMode="auto">
          <a:xfrm>
            <a:off x="6626225" y="1181100"/>
            <a:ext cx="133350" cy="42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30732" name="Text Box 21"/>
          <p:cNvSpPr txBox="1">
            <a:spLocks noChangeArrowheads="1"/>
          </p:cNvSpPr>
          <p:nvPr/>
        </p:nvSpPr>
        <p:spPr bwMode="auto">
          <a:xfrm>
            <a:off x="3816350" y="4005263"/>
            <a:ext cx="1027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1</a:t>
            </a:r>
            <a:r>
              <a:rPr kumimoji="0" lang="en-US" altLang="en-US" sz="1800" b="1" i="1">
                <a:solidFill>
                  <a:srgbClr val="000000"/>
                </a:solidFill>
              </a:rPr>
              <a:t>s</a:t>
            </a:r>
            <a:r>
              <a:rPr kumimoji="0" lang="en-US" altLang="en-US" sz="1800" b="1">
                <a:solidFill>
                  <a:srgbClr val="000000"/>
                </a:solidFill>
              </a:rPr>
              <a:t> orbital</a:t>
            </a:r>
          </a:p>
        </p:txBody>
      </p:sp>
      <p:sp>
        <p:nvSpPr>
          <p:cNvPr id="30733" name="Text Box 22"/>
          <p:cNvSpPr txBox="1">
            <a:spLocks noChangeArrowheads="1"/>
          </p:cNvSpPr>
          <p:nvPr/>
        </p:nvSpPr>
        <p:spPr bwMode="auto">
          <a:xfrm>
            <a:off x="5118100" y="4005263"/>
            <a:ext cx="1027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2</a:t>
            </a:r>
            <a:r>
              <a:rPr kumimoji="0" lang="en-US" altLang="en-US" sz="1800" b="1" i="1">
                <a:solidFill>
                  <a:srgbClr val="000000"/>
                </a:solidFill>
              </a:rPr>
              <a:t>s</a:t>
            </a:r>
            <a:r>
              <a:rPr kumimoji="0" lang="en-US" altLang="en-US" sz="1800" b="1">
                <a:solidFill>
                  <a:srgbClr val="000000"/>
                </a:solidFill>
              </a:rPr>
              <a:t> orbital</a:t>
            </a:r>
          </a:p>
        </p:txBody>
      </p:sp>
      <p:sp>
        <p:nvSpPr>
          <p:cNvPr id="30734" name="Text Box 23"/>
          <p:cNvSpPr txBox="1">
            <a:spLocks noChangeArrowheads="1"/>
          </p:cNvSpPr>
          <p:nvPr/>
        </p:nvSpPr>
        <p:spPr bwMode="auto">
          <a:xfrm>
            <a:off x="6604000" y="4005263"/>
            <a:ext cx="1846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Three 2</a:t>
            </a:r>
            <a:r>
              <a:rPr kumimoji="0" lang="en-US" altLang="en-US" sz="1800" b="1" i="1">
                <a:solidFill>
                  <a:srgbClr val="000000"/>
                </a:solidFill>
              </a:rPr>
              <a:t>p</a:t>
            </a:r>
            <a:r>
              <a:rPr kumimoji="0" lang="en-US" altLang="en-US" sz="1800" b="1">
                <a:solidFill>
                  <a:srgbClr val="000000"/>
                </a:solidFill>
              </a:rPr>
              <a:t> orbitals</a:t>
            </a:r>
          </a:p>
        </p:txBody>
      </p:sp>
      <p:sp>
        <p:nvSpPr>
          <p:cNvPr id="30735" name="Text Box 24"/>
          <p:cNvSpPr txBox="1">
            <a:spLocks noChangeArrowheads="1"/>
          </p:cNvSpPr>
          <p:nvPr/>
        </p:nvSpPr>
        <p:spPr bwMode="auto">
          <a:xfrm>
            <a:off x="327025" y="5160963"/>
            <a:ext cx="3349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(c)</a:t>
            </a:r>
          </a:p>
        </p:txBody>
      </p:sp>
      <p:sp>
        <p:nvSpPr>
          <p:cNvPr id="30736" name="Text Box 25"/>
          <p:cNvSpPr txBox="1">
            <a:spLocks noChangeArrowheads="1"/>
          </p:cNvSpPr>
          <p:nvPr/>
        </p:nvSpPr>
        <p:spPr bwMode="auto">
          <a:xfrm>
            <a:off x="692150" y="5164138"/>
            <a:ext cx="25955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Superimposed electron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orbitals</a:t>
            </a:r>
          </a:p>
        </p:txBody>
      </p:sp>
      <p:sp>
        <p:nvSpPr>
          <p:cNvPr id="30737" name="Text Box 26"/>
          <p:cNvSpPr txBox="1">
            <a:spLocks noChangeArrowheads="1"/>
          </p:cNvSpPr>
          <p:nvPr/>
        </p:nvSpPr>
        <p:spPr bwMode="auto">
          <a:xfrm>
            <a:off x="5149850" y="6269038"/>
            <a:ext cx="2595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</a:rPr>
              <a:t>1</a:t>
            </a:r>
            <a:r>
              <a:rPr kumimoji="0" lang="en-US" altLang="en-US" sz="1800" b="1" i="1">
                <a:solidFill>
                  <a:srgbClr val="000000"/>
                </a:solidFill>
              </a:rPr>
              <a:t>s</a:t>
            </a:r>
            <a:r>
              <a:rPr kumimoji="0" lang="en-US" altLang="en-US" sz="1800" b="1">
                <a:solidFill>
                  <a:srgbClr val="000000"/>
                </a:solidFill>
              </a:rPr>
              <a:t>, 2</a:t>
            </a:r>
            <a:r>
              <a:rPr kumimoji="0" lang="en-US" altLang="en-US" sz="1800" b="1" i="1">
                <a:solidFill>
                  <a:srgbClr val="000000"/>
                </a:solidFill>
              </a:rPr>
              <a:t>s</a:t>
            </a:r>
            <a:r>
              <a:rPr kumimoji="0" lang="en-US" altLang="en-US" sz="1800" b="1">
                <a:solidFill>
                  <a:srgbClr val="000000"/>
                </a:solidFill>
              </a:rPr>
              <a:t>, and 2</a:t>
            </a:r>
            <a:r>
              <a:rPr kumimoji="0" lang="en-US" altLang="en-US" sz="1800" b="1" i="1">
                <a:solidFill>
                  <a:srgbClr val="000000"/>
                </a:solidFill>
              </a:rPr>
              <a:t>p</a:t>
            </a:r>
            <a:r>
              <a:rPr kumimoji="0" lang="en-US" altLang="en-US" sz="1800" b="1">
                <a:solidFill>
                  <a:srgbClr val="000000"/>
                </a:solidFill>
              </a:rPr>
              <a:t> orbitals</a:t>
            </a:r>
          </a:p>
        </p:txBody>
      </p:sp>
      <p:sp>
        <p:nvSpPr>
          <p:cNvPr id="30738" name="AutoShape 27"/>
          <p:cNvSpPr>
            <a:spLocks/>
          </p:cNvSpPr>
          <p:nvPr/>
        </p:nvSpPr>
        <p:spPr bwMode="auto">
          <a:xfrm rot="-5409649">
            <a:off x="6146800" y="2058988"/>
            <a:ext cx="242888" cy="5027612"/>
          </a:xfrm>
          <a:prstGeom prst="leftBrace">
            <a:avLst>
              <a:gd name="adj1" fmla="val 17249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39" name="Text Box 28"/>
          <p:cNvSpPr txBox="1">
            <a:spLocks noChangeArrowheads="1"/>
          </p:cNvSpPr>
          <p:nvPr/>
        </p:nvSpPr>
        <p:spPr bwMode="auto">
          <a:xfrm>
            <a:off x="6326188" y="3176588"/>
            <a:ext cx="2270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0740" name="Text Box 29"/>
          <p:cNvSpPr txBox="1">
            <a:spLocks noChangeArrowheads="1"/>
          </p:cNvSpPr>
          <p:nvPr/>
        </p:nvSpPr>
        <p:spPr bwMode="auto">
          <a:xfrm>
            <a:off x="8486775" y="3148013"/>
            <a:ext cx="2270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30741" name="Text Box 30"/>
          <p:cNvSpPr txBox="1">
            <a:spLocks noChangeArrowheads="1"/>
          </p:cNvSpPr>
          <p:nvPr/>
        </p:nvSpPr>
        <p:spPr bwMode="auto">
          <a:xfrm>
            <a:off x="7392988" y="3786188"/>
            <a:ext cx="2270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 i="1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30742" name="Rectangle 3"/>
          <p:cNvSpPr>
            <a:spLocks noChangeArrowheads="1"/>
          </p:cNvSpPr>
          <p:nvPr/>
        </p:nvSpPr>
        <p:spPr bwMode="auto">
          <a:xfrm>
            <a:off x="152400" y="0"/>
            <a:ext cx="1312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Fig. 2-10-4</a:t>
            </a:r>
            <a:endParaRPr lang="en-US" altLang="en-US" sz="15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325563"/>
          </a:xfrm>
        </p:spPr>
        <p:txBody>
          <a:bodyPr/>
          <a:lstStyle/>
          <a:p>
            <a:pPr marL="60325" indent="4763" eaLnBrk="1" hangingPunct="1"/>
            <a:r>
              <a:rPr lang="en-US" altLang="en-US" smtClean="0"/>
              <a:t>Concept 2.3: The formation and function of molecules depend on chemical bonding between atoms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2850"/>
            <a:ext cx="8534400" cy="1304925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152400" y="1651000"/>
            <a:ext cx="7599363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marL="293688" indent="-2286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49263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3429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3429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334963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334963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334963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334963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334963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buClr>
                <a:srgbClr val="333399"/>
              </a:buClr>
            </a:pPr>
            <a:r>
              <a:rPr lang="en-US" altLang="en-US">
                <a:solidFill>
                  <a:srgbClr val="000000"/>
                </a:solidFill>
              </a:rPr>
              <a:t>Atoms with incomplete valence shells can share or transfer valence electrons with certain other atoms</a:t>
            </a:r>
          </a:p>
          <a:p>
            <a:pPr fontAlgn="base">
              <a:buClr>
                <a:srgbClr val="333399"/>
              </a:buClr>
            </a:pPr>
            <a:r>
              <a:rPr lang="en-US" altLang="en-US">
                <a:solidFill>
                  <a:srgbClr val="000000"/>
                </a:solidFill>
              </a:rPr>
              <a:t>These interactions usually result in atoms staying close together, held by attractions called </a:t>
            </a:r>
            <a:r>
              <a:rPr lang="en-US" altLang="en-US" b="1">
                <a:solidFill>
                  <a:srgbClr val="000000"/>
                </a:solidFill>
              </a:rPr>
              <a:t>chemical bonds</a:t>
            </a:r>
            <a:r>
              <a:rPr lang="en-US" altLang="en-US" sz="28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1749" name="Line 9"/>
          <p:cNvSpPr>
            <a:spLocks noChangeShapeType="1"/>
          </p:cNvSpPr>
          <p:nvPr/>
        </p:nvSpPr>
        <p:spPr bwMode="auto">
          <a:xfrm>
            <a:off x="304800" y="1393825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Benjamin Cummings</a:t>
            </a:r>
          </a:p>
        </p:txBody>
      </p:sp>
      <p:sp>
        <p:nvSpPr>
          <p:cNvPr id="31751" name="Line 11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7" descr="02_02-InquiryGarde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36525"/>
            <a:ext cx="51514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8"/>
          <p:cNvSpPr>
            <a:spLocks noChangeArrowheads="1"/>
          </p:cNvSpPr>
          <p:nvPr/>
        </p:nvSpPr>
        <p:spPr bwMode="auto">
          <a:xfrm>
            <a:off x="2032000" y="3365500"/>
            <a:ext cx="1409700" cy="241300"/>
          </a:xfrm>
          <a:prstGeom prst="rect">
            <a:avLst/>
          </a:prstGeom>
          <a:solidFill>
            <a:srgbClr val="FECC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4" name="Rectangle 39"/>
          <p:cNvSpPr>
            <a:spLocks noChangeArrowheads="1"/>
          </p:cNvSpPr>
          <p:nvPr/>
        </p:nvSpPr>
        <p:spPr bwMode="auto">
          <a:xfrm>
            <a:off x="2025650" y="177800"/>
            <a:ext cx="1416050" cy="234950"/>
          </a:xfrm>
          <a:prstGeom prst="rect">
            <a:avLst/>
          </a:prstGeom>
          <a:solidFill>
            <a:srgbClr val="FECC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5" name="Rectangle 40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Fig. 2-2</a:t>
            </a:r>
            <a:endParaRPr lang="en-US" altLang="en-US" sz="1500" b="1">
              <a:solidFill>
                <a:srgbClr val="FFFFFF"/>
              </a:solidFill>
            </a:endParaRPr>
          </a:p>
        </p:txBody>
      </p:sp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2108200" y="204788"/>
            <a:ext cx="1179513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5C3F8C"/>
                </a:solidFill>
              </a:rPr>
              <a:t>EXPERIMENT</a:t>
            </a:r>
            <a:endParaRPr kumimoji="0" lang="en-US" altLang="en-US" sz="1300" b="1">
              <a:solidFill>
                <a:srgbClr val="5C3F8C"/>
              </a:solidFill>
              <a:latin typeface="Times" pitchFamily="18" charset="0"/>
            </a:endParaRPr>
          </a:p>
        </p:txBody>
      </p:sp>
      <p:sp>
        <p:nvSpPr>
          <p:cNvPr id="5127" name="Text Box 42"/>
          <p:cNvSpPr txBox="1">
            <a:spLocks noChangeArrowheads="1"/>
          </p:cNvSpPr>
          <p:nvPr/>
        </p:nvSpPr>
        <p:spPr bwMode="auto">
          <a:xfrm>
            <a:off x="2108200" y="3398838"/>
            <a:ext cx="773113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5C3F8C"/>
                </a:solidFill>
              </a:rPr>
              <a:t>RESULTS</a:t>
            </a:r>
            <a:endParaRPr kumimoji="0" lang="en-US" altLang="en-US" sz="1300" b="1">
              <a:solidFill>
                <a:srgbClr val="5C3F8C"/>
              </a:solidFill>
              <a:latin typeface="Times" pitchFamily="18" charset="0"/>
            </a:endParaRPr>
          </a:p>
        </p:txBody>
      </p:sp>
      <p:sp>
        <p:nvSpPr>
          <p:cNvPr id="5128" name="Text Box 43"/>
          <p:cNvSpPr txBox="1">
            <a:spLocks noChangeArrowheads="1"/>
          </p:cNvSpPr>
          <p:nvPr/>
        </p:nvSpPr>
        <p:spPr bwMode="auto">
          <a:xfrm>
            <a:off x="2905125" y="774700"/>
            <a:ext cx="6159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 i="1">
                <a:solidFill>
                  <a:srgbClr val="000000"/>
                </a:solidFill>
              </a:rPr>
              <a:t>Cedrela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</a:rPr>
              <a:t>sapling</a:t>
            </a:r>
            <a:endParaRPr kumimoji="0" lang="en-US" altLang="en-US" sz="13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129" name="Text Box 44"/>
          <p:cNvSpPr txBox="1">
            <a:spLocks noChangeArrowheads="1"/>
          </p:cNvSpPr>
          <p:nvPr/>
        </p:nvSpPr>
        <p:spPr bwMode="auto">
          <a:xfrm>
            <a:off x="2025650" y="1401763"/>
            <a:ext cx="5953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 i="1">
                <a:solidFill>
                  <a:srgbClr val="000000"/>
                </a:solidFill>
              </a:rPr>
              <a:t>Duroia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</a:rPr>
              <a:t>tree</a:t>
            </a:r>
            <a:endParaRPr kumimoji="0" lang="en-US" altLang="en-US" sz="13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130" name="Text Box 45"/>
          <p:cNvSpPr txBox="1">
            <a:spLocks noChangeArrowheads="1"/>
          </p:cNvSpPr>
          <p:nvPr/>
        </p:nvSpPr>
        <p:spPr bwMode="auto">
          <a:xfrm>
            <a:off x="3324225" y="1562100"/>
            <a:ext cx="1022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</a:rPr>
              <a:t>Inside,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</a:rPr>
              <a:t>unprotected</a:t>
            </a:r>
            <a:endParaRPr kumimoji="0" lang="en-US" altLang="en-US" sz="16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131" name="Text Box 46"/>
          <p:cNvSpPr txBox="1">
            <a:spLocks noChangeArrowheads="1"/>
          </p:cNvSpPr>
          <p:nvPr/>
        </p:nvSpPr>
        <p:spPr bwMode="auto">
          <a:xfrm>
            <a:off x="4518025" y="1708150"/>
            <a:ext cx="8636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</a:rPr>
              <a:t>Inside,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</a:rPr>
              <a:t>protected</a:t>
            </a:r>
            <a:endParaRPr kumimoji="0" lang="en-US" altLang="en-US" sz="16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132" name="Text Box 47"/>
          <p:cNvSpPr txBox="1">
            <a:spLocks noChangeArrowheads="1"/>
          </p:cNvSpPr>
          <p:nvPr/>
        </p:nvSpPr>
        <p:spPr bwMode="auto">
          <a:xfrm>
            <a:off x="2171700" y="2532063"/>
            <a:ext cx="5762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</a:rPr>
              <a:t>Devil’s</a:t>
            </a:r>
          </a:p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</a:rPr>
              <a:t>garden</a:t>
            </a:r>
            <a:endParaRPr kumimoji="0" lang="en-US" altLang="en-US" sz="13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133" name="Text Box 48"/>
          <p:cNvSpPr txBox="1">
            <a:spLocks noChangeArrowheads="1"/>
          </p:cNvSpPr>
          <p:nvPr/>
        </p:nvSpPr>
        <p:spPr bwMode="auto">
          <a:xfrm>
            <a:off x="6140450" y="2563813"/>
            <a:ext cx="10144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</a:rPr>
              <a:t>Outside,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</a:rPr>
              <a:t>unprotected </a:t>
            </a:r>
            <a:endParaRPr kumimoji="0" lang="en-US" altLang="en-US" sz="13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134" name="Text Box 49"/>
          <p:cNvSpPr txBox="1">
            <a:spLocks noChangeArrowheads="1"/>
          </p:cNvSpPr>
          <p:nvPr/>
        </p:nvSpPr>
        <p:spPr bwMode="auto">
          <a:xfrm>
            <a:off x="6146800" y="1376363"/>
            <a:ext cx="906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</a:rPr>
              <a:t>Outside,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</a:rPr>
              <a:t>protected </a:t>
            </a:r>
            <a:endParaRPr kumimoji="0" lang="en-US" altLang="en-US" sz="13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135" name="Text Box 50"/>
          <p:cNvSpPr txBox="1">
            <a:spLocks noChangeArrowheads="1"/>
          </p:cNvSpPr>
          <p:nvPr/>
        </p:nvSpPr>
        <p:spPr bwMode="auto">
          <a:xfrm>
            <a:off x="5429250" y="792163"/>
            <a:ext cx="5762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</a:rPr>
              <a:t>Insect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</a:rPr>
              <a:t>barrier</a:t>
            </a:r>
            <a:endParaRPr kumimoji="0" lang="en-US" altLang="en-US" sz="13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136" name="Line 51"/>
          <p:cNvSpPr>
            <a:spLocks noChangeShapeType="1"/>
          </p:cNvSpPr>
          <p:nvPr/>
        </p:nvSpPr>
        <p:spPr bwMode="auto">
          <a:xfrm>
            <a:off x="3302000" y="1155700"/>
            <a:ext cx="323850" cy="26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5137" name="Line 52"/>
          <p:cNvSpPr>
            <a:spLocks noChangeShapeType="1"/>
          </p:cNvSpPr>
          <p:nvPr/>
        </p:nvSpPr>
        <p:spPr bwMode="auto">
          <a:xfrm>
            <a:off x="2603500" y="1511300"/>
            <a:ext cx="406400" cy="161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5138" name="Line 53"/>
          <p:cNvSpPr>
            <a:spLocks noChangeShapeType="1"/>
          </p:cNvSpPr>
          <p:nvPr/>
        </p:nvSpPr>
        <p:spPr bwMode="auto">
          <a:xfrm flipV="1">
            <a:off x="2789238" y="2611438"/>
            <a:ext cx="665162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5139" name="Line 54"/>
          <p:cNvSpPr>
            <a:spLocks noChangeShapeType="1"/>
          </p:cNvSpPr>
          <p:nvPr/>
        </p:nvSpPr>
        <p:spPr bwMode="auto">
          <a:xfrm flipH="1">
            <a:off x="5092700" y="1160463"/>
            <a:ext cx="355600" cy="465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5140" name="Text Box 55"/>
          <p:cNvSpPr txBox="1">
            <a:spLocks noChangeArrowheads="1"/>
          </p:cNvSpPr>
          <p:nvPr/>
        </p:nvSpPr>
        <p:spPr bwMode="auto">
          <a:xfrm rot="-5400000">
            <a:off x="1429543" y="4749007"/>
            <a:ext cx="1738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</a:rPr>
              <a:t>Dead leaf tissue (cm</a:t>
            </a:r>
            <a:r>
              <a:rPr kumimoji="0" lang="en-US" altLang="en-US" sz="1300" b="1" baseline="30000">
                <a:solidFill>
                  <a:srgbClr val="000000"/>
                </a:solidFill>
              </a:rPr>
              <a:t>2</a:t>
            </a:r>
            <a:r>
              <a:rPr kumimoji="0" lang="en-US" altLang="en-US" sz="1300" b="1">
                <a:solidFill>
                  <a:srgbClr val="000000"/>
                </a:solidFill>
              </a:rPr>
              <a:t>)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</a:rPr>
              <a:t>after one day</a:t>
            </a:r>
            <a:endParaRPr kumimoji="0" lang="en-US" altLang="en-US" sz="13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141" name="Text Box 56"/>
          <p:cNvSpPr txBox="1">
            <a:spLocks noChangeArrowheads="1"/>
          </p:cNvSpPr>
          <p:nvPr/>
        </p:nvSpPr>
        <p:spPr bwMode="auto">
          <a:xfrm>
            <a:off x="2851150" y="5837238"/>
            <a:ext cx="10144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  <a:ea typeface="ヒラギノ角ゴ Pro W3" pitchFamily="48" charset="-128"/>
              </a:rPr>
              <a:t>Inside,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  <a:ea typeface="ヒラギノ角ゴ Pro W3" pitchFamily="48" charset="-128"/>
              </a:rPr>
              <a:t>unprotected</a:t>
            </a:r>
            <a:endParaRPr kumimoji="0" lang="en-US" altLang="en-US" sz="16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142" name="Text Box 57"/>
          <p:cNvSpPr txBox="1">
            <a:spLocks noChangeArrowheads="1"/>
          </p:cNvSpPr>
          <p:nvPr/>
        </p:nvSpPr>
        <p:spPr bwMode="auto">
          <a:xfrm>
            <a:off x="3860800" y="5837238"/>
            <a:ext cx="8683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  <a:ea typeface="ヒラギノ角ゴ Pro W3" pitchFamily="48" charset="-128"/>
              </a:rPr>
              <a:t>Inside,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  <a:ea typeface="ヒラギノ角ゴ Pro W3" pitchFamily="48" charset="-128"/>
              </a:rPr>
              <a:t>protected</a:t>
            </a:r>
            <a:endParaRPr kumimoji="0" lang="en-US" altLang="en-US" sz="16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143" name="Text Box 58"/>
          <p:cNvSpPr txBox="1">
            <a:spLocks noChangeArrowheads="1"/>
          </p:cNvSpPr>
          <p:nvPr/>
        </p:nvSpPr>
        <p:spPr bwMode="auto">
          <a:xfrm>
            <a:off x="4743450" y="5837238"/>
            <a:ext cx="10144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  <a:ea typeface="ヒラギノ角ゴ Pro W3" pitchFamily="48" charset="-128"/>
              </a:rPr>
              <a:t>Outside,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  <a:ea typeface="ヒラギノ角ゴ Pro W3" pitchFamily="48" charset="-128"/>
              </a:rPr>
              <a:t>unprotected</a:t>
            </a:r>
            <a:endParaRPr kumimoji="0" lang="en-US" altLang="en-US" sz="16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144" name="Text Box 59"/>
          <p:cNvSpPr txBox="1">
            <a:spLocks noChangeArrowheads="1"/>
          </p:cNvSpPr>
          <p:nvPr/>
        </p:nvSpPr>
        <p:spPr bwMode="auto">
          <a:xfrm>
            <a:off x="5759450" y="5837238"/>
            <a:ext cx="8874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  <a:ea typeface="ヒラギノ角ゴ Pro W3" pitchFamily="48" charset="-128"/>
              </a:rPr>
              <a:t>Outside,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  <a:ea typeface="ヒラギノ角ゴ Pro W3" pitchFamily="48" charset="-128"/>
              </a:rPr>
              <a:t>protected</a:t>
            </a:r>
            <a:endParaRPr kumimoji="0" lang="en-US" altLang="en-US" sz="16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145" name="Text Box 60"/>
          <p:cNvSpPr txBox="1">
            <a:spLocks noChangeArrowheads="1"/>
          </p:cNvSpPr>
          <p:nvPr/>
        </p:nvSpPr>
        <p:spPr bwMode="auto">
          <a:xfrm>
            <a:off x="2362200" y="6284913"/>
            <a:ext cx="4170363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 i="1">
                <a:solidFill>
                  <a:srgbClr val="000000"/>
                </a:solidFill>
                <a:ea typeface="ヒラギノ角ゴ Pro W3" pitchFamily="48" charset="-128"/>
              </a:rPr>
              <a:t>Cedrela</a:t>
            </a:r>
            <a:r>
              <a:rPr kumimoji="0" lang="en-US" altLang="en-US" sz="1300" b="1">
                <a:solidFill>
                  <a:srgbClr val="000000"/>
                </a:solidFill>
                <a:ea typeface="ヒラギノ角ゴ Pro W3" pitchFamily="48" charset="-128"/>
              </a:rPr>
              <a:t> saplings, inside and outside devil’s gardens</a:t>
            </a:r>
          </a:p>
        </p:txBody>
      </p:sp>
      <p:sp>
        <p:nvSpPr>
          <p:cNvPr id="5146" name="Text Box 61"/>
          <p:cNvSpPr txBox="1">
            <a:spLocks noChangeArrowheads="1"/>
          </p:cNvSpPr>
          <p:nvPr/>
        </p:nvSpPr>
        <p:spPr bwMode="auto">
          <a:xfrm>
            <a:off x="2616200" y="5637213"/>
            <a:ext cx="10636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  <a:ea typeface="ヒラギノ角ゴ Pro W3" pitchFamily="48" charset="-128"/>
              </a:rPr>
              <a:t>0</a:t>
            </a:r>
            <a:endParaRPr kumimoji="0" lang="en-US" altLang="en-US" sz="13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147" name="Text Box 62"/>
          <p:cNvSpPr txBox="1">
            <a:spLocks noChangeArrowheads="1"/>
          </p:cNvSpPr>
          <p:nvPr/>
        </p:nvSpPr>
        <p:spPr bwMode="auto">
          <a:xfrm>
            <a:off x="2616200" y="5243513"/>
            <a:ext cx="10636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  <a:ea typeface="ヒラギノ角ゴ Pro W3" pitchFamily="48" charset="-128"/>
              </a:rPr>
              <a:t>4</a:t>
            </a:r>
            <a:endParaRPr kumimoji="0" lang="en-US" altLang="en-US" sz="13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148" name="Text Box 63"/>
          <p:cNvSpPr txBox="1">
            <a:spLocks noChangeArrowheads="1"/>
          </p:cNvSpPr>
          <p:nvPr/>
        </p:nvSpPr>
        <p:spPr bwMode="auto">
          <a:xfrm>
            <a:off x="2616200" y="4837113"/>
            <a:ext cx="10636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  <a:ea typeface="ヒラギノ角ゴ Pro W3" pitchFamily="48" charset="-128"/>
              </a:rPr>
              <a:t>8</a:t>
            </a:r>
            <a:endParaRPr kumimoji="0" lang="en-US" altLang="en-US" sz="13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149" name="Text Box 64"/>
          <p:cNvSpPr txBox="1">
            <a:spLocks noChangeArrowheads="1"/>
          </p:cNvSpPr>
          <p:nvPr/>
        </p:nvSpPr>
        <p:spPr bwMode="auto">
          <a:xfrm>
            <a:off x="2533650" y="4443413"/>
            <a:ext cx="20796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  <a:ea typeface="ヒラギノ角ゴ Pro W3" pitchFamily="48" charset="-128"/>
              </a:rPr>
              <a:t>12</a:t>
            </a:r>
            <a:endParaRPr kumimoji="0" lang="en-US" altLang="en-US" sz="13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150" name="Text Box 65"/>
          <p:cNvSpPr txBox="1">
            <a:spLocks noChangeArrowheads="1"/>
          </p:cNvSpPr>
          <p:nvPr/>
        </p:nvSpPr>
        <p:spPr bwMode="auto">
          <a:xfrm>
            <a:off x="2527300" y="4037013"/>
            <a:ext cx="20796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00" b="1">
                <a:solidFill>
                  <a:srgbClr val="000000"/>
                </a:solidFill>
                <a:ea typeface="ヒラギノ角ゴ Pro W3" pitchFamily="48" charset="-128"/>
              </a:rPr>
              <a:t>16</a:t>
            </a:r>
            <a:endParaRPr kumimoji="0" lang="en-US" altLang="en-US" sz="13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1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smtClean="0"/>
              <a:t>Covalent Bonds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23114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A </a:t>
            </a:r>
            <a:r>
              <a:rPr lang="en-US" altLang="en-US" b="1" smtClean="0"/>
              <a:t>covalent bond </a:t>
            </a:r>
            <a:r>
              <a:rPr lang="en-US" altLang="en-US" smtClean="0"/>
              <a:t>is the sharing of a pair of valence electrons by two atoms</a:t>
            </a:r>
          </a:p>
          <a:p>
            <a:pPr eaLnBrk="1" hangingPunct="1"/>
            <a:r>
              <a:rPr lang="en-US" altLang="en-US" smtClean="0"/>
              <a:t>In a covalent bond, the shared electrons count as part of each atom’s valence shell</a:t>
            </a:r>
          </a:p>
        </p:txBody>
      </p:sp>
      <p:sp>
        <p:nvSpPr>
          <p:cNvPr id="32772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Benjamin Cummings</a:t>
            </a:r>
          </a:p>
        </p:txBody>
      </p:sp>
      <p:sp>
        <p:nvSpPr>
          <p:cNvPr id="32774" name="Line 8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7" descr="02_11CovalentBondForm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36525"/>
            <a:ext cx="381635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18"/>
          <p:cNvSpPr>
            <a:spLocks noChangeArrowheads="1"/>
          </p:cNvSpPr>
          <p:nvPr/>
        </p:nvSpPr>
        <p:spPr bwMode="auto">
          <a:xfrm>
            <a:off x="1651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Fig. 2-11</a:t>
            </a:r>
            <a:endParaRPr lang="en-US" altLang="en-US" sz="1500" b="1">
              <a:solidFill>
                <a:srgbClr val="FFFFFF"/>
              </a:solidFill>
            </a:endParaRPr>
          </a:p>
        </p:txBody>
      </p:sp>
      <p:sp>
        <p:nvSpPr>
          <p:cNvPr id="33796" name="Text Box 19"/>
          <p:cNvSpPr txBox="1">
            <a:spLocks noChangeArrowheads="1"/>
          </p:cNvSpPr>
          <p:nvPr/>
        </p:nvSpPr>
        <p:spPr bwMode="auto">
          <a:xfrm>
            <a:off x="3860800" y="138113"/>
            <a:ext cx="13636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</a:rPr>
              <a:t>Hydrogen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</a:rPr>
              <a:t>atoms (2 H)</a:t>
            </a:r>
          </a:p>
        </p:txBody>
      </p:sp>
      <p:sp>
        <p:nvSpPr>
          <p:cNvPr id="33797" name="Line 20"/>
          <p:cNvSpPr>
            <a:spLocks noChangeShapeType="1"/>
          </p:cNvSpPr>
          <p:nvPr/>
        </p:nvSpPr>
        <p:spPr bwMode="auto">
          <a:xfrm flipV="1">
            <a:off x="3879850" y="641350"/>
            <a:ext cx="67310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33798" name="Line 21"/>
          <p:cNvSpPr>
            <a:spLocks noChangeShapeType="1"/>
          </p:cNvSpPr>
          <p:nvPr/>
        </p:nvSpPr>
        <p:spPr bwMode="auto">
          <a:xfrm>
            <a:off x="4540250" y="641350"/>
            <a:ext cx="67945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33799" name="Text Box 22"/>
          <p:cNvSpPr txBox="1">
            <a:spLocks noChangeArrowheads="1"/>
          </p:cNvSpPr>
          <p:nvPr/>
        </p:nvSpPr>
        <p:spPr bwMode="auto">
          <a:xfrm>
            <a:off x="3716338" y="6045200"/>
            <a:ext cx="17700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</a:rPr>
              <a:t>Hydrogen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</a:rPr>
              <a:t>molecule (H</a:t>
            </a:r>
            <a:r>
              <a:rPr lang="en-US" altLang="en-US" sz="1800" b="1" baseline="-25000">
                <a:solidFill>
                  <a:srgbClr val="000000"/>
                </a:solidFill>
                <a:ea typeface="ヒラギノ角ゴ Pro W3" pitchFamily="48" charset="-128"/>
              </a:rPr>
              <a:t>2</a:t>
            </a: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66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52425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A </a:t>
            </a:r>
            <a:r>
              <a:rPr lang="en-US" altLang="en-US" b="1" smtClean="0"/>
              <a:t>molecule </a:t>
            </a:r>
            <a:r>
              <a:rPr lang="en-US" altLang="en-US" smtClean="0"/>
              <a:t>consists of two or more atoms held together by covalent bonds</a:t>
            </a:r>
          </a:p>
          <a:p>
            <a:pPr eaLnBrk="1" hangingPunct="1"/>
            <a:r>
              <a:rPr lang="en-US" altLang="en-US" smtClean="0"/>
              <a:t>A single covalent bond, or </a:t>
            </a:r>
            <a:r>
              <a:rPr lang="en-US" altLang="en-US" b="1" smtClean="0"/>
              <a:t>single bond</a:t>
            </a:r>
            <a:r>
              <a:rPr lang="en-US" altLang="en-US" smtClean="0"/>
              <a:t>, is the sharing of one pair of valence electrons</a:t>
            </a:r>
          </a:p>
          <a:p>
            <a:pPr eaLnBrk="1" hangingPunct="1"/>
            <a:r>
              <a:rPr lang="en-US" altLang="en-US" smtClean="0"/>
              <a:t>A double covalent bond, or </a:t>
            </a:r>
            <a:r>
              <a:rPr lang="en-US" altLang="en-US" b="1" smtClean="0"/>
              <a:t>double bond</a:t>
            </a:r>
            <a:r>
              <a:rPr lang="en-US" altLang="en-US" smtClean="0"/>
              <a:t>, is the sharing of two pairs of valence electrons</a:t>
            </a:r>
          </a:p>
        </p:txBody>
      </p:sp>
      <p:sp>
        <p:nvSpPr>
          <p:cNvPr id="34819" name="Line 9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34820" name="Text Box 10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Benjamin Cummings</a:t>
            </a:r>
          </a:p>
        </p:txBody>
      </p:sp>
      <p:sp>
        <p:nvSpPr>
          <p:cNvPr id="34821" name="Line 11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772400" cy="37211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notation used to represent atoms and bonding is called a </a:t>
            </a:r>
            <a:r>
              <a:rPr lang="en-US" altLang="en-US" b="1" smtClean="0"/>
              <a:t>structural formula</a:t>
            </a:r>
          </a:p>
          <a:p>
            <a:pPr lvl="1" eaLnBrk="1" hangingPunct="1"/>
            <a:r>
              <a:rPr lang="en-US" altLang="en-US" smtClean="0"/>
              <a:t>For example, H–H </a:t>
            </a:r>
          </a:p>
          <a:p>
            <a:pPr eaLnBrk="1" hangingPunct="1"/>
            <a:r>
              <a:rPr lang="en-US" altLang="en-US" smtClean="0"/>
              <a:t>This can be abbreviated further with a </a:t>
            </a:r>
            <a:r>
              <a:rPr lang="en-US" altLang="en-US" b="1" smtClean="0"/>
              <a:t>molecular formula </a:t>
            </a:r>
          </a:p>
          <a:p>
            <a:pPr lvl="1" eaLnBrk="1" hangingPunct="1"/>
            <a:r>
              <a:rPr lang="en-US" altLang="en-US" smtClean="0"/>
              <a:t>For example, H</a:t>
            </a:r>
            <a:r>
              <a:rPr lang="en-US" altLang="en-US" baseline="-25000" smtClean="0"/>
              <a:t>2</a:t>
            </a:r>
          </a:p>
        </p:txBody>
      </p:sp>
      <p:sp>
        <p:nvSpPr>
          <p:cNvPr id="36147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86200" y="6096000"/>
            <a:ext cx="2590800" cy="3048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Animation: Covalent Bonds</a:t>
            </a:r>
            <a:endParaRPr lang="en-US" alt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5844" name="Picture 5" descr="playbutt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5988050"/>
            <a:ext cx="889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Benjamin Cummings</a:t>
            </a:r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6" descr="02_12-FourCovalentBond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136525"/>
            <a:ext cx="44148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7"/>
          <p:cNvSpPr>
            <a:spLocks noChangeArrowheads="1"/>
          </p:cNvSpPr>
          <p:nvPr/>
        </p:nvSpPr>
        <p:spPr bwMode="auto">
          <a:xfrm>
            <a:off x="1651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Fig. 2-12</a:t>
            </a:r>
            <a:endParaRPr lang="en-US" altLang="en-US" sz="1500" b="1">
              <a:solidFill>
                <a:srgbClr val="FFFFFF"/>
              </a:solidFill>
            </a:endParaRPr>
          </a:p>
        </p:txBody>
      </p:sp>
      <p:sp>
        <p:nvSpPr>
          <p:cNvPr id="36868" name="Text Box 18"/>
          <p:cNvSpPr txBox="1">
            <a:spLocks noChangeArrowheads="1"/>
          </p:cNvSpPr>
          <p:nvPr/>
        </p:nvSpPr>
        <p:spPr bwMode="auto">
          <a:xfrm>
            <a:off x="2627313" y="261938"/>
            <a:ext cx="9191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ea typeface="ヒラギノ角ゴ Pro W3" pitchFamily="48" charset="-128"/>
              </a:rPr>
              <a:t>Name and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ea typeface="ヒラギノ角ゴ Pro W3" pitchFamily="48" charset="-128"/>
              </a:rPr>
              <a:t>Molecular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ea typeface="ヒラギノ角ゴ Pro W3" pitchFamily="48" charset="-128"/>
              </a:rPr>
              <a:t>Formula</a:t>
            </a:r>
          </a:p>
        </p:txBody>
      </p:sp>
      <p:sp>
        <p:nvSpPr>
          <p:cNvPr id="36869" name="Text Box 19"/>
          <p:cNvSpPr txBox="1">
            <a:spLocks noChangeArrowheads="1"/>
          </p:cNvSpPr>
          <p:nvPr/>
        </p:nvSpPr>
        <p:spPr bwMode="auto">
          <a:xfrm>
            <a:off x="3875088" y="257175"/>
            <a:ext cx="9191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ea typeface="ヒラギノ角ゴ Pro W3" pitchFamily="48" charset="-128"/>
              </a:rPr>
              <a:t>Electron-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ea typeface="ヒラギノ角ゴ Pro W3" pitchFamily="48" charset="-128"/>
              </a:rPr>
              <a:t>distribution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ea typeface="ヒラギノ角ゴ Pro W3" pitchFamily="48" charset="-128"/>
              </a:rPr>
              <a:t>Diagram</a:t>
            </a:r>
          </a:p>
        </p:txBody>
      </p:sp>
      <p:sp>
        <p:nvSpPr>
          <p:cNvPr id="36870" name="Text Box 20"/>
          <p:cNvSpPr txBox="1">
            <a:spLocks noChangeArrowheads="1"/>
          </p:cNvSpPr>
          <p:nvPr/>
        </p:nvSpPr>
        <p:spPr bwMode="auto">
          <a:xfrm>
            <a:off x="4843463" y="257175"/>
            <a:ext cx="1000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ea typeface="ヒラギノ角ゴ Pro W3" pitchFamily="48" charset="-128"/>
              </a:rPr>
              <a:t>Lewis Dot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ea typeface="ヒラギノ角ゴ Pro W3" pitchFamily="48" charset="-128"/>
              </a:rPr>
              <a:t>Structure and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ea typeface="ヒラギノ角ゴ Pro W3" pitchFamily="48" charset="-128"/>
              </a:rPr>
              <a:t>Structural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ea typeface="ヒラギノ角ゴ Pro W3" pitchFamily="48" charset="-128"/>
              </a:rPr>
              <a:t>Formula</a:t>
            </a:r>
          </a:p>
        </p:txBody>
      </p:sp>
      <p:sp>
        <p:nvSpPr>
          <p:cNvPr id="36871" name="Text Box 21"/>
          <p:cNvSpPr txBox="1">
            <a:spLocks noChangeArrowheads="1"/>
          </p:cNvSpPr>
          <p:nvPr/>
        </p:nvSpPr>
        <p:spPr bwMode="auto">
          <a:xfrm>
            <a:off x="5900738" y="265113"/>
            <a:ext cx="6619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ea typeface="ヒラギノ角ゴ Pro W3" pitchFamily="48" charset="-128"/>
              </a:rPr>
              <a:t>Space-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ea typeface="ヒラギノ角ゴ Pro W3" pitchFamily="48" charset="-128"/>
              </a:rPr>
              <a:t>filling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ea typeface="ヒラギノ角ゴ Pro W3" pitchFamily="48" charset="-128"/>
              </a:rPr>
              <a:t>Model</a:t>
            </a:r>
          </a:p>
        </p:txBody>
      </p:sp>
      <p:sp>
        <p:nvSpPr>
          <p:cNvPr id="36872" name="Text Box 22"/>
          <p:cNvSpPr txBox="1">
            <a:spLocks noChangeArrowheads="1"/>
          </p:cNvSpPr>
          <p:nvPr/>
        </p:nvSpPr>
        <p:spPr bwMode="auto">
          <a:xfrm>
            <a:off x="2486025" y="1447800"/>
            <a:ext cx="13128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ea typeface="ヒラギノ角ゴ Pro W3" pitchFamily="48" charset="-128"/>
              </a:rPr>
              <a:t>(a) Hydrogen (H</a:t>
            </a:r>
            <a:r>
              <a:rPr lang="en-US" altLang="en-US" sz="1100" b="1" baseline="-25000">
                <a:solidFill>
                  <a:srgbClr val="000000"/>
                </a:solidFill>
                <a:ea typeface="ヒラギノ角ゴ Pro W3" pitchFamily="48" charset="-128"/>
              </a:rPr>
              <a:t>2</a:t>
            </a:r>
            <a:r>
              <a:rPr lang="en-US" altLang="en-US" sz="1100" b="1">
                <a:solidFill>
                  <a:srgbClr val="000000"/>
                </a:solidFill>
                <a:ea typeface="ヒラギノ角ゴ Pro W3" pitchFamily="48" charset="-128"/>
              </a:rPr>
              <a:t>)</a:t>
            </a:r>
          </a:p>
        </p:txBody>
      </p:sp>
      <p:sp>
        <p:nvSpPr>
          <p:cNvPr id="36873" name="Text Box 23"/>
          <p:cNvSpPr txBox="1">
            <a:spLocks noChangeArrowheads="1"/>
          </p:cNvSpPr>
          <p:nvPr/>
        </p:nvSpPr>
        <p:spPr bwMode="auto">
          <a:xfrm>
            <a:off x="2486025" y="2620963"/>
            <a:ext cx="10334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ea typeface="ヒラギノ角ゴ Pro W3" pitchFamily="48" charset="-128"/>
              </a:rPr>
              <a:t>(b) Oxygen (O</a:t>
            </a:r>
            <a:r>
              <a:rPr lang="en-US" altLang="en-US" sz="1100" b="1" baseline="-25000">
                <a:solidFill>
                  <a:srgbClr val="000000"/>
                </a:solidFill>
                <a:ea typeface="ヒラギノ角ゴ Pro W3" pitchFamily="48" charset="-128"/>
              </a:rPr>
              <a:t>2</a:t>
            </a:r>
            <a:r>
              <a:rPr lang="en-US" altLang="en-US" sz="1100" b="1">
                <a:solidFill>
                  <a:srgbClr val="000000"/>
                </a:solidFill>
                <a:ea typeface="ヒラギノ角ゴ Pro W3" pitchFamily="48" charset="-128"/>
              </a:rPr>
              <a:t>)</a:t>
            </a:r>
          </a:p>
        </p:txBody>
      </p:sp>
      <p:sp>
        <p:nvSpPr>
          <p:cNvPr id="36874" name="Text Box 24"/>
          <p:cNvSpPr txBox="1">
            <a:spLocks noChangeArrowheads="1"/>
          </p:cNvSpPr>
          <p:nvPr/>
        </p:nvSpPr>
        <p:spPr bwMode="auto">
          <a:xfrm>
            <a:off x="2486025" y="3968750"/>
            <a:ext cx="10334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ea typeface="ヒラギノ角ゴ Pro W3" pitchFamily="48" charset="-128"/>
              </a:rPr>
              <a:t>(c) Water (H</a:t>
            </a:r>
            <a:r>
              <a:rPr lang="en-US" altLang="en-US" sz="1100" b="1" baseline="-25000">
                <a:solidFill>
                  <a:srgbClr val="000000"/>
                </a:solidFill>
                <a:ea typeface="ヒラギノ角ゴ Pro W3" pitchFamily="48" charset="-128"/>
              </a:rPr>
              <a:t>2</a:t>
            </a:r>
            <a:r>
              <a:rPr lang="en-US" altLang="en-US" sz="1100" b="1">
                <a:solidFill>
                  <a:srgbClr val="000000"/>
                </a:solidFill>
                <a:ea typeface="ヒラギノ角ゴ Pro W3" pitchFamily="48" charset="-128"/>
              </a:rPr>
              <a:t>O)</a:t>
            </a:r>
          </a:p>
        </p:txBody>
      </p:sp>
      <p:sp>
        <p:nvSpPr>
          <p:cNvPr id="36875" name="Text Box 25"/>
          <p:cNvSpPr txBox="1">
            <a:spLocks noChangeArrowheads="1"/>
          </p:cNvSpPr>
          <p:nvPr/>
        </p:nvSpPr>
        <p:spPr bwMode="auto">
          <a:xfrm>
            <a:off x="2489200" y="5578475"/>
            <a:ext cx="12239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ea typeface="ヒラギノ角ゴ Pro W3" pitchFamily="48" charset="-128"/>
              </a:rPr>
              <a:t>(d) Methane (CH</a:t>
            </a:r>
            <a:r>
              <a:rPr lang="en-US" altLang="en-US" sz="1100" b="1" baseline="-25000">
                <a:solidFill>
                  <a:srgbClr val="000000"/>
                </a:solidFill>
                <a:ea typeface="ヒラギノ角ゴ Pro W3" pitchFamily="48" charset="-128"/>
              </a:rPr>
              <a:t>4</a:t>
            </a:r>
            <a:r>
              <a:rPr lang="en-US" altLang="en-US" sz="1100" b="1">
                <a:solidFill>
                  <a:srgbClr val="000000"/>
                </a:solidFill>
                <a:ea typeface="ヒラギノ角ゴ Pro W3" pitchFamily="48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14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306705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Covalent bonds can form between atoms of the same element or atoms of different elements </a:t>
            </a:r>
          </a:p>
          <a:p>
            <a:pPr eaLnBrk="1" hangingPunct="1"/>
            <a:r>
              <a:rPr lang="en-US" altLang="en-US" smtClean="0"/>
              <a:t>A compound is a combination of two or more </a:t>
            </a:r>
            <a:r>
              <a:rPr lang="en-US" altLang="en-US" i="1" smtClean="0"/>
              <a:t>different </a:t>
            </a:r>
            <a:r>
              <a:rPr lang="en-US" altLang="en-US" smtClean="0"/>
              <a:t>elements</a:t>
            </a:r>
          </a:p>
          <a:p>
            <a:pPr eaLnBrk="1" hangingPunct="1"/>
            <a:r>
              <a:rPr lang="en-US" altLang="en-US" smtClean="0"/>
              <a:t>Bonding capacity is called the atom’s </a:t>
            </a:r>
            <a:r>
              <a:rPr lang="en-US" altLang="en-US" b="1" smtClean="0"/>
              <a:t>valence</a:t>
            </a:r>
          </a:p>
        </p:txBody>
      </p:sp>
      <p:sp>
        <p:nvSpPr>
          <p:cNvPr id="37891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Benjamin Cummings</a:t>
            </a:r>
          </a:p>
        </p:txBody>
      </p:sp>
      <p:sp>
        <p:nvSpPr>
          <p:cNvPr id="37893" name="Line 8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23114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Electronegativity </a:t>
            </a:r>
            <a:r>
              <a:rPr lang="en-US" altLang="en-US" smtClean="0"/>
              <a:t>is an atom’s attraction for the electrons in a covalent bond</a:t>
            </a:r>
          </a:p>
          <a:p>
            <a:pPr eaLnBrk="1" hangingPunct="1"/>
            <a:r>
              <a:rPr lang="en-US" altLang="en-US" smtClean="0"/>
              <a:t>The more electronegative an atom, the more strongly it pulls shared electrons toward itself</a:t>
            </a:r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Benjamin Cummings</a:t>
            </a:r>
          </a:p>
        </p:txBody>
      </p:sp>
      <p:sp>
        <p:nvSpPr>
          <p:cNvPr id="38917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772400" cy="51943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In a </a:t>
            </a:r>
            <a:r>
              <a:rPr lang="en-US" altLang="en-US" b="1" smtClean="0"/>
              <a:t>nonpolar covalent bond</a:t>
            </a:r>
            <a:r>
              <a:rPr lang="en-US" altLang="en-US" smtClean="0"/>
              <a:t>, the atoms share the electron equally</a:t>
            </a:r>
          </a:p>
          <a:p>
            <a:pPr eaLnBrk="1" hangingPunct="1"/>
            <a:r>
              <a:rPr lang="en-US" altLang="en-US" smtClean="0"/>
              <a:t>In a </a:t>
            </a:r>
            <a:r>
              <a:rPr lang="en-US" altLang="en-US" b="1" smtClean="0"/>
              <a:t>polar covalent bond</a:t>
            </a:r>
            <a:r>
              <a:rPr lang="en-US" altLang="en-US" smtClean="0"/>
              <a:t>, one atom is more electronegative, and the atoms do not share the electron equally</a:t>
            </a:r>
          </a:p>
          <a:p>
            <a:pPr eaLnBrk="1" hangingPunct="1"/>
            <a:r>
              <a:rPr lang="en-US" altLang="en-US" smtClean="0"/>
              <a:t>Unequal sharing of electrons causes a partial positive or negative charge for each atom or molecule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9939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Benjamin Cummings</a:t>
            </a:r>
          </a:p>
        </p:txBody>
      </p:sp>
      <p:sp>
        <p:nvSpPr>
          <p:cNvPr id="39941" name="Line 8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3" descr="02_13PolarCovalentBond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20888"/>
            <a:ext cx="32004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4"/>
          <p:cNvSpPr>
            <a:spLocks noChangeArrowheads="1"/>
          </p:cNvSpPr>
          <p:nvPr/>
        </p:nvSpPr>
        <p:spPr bwMode="auto">
          <a:xfrm>
            <a:off x="1651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Fig. 2-13</a:t>
            </a:r>
            <a:endParaRPr lang="en-US" altLang="en-US" sz="1500" b="1">
              <a:solidFill>
                <a:srgbClr val="FFFFFF"/>
              </a:solidFill>
            </a:endParaRPr>
          </a:p>
        </p:txBody>
      </p:sp>
      <p:sp>
        <p:nvSpPr>
          <p:cNvPr id="40964" name="Text Box 25"/>
          <p:cNvSpPr txBox="1">
            <a:spLocks noChangeArrowheads="1"/>
          </p:cNvSpPr>
          <p:nvPr/>
        </p:nvSpPr>
        <p:spPr bwMode="auto">
          <a:xfrm>
            <a:off x="4414838" y="2008188"/>
            <a:ext cx="3349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</a:t>
            </a:r>
            <a:r>
              <a:rPr lang="en-US" altLang="en-US" sz="5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</a:rPr>
              <a:t>–</a:t>
            </a:r>
            <a:endParaRPr lang="en-US" altLang="en-US" sz="11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40965" name="Text Box 26"/>
          <p:cNvSpPr txBox="1">
            <a:spLocks noChangeArrowheads="1"/>
          </p:cNvSpPr>
          <p:nvPr/>
        </p:nvSpPr>
        <p:spPr bwMode="auto">
          <a:xfrm>
            <a:off x="2998788" y="4194175"/>
            <a:ext cx="2841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</a:t>
            </a: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</a:rPr>
              <a:t>+</a:t>
            </a:r>
            <a:endParaRPr lang="en-US" altLang="en-US" sz="11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40966" name="Text Box 27"/>
          <p:cNvSpPr txBox="1">
            <a:spLocks noChangeArrowheads="1"/>
          </p:cNvSpPr>
          <p:nvPr/>
        </p:nvSpPr>
        <p:spPr bwMode="auto">
          <a:xfrm>
            <a:off x="5868988" y="4205288"/>
            <a:ext cx="2841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</a:t>
            </a: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</a:rPr>
              <a:t>+</a:t>
            </a:r>
            <a:endParaRPr lang="en-US" altLang="en-US" sz="11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40967" name="Text Box 28"/>
          <p:cNvSpPr txBox="1">
            <a:spLocks noChangeArrowheads="1"/>
          </p:cNvSpPr>
          <p:nvPr/>
        </p:nvSpPr>
        <p:spPr bwMode="auto">
          <a:xfrm>
            <a:off x="3549650" y="3965575"/>
            <a:ext cx="1857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H</a:t>
            </a:r>
            <a:endParaRPr lang="en-US" altLang="en-US" sz="11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40968" name="Text Box 29"/>
          <p:cNvSpPr txBox="1">
            <a:spLocks noChangeArrowheads="1"/>
          </p:cNvSpPr>
          <p:nvPr/>
        </p:nvSpPr>
        <p:spPr bwMode="auto">
          <a:xfrm>
            <a:off x="5418138" y="3975100"/>
            <a:ext cx="1857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H</a:t>
            </a:r>
            <a:endParaRPr lang="en-US" altLang="en-US" sz="11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40969" name="Text Box 30"/>
          <p:cNvSpPr txBox="1">
            <a:spLocks noChangeArrowheads="1"/>
          </p:cNvSpPr>
          <p:nvPr/>
        </p:nvSpPr>
        <p:spPr bwMode="auto">
          <a:xfrm>
            <a:off x="4481513" y="3232150"/>
            <a:ext cx="1857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O</a:t>
            </a:r>
            <a:endParaRPr lang="en-US" altLang="en-US" sz="11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40970" name="Text Box 31"/>
          <p:cNvSpPr txBox="1">
            <a:spLocks noChangeArrowheads="1"/>
          </p:cNvSpPr>
          <p:nvPr/>
        </p:nvSpPr>
        <p:spPr bwMode="auto">
          <a:xfrm>
            <a:off x="4371975" y="4386263"/>
            <a:ext cx="463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H</a:t>
            </a:r>
            <a:r>
              <a:rPr lang="en-US" altLang="en-US" sz="1800" b="1" baseline="-25000">
                <a:solidFill>
                  <a:srgbClr val="000000"/>
                </a:solidFill>
                <a:ea typeface="ヒラギノ角ゴ Pro W3" pitchFamily="48" charset="-128"/>
              </a:rPr>
              <a:t>2</a:t>
            </a: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O</a:t>
            </a:r>
            <a:endParaRPr lang="en-US" altLang="en-US" sz="11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0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smtClean="0"/>
              <a:t>Ionic Bonds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772400" cy="47371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Atoms sometimes strip electrons from their bonding partners</a:t>
            </a:r>
          </a:p>
          <a:p>
            <a:pPr eaLnBrk="1" hangingPunct="1"/>
            <a:r>
              <a:rPr lang="en-US" altLang="en-US" smtClean="0"/>
              <a:t>An example is the transfer of an electron from sodium to chlorine</a:t>
            </a:r>
          </a:p>
          <a:p>
            <a:pPr eaLnBrk="1" hangingPunct="1"/>
            <a:r>
              <a:rPr lang="en-US" altLang="en-US" smtClean="0"/>
              <a:t>After the transfer of an electron, both atoms have charges</a:t>
            </a:r>
          </a:p>
          <a:p>
            <a:pPr eaLnBrk="1" hangingPunct="1"/>
            <a:r>
              <a:rPr lang="en-US" altLang="en-US" smtClean="0"/>
              <a:t>A charged atom (or molecule) is called an </a:t>
            </a:r>
            <a:r>
              <a:rPr lang="en-US" altLang="en-US" b="1" smtClean="0"/>
              <a:t>ion</a:t>
            </a:r>
          </a:p>
        </p:txBody>
      </p:sp>
      <p:sp>
        <p:nvSpPr>
          <p:cNvPr id="41988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Benjamin Cummings</a:t>
            </a:r>
          </a:p>
        </p:txBody>
      </p:sp>
      <p:sp>
        <p:nvSpPr>
          <p:cNvPr id="41990" name="Line 8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200"/>
            <a:ext cx="8839200" cy="914400"/>
          </a:xfrm>
        </p:spPr>
        <p:txBody>
          <a:bodyPr/>
          <a:lstStyle/>
          <a:p>
            <a:pPr marL="109538" indent="4763" eaLnBrk="1" hangingPunct="1"/>
            <a:r>
              <a:rPr lang="en-US" altLang="en-US" smtClean="0"/>
              <a:t>Concept 2.1: Matter consists of chemical elements in pure form and in combinations called compounds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1143000"/>
            <a:ext cx="7772400" cy="1536700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600" smtClean="0"/>
              <a:t>Organisms are composed of </a:t>
            </a:r>
            <a:r>
              <a:rPr lang="en-US" altLang="en-US" sz="2600" b="1" smtClean="0"/>
              <a:t>matter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600" smtClean="0"/>
              <a:t>Matter is anything that takes up space and has mass</a:t>
            </a:r>
            <a:endParaRPr lang="en-US" altLang="en-US" sz="220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14400" y="9906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Benjamin Cummings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3" descr="02_14IonicBond_1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657350"/>
            <a:ext cx="8548687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4"/>
          <p:cNvSpPr>
            <a:spLocks noChangeArrowheads="1"/>
          </p:cNvSpPr>
          <p:nvPr/>
        </p:nvSpPr>
        <p:spPr bwMode="auto">
          <a:xfrm>
            <a:off x="2159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Fig. 2-14-1</a:t>
            </a:r>
            <a:endParaRPr lang="en-US" altLang="en-US" sz="1500" b="1">
              <a:solidFill>
                <a:srgbClr val="FFFFFF"/>
              </a:solidFill>
            </a:endParaRPr>
          </a:p>
        </p:txBody>
      </p:sp>
      <p:sp>
        <p:nvSpPr>
          <p:cNvPr id="43012" name="Text Box 35"/>
          <p:cNvSpPr txBox="1">
            <a:spLocks noChangeArrowheads="1"/>
          </p:cNvSpPr>
          <p:nvPr/>
        </p:nvSpPr>
        <p:spPr bwMode="auto">
          <a:xfrm>
            <a:off x="968375" y="2659063"/>
            <a:ext cx="334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Na</a:t>
            </a:r>
            <a:endParaRPr lang="en-US" altLang="en-US" sz="11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43013" name="Text Box 36"/>
          <p:cNvSpPr txBox="1">
            <a:spLocks noChangeArrowheads="1"/>
          </p:cNvSpPr>
          <p:nvPr/>
        </p:nvSpPr>
        <p:spPr bwMode="auto">
          <a:xfrm>
            <a:off x="3084513" y="2659063"/>
            <a:ext cx="25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ea typeface="ヒラギノ角ゴ Pro W3" pitchFamily="48" charset="-128"/>
                <a:sym typeface="Symbol" pitchFamily="18" charset="2"/>
              </a:rPr>
              <a:t>Cl</a:t>
            </a:r>
            <a:endParaRPr lang="en-US" altLang="en-US" sz="1100" b="1">
              <a:solidFill>
                <a:srgbClr val="FFFFFF"/>
              </a:solidFill>
              <a:ea typeface="ヒラギノ角ゴ Pro W3" pitchFamily="48" charset="-128"/>
            </a:endParaRPr>
          </a:p>
        </p:txBody>
      </p:sp>
      <p:sp>
        <p:nvSpPr>
          <p:cNvPr id="43014" name="Text Box 37"/>
          <p:cNvSpPr txBox="1">
            <a:spLocks noChangeArrowheads="1"/>
          </p:cNvSpPr>
          <p:nvPr/>
        </p:nvSpPr>
        <p:spPr bwMode="auto">
          <a:xfrm>
            <a:off x="971550" y="3724275"/>
            <a:ext cx="334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Na</a:t>
            </a:r>
            <a:endParaRPr lang="en-US" altLang="en-US" sz="11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43015" name="Text Box 38"/>
          <p:cNvSpPr txBox="1">
            <a:spLocks noChangeArrowheads="1"/>
          </p:cNvSpPr>
          <p:nvPr/>
        </p:nvSpPr>
        <p:spPr bwMode="auto">
          <a:xfrm>
            <a:off x="387350" y="4003675"/>
            <a:ext cx="1495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Sodium atom</a:t>
            </a:r>
            <a:endParaRPr lang="en-US" altLang="en-US" sz="11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43016" name="Text Box 39"/>
          <p:cNvSpPr txBox="1">
            <a:spLocks noChangeArrowheads="1"/>
          </p:cNvSpPr>
          <p:nvPr/>
        </p:nvSpPr>
        <p:spPr bwMode="auto">
          <a:xfrm>
            <a:off x="2438400" y="4010025"/>
            <a:ext cx="15763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Chlorine atom</a:t>
            </a:r>
            <a:endParaRPr lang="en-US" altLang="en-US" sz="11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43017" name="Text Box 40"/>
          <p:cNvSpPr txBox="1">
            <a:spLocks noChangeArrowheads="1"/>
          </p:cNvSpPr>
          <p:nvPr/>
        </p:nvSpPr>
        <p:spPr bwMode="auto">
          <a:xfrm>
            <a:off x="3092450" y="3727450"/>
            <a:ext cx="25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Cl</a:t>
            </a:r>
            <a:endParaRPr lang="en-US" altLang="en-US" sz="1100" b="1">
              <a:solidFill>
                <a:srgbClr val="FFFFFF"/>
              </a:solidFill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30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2159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Fig. 2-14-2</a:t>
            </a:r>
            <a:endParaRPr lang="en-US" altLang="en-US" sz="1500" b="1">
              <a:solidFill>
                <a:srgbClr val="FFFFFF"/>
              </a:solidFill>
            </a:endParaRPr>
          </a:p>
        </p:txBody>
      </p:sp>
      <p:pic>
        <p:nvPicPr>
          <p:cNvPr id="44035" name="Picture 10" descr="02_14IonicBond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657350"/>
            <a:ext cx="8548687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11"/>
          <p:cNvSpPr txBox="1">
            <a:spLocks noChangeArrowheads="1"/>
          </p:cNvSpPr>
          <p:nvPr/>
        </p:nvSpPr>
        <p:spPr bwMode="auto">
          <a:xfrm>
            <a:off x="968375" y="2659063"/>
            <a:ext cx="334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Na</a:t>
            </a:r>
            <a:endParaRPr lang="en-US" altLang="en-US" sz="11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44037" name="Text Box 12"/>
          <p:cNvSpPr txBox="1">
            <a:spLocks noChangeArrowheads="1"/>
          </p:cNvSpPr>
          <p:nvPr/>
        </p:nvSpPr>
        <p:spPr bwMode="auto">
          <a:xfrm>
            <a:off x="3084513" y="2659063"/>
            <a:ext cx="25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ea typeface="ヒラギノ角ゴ Pro W3" pitchFamily="48" charset="-128"/>
                <a:sym typeface="Symbol" pitchFamily="18" charset="2"/>
              </a:rPr>
              <a:t>Cl</a:t>
            </a:r>
            <a:endParaRPr lang="en-US" altLang="en-US" sz="1100" b="1">
              <a:solidFill>
                <a:srgbClr val="FFFFFF"/>
              </a:solidFill>
              <a:ea typeface="ヒラギノ角ゴ Pro W3" pitchFamily="48" charset="-128"/>
            </a:endParaRPr>
          </a:p>
        </p:txBody>
      </p:sp>
      <p:sp>
        <p:nvSpPr>
          <p:cNvPr id="44038" name="Text Box 13"/>
          <p:cNvSpPr txBox="1">
            <a:spLocks noChangeArrowheads="1"/>
          </p:cNvSpPr>
          <p:nvPr/>
        </p:nvSpPr>
        <p:spPr bwMode="auto">
          <a:xfrm>
            <a:off x="6075363" y="2652713"/>
            <a:ext cx="3349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Na</a:t>
            </a:r>
            <a:endParaRPr lang="en-US" altLang="en-US" sz="11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44039" name="Text Box 14"/>
          <p:cNvSpPr txBox="1">
            <a:spLocks noChangeArrowheads="1"/>
          </p:cNvSpPr>
          <p:nvPr/>
        </p:nvSpPr>
        <p:spPr bwMode="auto">
          <a:xfrm>
            <a:off x="7847013" y="2651125"/>
            <a:ext cx="25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ea typeface="ヒラギノ角ゴ Pro W3" pitchFamily="48" charset="-128"/>
                <a:sym typeface="Symbol" pitchFamily="18" charset="2"/>
              </a:rPr>
              <a:t>Cl</a:t>
            </a:r>
            <a:endParaRPr lang="en-US" altLang="en-US" sz="1100" b="1">
              <a:solidFill>
                <a:srgbClr val="FFFFFF"/>
              </a:solidFill>
              <a:ea typeface="ヒラギノ角ゴ Pro W3" pitchFamily="48" charset="-128"/>
            </a:endParaRPr>
          </a:p>
        </p:txBody>
      </p:sp>
      <p:sp>
        <p:nvSpPr>
          <p:cNvPr id="44040" name="Text Box 15"/>
          <p:cNvSpPr txBox="1">
            <a:spLocks noChangeArrowheads="1"/>
          </p:cNvSpPr>
          <p:nvPr/>
        </p:nvSpPr>
        <p:spPr bwMode="auto">
          <a:xfrm>
            <a:off x="971550" y="3724275"/>
            <a:ext cx="334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Na</a:t>
            </a:r>
            <a:endParaRPr lang="en-US" altLang="en-US" sz="11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44041" name="Text Box 16"/>
          <p:cNvSpPr txBox="1">
            <a:spLocks noChangeArrowheads="1"/>
          </p:cNvSpPr>
          <p:nvPr/>
        </p:nvSpPr>
        <p:spPr bwMode="auto">
          <a:xfrm>
            <a:off x="387350" y="4003675"/>
            <a:ext cx="1495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Sodium atom</a:t>
            </a:r>
            <a:endParaRPr lang="en-US" altLang="en-US" sz="11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44042" name="Text Box 17"/>
          <p:cNvSpPr txBox="1">
            <a:spLocks noChangeArrowheads="1"/>
          </p:cNvSpPr>
          <p:nvPr/>
        </p:nvSpPr>
        <p:spPr bwMode="auto">
          <a:xfrm>
            <a:off x="2438400" y="4010025"/>
            <a:ext cx="15763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Chlorine atom</a:t>
            </a:r>
            <a:endParaRPr lang="en-US" altLang="en-US" sz="11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44043" name="Text Box 18"/>
          <p:cNvSpPr txBox="1">
            <a:spLocks noChangeArrowheads="1"/>
          </p:cNvSpPr>
          <p:nvPr/>
        </p:nvSpPr>
        <p:spPr bwMode="auto">
          <a:xfrm>
            <a:off x="3092450" y="3727450"/>
            <a:ext cx="25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Cl</a:t>
            </a:r>
            <a:endParaRPr lang="en-US" altLang="en-US" sz="1100" b="1">
              <a:solidFill>
                <a:srgbClr val="FFFFFF"/>
              </a:solidFill>
              <a:ea typeface="ヒラギノ角ゴ Pro W3" pitchFamily="48" charset="-128"/>
            </a:endParaRPr>
          </a:p>
        </p:txBody>
      </p:sp>
      <p:sp>
        <p:nvSpPr>
          <p:cNvPr id="44044" name="Text Box 19"/>
          <p:cNvSpPr txBox="1">
            <a:spLocks noChangeArrowheads="1"/>
          </p:cNvSpPr>
          <p:nvPr/>
        </p:nvSpPr>
        <p:spPr bwMode="auto">
          <a:xfrm>
            <a:off x="6022975" y="3727450"/>
            <a:ext cx="446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Na</a:t>
            </a:r>
            <a:r>
              <a:rPr lang="en-US" altLang="en-US" sz="2000" b="1" baseline="30000">
                <a:solidFill>
                  <a:srgbClr val="000000"/>
                </a:solidFill>
                <a:ea typeface="ヒラギノ角ゴ Pro W3" pitchFamily="48" charset="-128"/>
              </a:rPr>
              <a:t>+</a:t>
            </a:r>
            <a:endParaRPr lang="en-US" altLang="en-US" sz="11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44045" name="Text Box 20"/>
          <p:cNvSpPr txBox="1">
            <a:spLocks noChangeArrowheads="1"/>
          </p:cNvSpPr>
          <p:nvPr/>
        </p:nvSpPr>
        <p:spPr bwMode="auto">
          <a:xfrm>
            <a:off x="5611813" y="3965575"/>
            <a:ext cx="1268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Sodium ion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(a cation)</a:t>
            </a:r>
            <a:endParaRPr lang="en-US" altLang="en-US" sz="11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44046" name="Text Box 21"/>
          <p:cNvSpPr txBox="1">
            <a:spLocks noChangeArrowheads="1"/>
          </p:cNvSpPr>
          <p:nvPr/>
        </p:nvSpPr>
        <p:spPr bwMode="auto">
          <a:xfrm>
            <a:off x="7804150" y="3719513"/>
            <a:ext cx="519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Cl</a:t>
            </a:r>
            <a:r>
              <a:rPr lang="en-US" altLang="en-US" sz="2000" b="1" baseline="30000">
                <a:solidFill>
                  <a:srgbClr val="000000"/>
                </a:solidFill>
                <a:ea typeface="ヒラギノ角ゴ Pro W3" pitchFamily="48" charset="-128"/>
              </a:rPr>
              <a:t>–</a:t>
            </a:r>
            <a:endParaRPr lang="en-US" altLang="en-US" sz="11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44047" name="Text Box 22"/>
          <p:cNvSpPr txBox="1">
            <a:spLocks noChangeArrowheads="1"/>
          </p:cNvSpPr>
          <p:nvPr/>
        </p:nvSpPr>
        <p:spPr bwMode="auto">
          <a:xfrm>
            <a:off x="7292975" y="3962400"/>
            <a:ext cx="13573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Chloride ion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(an anion)</a:t>
            </a:r>
            <a:endParaRPr lang="en-US" altLang="en-US" sz="11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44048" name="Text Box 23"/>
          <p:cNvSpPr txBox="1">
            <a:spLocks noChangeArrowheads="1"/>
          </p:cNvSpPr>
          <p:nvPr/>
        </p:nvSpPr>
        <p:spPr bwMode="auto">
          <a:xfrm>
            <a:off x="5861050" y="4743450"/>
            <a:ext cx="25987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ヒラギノ角ゴ Pro W3" pitchFamily="48" charset="-128"/>
                <a:sym typeface="Symbol" pitchFamily="18" charset="2"/>
              </a:rPr>
              <a:t>Sodium chloride (NaCl)</a:t>
            </a:r>
            <a:endParaRPr lang="en-US" altLang="en-US" sz="1100" b="1">
              <a:solidFill>
                <a:srgbClr val="000000"/>
              </a:solidFill>
              <a:ea typeface="ヒラギノ角ゴ Pro W3" pitchFamily="48" charset="-128"/>
            </a:endParaRPr>
          </a:p>
        </p:txBody>
      </p:sp>
      <p:sp>
        <p:nvSpPr>
          <p:cNvPr id="44049" name="AutoShape 24"/>
          <p:cNvSpPr>
            <a:spLocks/>
          </p:cNvSpPr>
          <p:nvPr/>
        </p:nvSpPr>
        <p:spPr bwMode="auto">
          <a:xfrm rot="-5388379">
            <a:off x="7000875" y="3003551"/>
            <a:ext cx="257175" cy="3206750"/>
          </a:xfrm>
          <a:prstGeom prst="leftBrace">
            <a:avLst>
              <a:gd name="adj1" fmla="val 10390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smtClean="0"/>
              <a:t>Elements and Compounds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3800"/>
            <a:ext cx="7772400" cy="4276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Matter is made up of elements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An </a:t>
            </a:r>
            <a:r>
              <a:rPr lang="en-US" altLang="en-US" b="1" smtClean="0"/>
              <a:t>element</a:t>
            </a:r>
            <a:r>
              <a:rPr lang="en-US" altLang="en-US" smtClean="0"/>
              <a:t> is a substance that cannot be broken down to other substances by chemical reactions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</a:t>
            </a:r>
            <a:r>
              <a:rPr lang="en-US" altLang="en-US" b="1" smtClean="0"/>
              <a:t>compound</a:t>
            </a:r>
            <a:r>
              <a:rPr lang="en-US" altLang="en-US" smtClean="0"/>
              <a:t> is a substance consisting of two or more elements in a fixed ratio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compound has characteristics different from those of its elements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Benjamin Cummings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02_03-CompoundProperti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584325"/>
            <a:ext cx="644525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Fig. 2-3</a:t>
            </a:r>
            <a:endParaRPr lang="en-US" altLang="en-US" sz="1500" b="1">
              <a:solidFill>
                <a:srgbClr val="FFFFFF"/>
              </a:solidFill>
            </a:endParaRPr>
          </a:p>
        </p:txBody>
      </p:sp>
      <p:sp>
        <p:nvSpPr>
          <p:cNvPr id="8196" name="Text Box 16"/>
          <p:cNvSpPr txBox="1">
            <a:spLocks noChangeArrowheads="1"/>
          </p:cNvSpPr>
          <p:nvPr/>
        </p:nvSpPr>
        <p:spPr bwMode="auto">
          <a:xfrm>
            <a:off x="2138363" y="4646613"/>
            <a:ext cx="8651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  <a:ea typeface="ヒラギノ角ゴ Pro W3" pitchFamily="48" charset="-128"/>
              </a:rPr>
              <a:t>Sodium</a:t>
            </a:r>
          </a:p>
        </p:txBody>
      </p:sp>
      <p:sp>
        <p:nvSpPr>
          <p:cNvPr id="8197" name="Text Box 17"/>
          <p:cNvSpPr txBox="1">
            <a:spLocks noChangeArrowheads="1"/>
          </p:cNvSpPr>
          <p:nvPr/>
        </p:nvSpPr>
        <p:spPr bwMode="auto">
          <a:xfrm>
            <a:off x="4375150" y="4645025"/>
            <a:ext cx="9318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  <a:ea typeface="ヒラギノ角ゴ Pro W3" pitchFamily="48" charset="-128"/>
              </a:rPr>
              <a:t>Chlorine</a:t>
            </a:r>
          </a:p>
        </p:txBody>
      </p:sp>
      <p:sp>
        <p:nvSpPr>
          <p:cNvPr id="8198" name="Text Box 18"/>
          <p:cNvSpPr txBox="1">
            <a:spLocks noChangeArrowheads="1"/>
          </p:cNvSpPr>
          <p:nvPr/>
        </p:nvSpPr>
        <p:spPr bwMode="auto">
          <a:xfrm>
            <a:off x="6543675" y="4643438"/>
            <a:ext cx="9318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  <a:ea typeface="ヒラギノ角ゴ Pro W3" pitchFamily="48" charset="-128"/>
              </a:rPr>
              <a:t>Sodium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  <a:ea typeface="ヒラギノ角ゴ Pro W3" pitchFamily="48" charset="-128"/>
              </a:rPr>
              <a:t>chloride</a:t>
            </a:r>
          </a:p>
        </p:txBody>
      </p:sp>
    </p:spTree>
    <p:extLst>
      <p:ext uri="{BB962C8B-B14F-4D97-AF65-F5344CB8AC3E}">
        <p14:creationId xmlns:p14="http://schemas.microsoft.com/office/powerpoint/2010/main" val="16715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34694"/>
                </a:solidFill>
              </a:rPr>
              <a:t>Essential Elements of Life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458200" cy="4343400"/>
          </a:xfrm>
          <a:noFill/>
        </p:spPr>
        <p:txBody>
          <a:bodyPr/>
          <a:lstStyle/>
          <a:p>
            <a:pPr eaLnBrk="1" hangingPunct="1"/>
            <a:r>
              <a:rPr lang="en-US" altLang="en-US" sz="2600" smtClean="0"/>
              <a:t>About 25 of the 92 elements are essential to life</a:t>
            </a:r>
          </a:p>
          <a:p>
            <a:pPr eaLnBrk="1" hangingPunct="1"/>
            <a:r>
              <a:rPr lang="en-US" altLang="en-US" sz="2600" smtClean="0"/>
              <a:t>Carbon, hydrogen, oxygen, and nitrogen make up 96% of living matter</a:t>
            </a:r>
          </a:p>
          <a:p>
            <a:pPr eaLnBrk="1" hangingPunct="1"/>
            <a:r>
              <a:rPr lang="en-US" altLang="en-US" sz="2600" smtClean="0"/>
              <a:t>Most of the remaining 4% consists of calcium, phosphorus, potassium, and sulfur</a:t>
            </a:r>
          </a:p>
          <a:p>
            <a:pPr eaLnBrk="1" hangingPunct="1"/>
            <a:r>
              <a:rPr lang="en-US" altLang="en-US" sz="2600" b="1" smtClean="0"/>
              <a:t>Trace elements </a:t>
            </a:r>
            <a:r>
              <a:rPr lang="en-US" altLang="en-US" sz="2600" smtClean="0"/>
              <a:t>are those required by an organism in minute quantities</a:t>
            </a:r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Benjamin Cummings</a:t>
            </a:r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2159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50850" indent="-450850" algn="l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Table 2-1</a:t>
            </a:r>
            <a:endParaRPr lang="en-US" altLang="en-US" sz="1500" b="1">
              <a:solidFill>
                <a:srgbClr val="FFFFFF"/>
              </a:solidFill>
            </a:endParaRPr>
          </a:p>
        </p:txBody>
      </p:sp>
      <p:pic>
        <p:nvPicPr>
          <p:cNvPr id="10243" name="Picture 11" descr="02_T01_HumanBodyE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36525"/>
            <a:ext cx="437197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2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534400" cy="914400"/>
          </a:xfrm>
        </p:spPr>
        <p:txBody>
          <a:bodyPr/>
          <a:lstStyle/>
          <a:p>
            <a:pPr marL="60325" indent="4763" eaLnBrk="1" hangingPunct="1"/>
            <a:r>
              <a:rPr lang="en-US" altLang="en-US" smtClean="0"/>
              <a:t>Concept 2.2: An element’s properties</a:t>
            </a:r>
            <a:br>
              <a:rPr lang="en-US" altLang="en-US" smtClean="0"/>
            </a:br>
            <a:r>
              <a:rPr lang="en-US" altLang="en-US" smtClean="0"/>
              <a:t>depend on the structure of its atoms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1854200"/>
          </a:xfrm>
        </p:spPr>
        <p:txBody>
          <a:bodyPr/>
          <a:lstStyle/>
          <a:p>
            <a:pPr eaLnBrk="1" hangingPunct="1"/>
            <a:r>
              <a:rPr lang="en-US" altLang="en-US" smtClean="0"/>
              <a:t>Each element consists of unique </a:t>
            </a:r>
            <a:r>
              <a:rPr lang="en-US" altLang="en-US" b="1" smtClean="0"/>
              <a:t>atoms</a:t>
            </a:r>
          </a:p>
          <a:p>
            <a:pPr eaLnBrk="1" hangingPunct="1"/>
            <a:r>
              <a:rPr lang="en-US" altLang="en-US" smtClean="0"/>
              <a:t>An atom is the smallest unit of matter that still retains the properties of an element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Benjamin Cummings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1_C6eActiveLectureQuestions">
  <a:themeElements>
    <a:clrScheme name="1_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1_C6eActiveLectureQuestion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1961</Words>
  <Application>Microsoft Office PowerPoint</Application>
  <PresentationFormat>On-screen Show (4:3)</PresentationFormat>
  <Paragraphs>511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1_C6eActiveLectureQuestions</vt:lpstr>
      <vt:lpstr>Chapter 2</vt:lpstr>
      <vt:lpstr>Overview: A Chemical Connection to Biology</vt:lpstr>
      <vt:lpstr>PowerPoint Presentation</vt:lpstr>
      <vt:lpstr>Concept 2.1: Matter consists of chemical elements in pure form and in combinations called compounds</vt:lpstr>
      <vt:lpstr>Elements and Compounds</vt:lpstr>
      <vt:lpstr>PowerPoint Presentation</vt:lpstr>
      <vt:lpstr>Essential Elements of Life</vt:lpstr>
      <vt:lpstr>PowerPoint Presentation</vt:lpstr>
      <vt:lpstr>Concept 2.2: An element’s properties depend on the structure of its atoms</vt:lpstr>
      <vt:lpstr>Subatomic Particles</vt:lpstr>
      <vt:lpstr>PowerPoint Presentation</vt:lpstr>
      <vt:lpstr>PowerPoint Presentation</vt:lpstr>
      <vt:lpstr>Atomic Number and Atomic Mass</vt:lpstr>
      <vt:lpstr>Isotopes</vt:lpstr>
      <vt:lpstr>PowerPoint Presentation</vt:lpstr>
      <vt:lpstr>PowerPoint Presentation</vt:lpstr>
      <vt:lpstr>PowerPoint Presentation</vt:lpstr>
      <vt:lpstr>PowerPoint Presentation</vt:lpstr>
      <vt:lpstr>The Energy Levels of Electrons</vt:lpstr>
      <vt:lpstr>PowerPoint Presentation</vt:lpstr>
      <vt:lpstr>Electron Distribution and Chemical Properties</vt:lpstr>
      <vt:lpstr>PowerPoint Presentation</vt:lpstr>
      <vt:lpstr>PowerPoint Presentation</vt:lpstr>
      <vt:lpstr>Electron Orbitals</vt:lpstr>
      <vt:lpstr>PowerPoint Presentation</vt:lpstr>
      <vt:lpstr>PowerPoint Presentation</vt:lpstr>
      <vt:lpstr>PowerPoint Presentation</vt:lpstr>
      <vt:lpstr>PowerPoint Presentation</vt:lpstr>
      <vt:lpstr>Concept 2.3: The formation and function of molecules depend on chemical bonding between atoms</vt:lpstr>
      <vt:lpstr>Covalent Bonds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Ionic Bonds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Mary Abdel-Messih</dc:creator>
  <cp:lastModifiedBy>Mary Abdel-Messih</cp:lastModifiedBy>
  <cp:revision>1</cp:revision>
  <dcterms:created xsi:type="dcterms:W3CDTF">2018-05-30T16:32:39Z</dcterms:created>
  <dcterms:modified xsi:type="dcterms:W3CDTF">2018-05-30T16:33:59Z</dcterms:modified>
</cp:coreProperties>
</file>