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8" r:id="rId3"/>
    <p:sldId id="260" r:id="rId4"/>
    <p:sldId id="257" r:id="rId5"/>
    <p:sldId id="258" r:id="rId6"/>
    <p:sldId id="262" r:id="rId7"/>
    <p:sldId id="263" r:id="rId8"/>
    <p:sldId id="264" r:id="rId9"/>
    <p:sldId id="268" r:id="rId10"/>
    <p:sldId id="269"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8A085F-FF49-4D01-9E8A-7F5211B91C1E}"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F40C15-FAD1-4BA4-B7EB-EA4B080521E5}" type="slidenum">
              <a:rPr lang="en-US" smtClean="0"/>
              <a:t>‹#›</a:t>
            </a:fld>
            <a:endParaRPr lang="en-US"/>
          </a:p>
        </p:txBody>
      </p:sp>
    </p:spTree>
    <p:extLst>
      <p:ext uri="{BB962C8B-B14F-4D97-AF65-F5344CB8AC3E}">
        <p14:creationId xmlns:p14="http://schemas.microsoft.com/office/powerpoint/2010/main" val="3958957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product</a:t>
            </a:r>
            <a:r>
              <a:rPr lang="en-US" baseline="0" dirty="0" smtClean="0"/>
              <a:t> binds to allosteric site, NOT active site, it is noncompetitive inhibition.  </a:t>
            </a:r>
            <a:endParaRPr lang="en-US" dirty="0"/>
          </a:p>
        </p:txBody>
      </p:sp>
      <p:sp>
        <p:nvSpPr>
          <p:cNvPr id="4" name="Slide Number Placeholder 3"/>
          <p:cNvSpPr>
            <a:spLocks noGrp="1"/>
          </p:cNvSpPr>
          <p:nvPr>
            <p:ph type="sldNum" sz="quarter" idx="10"/>
          </p:nvPr>
        </p:nvSpPr>
        <p:spPr/>
        <p:txBody>
          <a:bodyPr/>
          <a:lstStyle/>
          <a:p>
            <a:fld id="{32F40C15-FAD1-4BA4-B7EB-EA4B080521E5}" type="slidenum">
              <a:rPr lang="en-US" smtClean="0"/>
              <a:t>9</a:t>
            </a:fld>
            <a:endParaRPr lang="en-US"/>
          </a:p>
        </p:txBody>
      </p:sp>
    </p:spTree>
    <p:extLst>
      <p:ext uri="{BB962C8B-B14F-4D97-AF65-F5344CB8AC3E}">
        <p14:creationId xmlns:p14="http://schemas.microsoft.com/office/powerpoint/2010/main" val="206532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101F9-D63E-4188-99FB-68DCF58E8AA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40038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101F9-D63E-4188-99FB-68DCF58E8AA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427057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101F9-D63E-4188-99FB-68DCF58E8AA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400375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101F9-D63E-4188-99FB-68DCF58E8AA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368599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101F9-D63E-4188-99FB-68DCF58E8AA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316867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101F9-D63E-4188-99FB-68DCF58E8AA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423373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101F9-D63E-4188-99FB-68DCF58E8AAF}"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277117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101F9-D63E-4188-99FB-68DCF58E8AAF}"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217783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101F9-D63E-4188-99FB-68DCF58E8AAF}"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258959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101F9-D63E-4188-99FB-68DCF58E8AA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135481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101F9-D63E-4188-99FB-68DCF58E8AA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2E89E-6265-4213-8BAC-42AF44DEDA9F}" type="slidenum">
              <a:rPr lang="en-US" smtClean="0"/>
              <a:t>‹#›</a:t>
            </a:fld>
            <a:endParaRPr lang="en-US"/>
          </a:p>
        </p:txBody>
      </p:sp>
    </p:spTree>
    <p:extLst>
      <p:ext uri="{BB962C8B-B14F-4D97-AF65-F5344CB8AC3E}">
        <p14:creationId xmlns:p14="http://schemas.microsoft.com/office/powerpoint/2010/main" val="419686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101F9-D63E-4188-99FB-68DCF58E8AAF}" type="datetimeFigureOut">
              <a:rPr lang="en-US" smtClean="0"/>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2E89E-6265-4213-8BAC-42AF44DEDA9F}" type="slidenum">
              <a:rPr lang="en-US" smtClean="0"/>
              <a:t>‹#›</a:t>
            </a:fld>
            <a:endParaRPr lang="en-US"/>
          </a:p>
        </p:txBody>
      </p:sp>
    </p:spTree>
    <p:extLst>
      <p:ext uri="{BB962C8B-B14F-4D97-AF65-F5344CB8AC3E}">
        <p14:creationId xmlns:p14="http://schemas.microsoft.com/office/powerpoint/2010/main" val="910036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229600" cy="63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
        <p:nvSpPr>
          <p:cNvPr id="5" name="Content Placeholder 2"/>
          <p:cNvSpPr txBox="1">
            <a:spLocks/>
          </p:cNvSpPr>
          <p:nvPr/>
        </p:nvSpPr>
        <p:spPr>
          <a:xfrm>
            <a:off x="76200" y="448233"/>
            <a:ext cx="8915400" cy="602876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chemeClr val="tx1"/>
                </a:solidFill>
                <a:latin typeface="Baskerville Old Face" pitchFamily="18" charset="0"/>
              </a:rPr>
              <a:t>An experiment to measure the rate of respiration in crickets and mice at 10</a:t>
            </a:r>
            <a:r>
              <a:rPr lang="en-US" dirty="0" smtClean="0">
                <a:solidFill>
                  <a:schemeClr val="tx1"/>
                </a:solidFill>
                <a:latin typeface="Baskerville Old Face" pitchFamily="18" charset="0"/>
                <a:sym typeface="Symbol"/>
              </a:rPr>
              <a:t></a:t>
            </a:r>
            <a:r>
              <a:rPr lang="en-US" dirty="0" smtClean="0">
                <a:solidFill>
                  <a:schemeClr val="tx1"/>
                </a:solidFill>
                <a:latin typeface="Baskerville Old Face" pitchFamily="18" charset="0"/>
              </a:rPr>
              <a:t>C &amp; 25</a:t>
            </a:r>
            <a:r>
              <a:rPr lang="en-US" dirty="0">
                <a:solidFill>
                  <a:schemeClr val="tx1"/>
                </a:solidFill>
                <a:latin typeface="Baskerville Old Face" pitchFamily="18" charset="0"/>
                <a:sym typeface="Symbol"/>
              </a:rPr>
              <a:t> </a:t>
            </a:r>
            <a:r>
              <a:rPr lang="en-US" dirty="0" smtClean="0">
                <a:solidFill>
                  <a:schemeClr val="tx1"/>
                </a:solidFill>
                <a:latin typeface="Baskerville Old Face" pitchFamily="18" charset="0"/>
                <a:sym typeface="Symbol"/>
              </a:rPr>
              <a:t></a:t>
            </a:r>
            <a:r>
              <a:rPr lang="en-US" dirty="0" smtClean="0">
                <a:solidFill>
                  <a:schemeClr val="tx1"/>
                </a:solidFill>
                <a:latin typeface="Baskerville Old Face" pitchFamily="18" charset="0"/>
              </a:rPr>
              <a:t>C was performed using a </a:t>
            </a:r>
            <a:r>
              <a:rPr lang="en-US" dirty="0" err="1" smtClean="0">
                <a:solidFill>
                  <a:schemeClr val="tx1"/>
                </a:solidFill>
                <a:latin typeface="Baskerville Old Face" pitchFamily="18" charset="0"/>
              </a:rPr>
              <a:t>respirometer</a:t>
            </a:r>
            <a:r>
              <a:rPr lang="en-US" dirty="0" smtClean="0">
                <a:solidFill>
                  <a:schemeClr val="tx1"/>
                </a:solidFill>
                <a:latin typeface="Baskerville Old Face" pitchFamily="18" charset="0"/>
              </a:rPr>
              <a:t>, an apparatus </a:t>
            </a:r>
            <a:r>
              <a:rPr lang="en-US" smtClean="0">
                <a:solidFill>
                  <a:schemeClr val="tx1"/>
                </a:solidFill>
                <a:latin typeface="Baskerville Old Face" pitchFamily="18" charset="0"/>
              </a:rPr>
              <a:t>that measures </a:t>
            </a:r>
            <a:r>
              <a:rPr lang="en-US" dirty="0" smtClean="0">
                <a:solidFill>
                  <a:schemeClr val="tx1"/>
                </a:solidFill>
                <a:latin typeface="Baskerville Old Face" pitchFamily="18" charset="0"/>
              </a:rPr>
              <a:t>changes in gas volume.  Respiration was measured in mL of O2 consumed per gram of organism over several 5 minute trials, and the following data were obtained.</a:t>
            </a:r>
          </a:p>
          <a:p>
            <a:pPr algn="l"/>
            <a:endParaRPr lang="en-US" dirty="0">
              <a:solidFill>
                <a:schemeClr val="tx1"/>
              </a:solidFill>
              <a:latin typeface="Baskerville Old Face" pitchFamily="18" charset="0"/>
            </a:endParaRPr>
          </a:p>
          <a:p>
            <a:pPr algn="l"/>
            <a:endParaRPr lang="en-US" dirty="0" smtClean="0">
              <a:solidFill>
                <a:schemeClr val="tx1"/>
              </a:solidFill>
              <a:latin typeface="Baskerville Old Face"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815" y="4038601"/>
            <a:ext cx="7659985" cy="2053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664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096000"/>
          </a:xfrm>
        </p:spPr>
        <p:txBody>
          <a:bodyPr>
            <a:normAutofit/>
          </a:bodyPr>
          <a:lstStyle/>
          <a:p>
            <a:pPr marL="0" indent="0">
              <a:buNone/>
            </a:pPr>
            <a:r>
              <a:rPr lang="en-US" sz="2800" dirty="0" smtClean="0">
                <a:latin typeface="Baskerville Old Face" pitchFamily="18" charset="0"/>
              </a:rPr>
              <a:t>40. Cellular respiration is widely accepted to be approximately 39% efficient, producing 36-38 ATP molecules for each glucose molecule.  During this process where is the majority of this ATP produced?</a:t>
            </a:r>
          </a:p>
          <a:p>
            <a:pPr marL="514350" indent="-514350">
              <a:buAutoNum type="alphaLcPeriod"/>
            </a:pPr>
            <a:r>
              <a:rPr lang="en-US" sz="2500" dirty="0" smtClean="0">
                <a:latin typeface="Baskerville Old Face" pitchFamily="18" charset="0"/>
              </a:rPr>
              <a:t>During the breakdown of glucose by glycolysis in the cytoplasm of the cell</a:t>
            </a:r>
          </a:p>
          <a:p>
            <a:pPr marL="514350" indent="-514350">
              <a:buAutoNum type="alphaLcPeriod"/>
            </a:pPr>
            <a:r>
              <a:rPr lang="en-US" sz="2500" dirty="0" smtClean="0">
                <a:latin typeface="Baskerville Old Face" pitchFamily="18" charset="0"/>
              </a:rPr>
              <a:t>During the breakdown of pyruvate by the Citric Acid Cycle (Krebs) in the mitochondria</a:t>
            </a:r>
          </a:p>
          <a:p>
            <a:pPr marL="514350" indent="-514350">
              <a:buAutoNum type="alphaLcPeriod"/>
            </a:pPr>
            <a:r>
              <a:rPr lang="en-US" sz="2500" dirty="0" smtClean="0">
                <a:latin typeface="Baskerville Old Face" pitchFamily="18" charset="0"/>
              </a:rPr>
              <a:t>During the production of NADH, FADH</a:t>
            </a:r>
            <a:r>
              <a:rPr lang="en-US" sz="2500" baseline="-25000" dirty="0" smtClean="0">
                <a:latin typeface="Baskerville Old Face" pitchFamily="18" charset="0"/>
              </a:rPr>
              <a:t>2</a:t>
            </a:r>
            <a:r>
              <a:rPr lang="en-US" sz="2500" dirty="0" smtClean="0">
                <a:latin typeface="Baskerville Old Face" pitchFamily="18" charset="0"/>
              </a:rPr>
              <a:t>, and ATP by the Citric Acid Cycle (Krebs) in the mitochondria</a:t>
            </a:r>
          </a:p>
          <a:p>
            <a:pPr marL="514350" indent="-514350">
              <a:buAutoNum type="alphaLcPeriod"/>
            </a:pPr>
            <a:r>
              <a:rPr lang="en-US" sz="2500" dirty="0" smtClean="0">
                <a:latin typeface="Baskerville Old Face" pitchFamily="18" charset="0"/>
              </a:rPr>
              <a:t>During chemiosmosis within the Electron Transport Chain that is buried in the cristae of the mitochondria</a:t>
            </a:r>
          </a:p>
          <a:p>
            <a:pPr marL="514350" indent="-514350">
              <a:buAutoNum type="alphaLcPeriod"/>
            </a:pPr>
            <a:endParaRPr lang="en-US" sz="2800" dirty="0">
              <a:latin typeface="Baskerville Old Face" pitchFamily="18" charset="0"/>
            </a:endParaRPr>
          </a:p>
          <a:p>
            <a:pPr marL="514350" indent="-514350">
              <a:buAutoNum type="alphaLcPeriod"/>
            </a:pPr>
            <a:endParaRPr lang="en-US" sz="2800" dirty="0" smtClean="0">
              <a:latin typeface="Baskerville Old Face" pitchFamily="18" charset="0"/>
            </a:endParaRPr>
          </a:p>
        </p:txBody>
      </p:sp>
      <p:sp>
        <p:nvSpPr>
          <p:cNvPr id="5"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2)</a:t>
            </a:r>
            <a:endParaRPr lang="en-US" sz="2500" b="1" dirty="0">
              <a:latin typeface="Baskerville Old Face" pitchFamily="18" charset="0"/>
            </a:endParaRPr>
          </a:p>
        </p:txBody>
      </p:sp>
    </p:spTree>
    <p:extLst>
      <p:ext uri="{BB962C8B-B14F-4D97-AF65-F5344CB8AC3E}">
        <p14:creationId xmlns:p14="http://schemas.microsoft.com/office/powerpoint/2010/main" val="132639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943600"/>
          </a:xfrm>
        </p:spPr>
        <p:txBody>
          <a:bodyPr>
            <a:normAutofit fontScale="92500" lnSpcReduction="10000"/>
          </a:bodyPr>
          <a:lstStyle/>
          <a:p>
            <a:pPr marL="0" indent="0">
              <a:buNone/>
            </a:pPr>
            <a:r>
              <a:rPr lang="en-US" sz="2300" dirty="0" smtClean="0">
                <a:latin typeface="Baskerville Old Face" pitchFamily="18" charset="0"/>
              </a:rPr>
              <a:t>41. Consider a cell that is always consuming oxygen when it carries on cellular respiration.  This hypothetical cell is located in an environment that has more oxygen outside of its membrane than exists inside the membrane.  Which choice correctly describes the concentration gradient and its effects on this cell?</a:t>
            </a:r>
          </a:p>
          <a:p>
            <a:pPr marL="514350" indent="-514350">
              <a:buAutoNum type="alphaLcPeriod"/>
            </a:pPr>
            <a:r>
              <a:rPr lang="en-US" sz="2800" dirty="0" smtClean="0">
                <a:latin typeface="Baskerville Old Face" pitchFamily="18" charset="0"/>
              </a:rPr>
              <a:t>The concentration of oxygen is lower inside the cell than it is outside the cell; therefore oxygen will continuously exit the cell.</a:t>
            </a:r>
          </a:p>
          <a:p>
            <a:pPr marL="514350" indent="-514350">
              <a:buAutoNum type="alphaLcPeriod"/>
            </a:pPr>
            <a:r>
              <a:rPr lang="en-US" sz="2800" dirty="0" smtClean="0">
                <a:latin typeface="Baskerville Old Face" pitchFamily="18" charset="0"/>
              </a:rPr>
              <a:t>The concentration of oxygen is always higher inside the cell than it is outside the cell; therefore oxygen has a tendency to continuously enter the cell.</a:t>
            </a:r>
          </a:p>
          <a:p>
            <a:pPr marL="514350" indent="-514350">
              <a:buAutoNum type="alphaLcPeriod"/>
            </a:pPr>
            <a:r>
              <a:rPr lang="en-US" sz="2800" dirty="0" smtClean="0">
                <a:latin typeface="Baskerville Old Face" pitchFamily="18" charset="0"/>
              </a:rPr>
              <a:t>The concentration of carbon dioxide will rise inside of the cell in a direct proportion to how much oxygen is used inside of the cell effectively negating the concentration gradient.</a:t>
            </a:r>
          </a:p>
          <a:p>
            <a:pPr marL="514350" indent="-514350">
              <a:buAutoNum type="alphaLcPeriod"/>
            </a:pPr>
            <a:r>
              <a:rPr lang="en-US" sz="2800" dirty="0" smtClean="0">
                <a:latin typeface="Baskerville Old Face" pitchFamily="18" charset="0"/>
              </a:rPr>
              <a:t>The concentration of oxygen is always lower inside of the cell than it is outside the cell; therefore oxygen is continuously entering the cell.</a:t>
            </a:r>
          </a:p>
          <a:p>
            <a:pPr marL="514350" indent="-514350">
              <a:buAutoNum type="alphaLcPeriod"/>
            </a:pPr>
            <a:endParaRPr lang="en-US" sz="2800" dirty="0">
              <a:latin typeface="Baskerville Old Face" pitchFamily="18" charset="0"/>
            </a:endParaRPr>
          </a:p>
          <a:p>
            <a:pPr marL="514350" indent="-514350">
              <a:buAutoNum type="alphaLcPeriod"/>
            </a:pPr>
            <a:endParaRPr lang="en-US" sz="2800" dirty="0" smtClean="0">
              <a:latin typeface="Baskerville Old Face" pitchFamily="18" charset="0"/>
            </a:endParaRPr>
          </a:p>
        </p:txBody>
      </p:sp>
      <p:sp>
        <p:nvSpPr>
          <p:cNvPr id="5"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2)</a:t>
            </a:r>
            <a:endParaRPr lang="en-US" sz="2500" b="1" dirty="0">
              <a:latin typeface="Baskerville Old Face" pitchFamily="18" charset="0"/>
            </a:endParaRPr>
          </a:p>
        </p:txBody>
      </p:sp>
    </p:spTree>
    <p:extLst>
      <p:ext uri="{BB962C8B-B14F-4D97-AF65-F5344CB8AC3E}">
        <p14:creationId xmlns:p14="http://schemas.microsoft.com/office/powerpoint/2010/main" val="1176922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943600"/>
          </a:xfrm>
        </p:spPr>
        <p:txBody>
          <a:bodyPr>
            <a:normAutofit/>
          </a:bodyPr>
          <a:lstStyle/>
          <a:p>
            <a:pPr marL="0" indent="0">
              <a:buNone/>
            </a:pPr>
            <a:r>
              <a:rPr lang="en-US" sz="2800" dirty="0" smtClean="0">
                <a:latin typeface="Baskerville Old Face" pitchFamily="18" charset="0"/>
              </a:rPr>
              <a:t>44. The electron transport chain consists of three protein complexes and two carriers that are embedded in the cristae of the mitochondria.  The members of the electron transport chain accept electrons, which they pass from one to another.  What is the primary purpose of this elaborate system?</a:t>
            </a:r>
          </a:p>
          <a:p>
            <a:pPr marL="514350" indent="-514350">
              <a:buAutoNum type="alphaLcPeriod"/>
            </a:pPr>
            <a:r>
              <a:rPr lang="en-US" sz="2800" dirty="0" smtClean="0">
                <a:latin typeface="Baskerville Old Face" pitchFamily="18" charset="0"/>
              </a:rPr>
              <a:t>To pump hydrogen ions (H+) into the </a:t>
            </a:r>
            <a:r>
              <a:rPr lang="en-US" sz="2800" dirty="0" err="1" smtClean="0">
                <a:latin typeface="Baskerville Old Face" pitchFamily="18" charset="0"/>
              </a:rPr>
              <a:t>intermembrane</a:t>
            </a:r>
            <a:r>
              <a:rPr lang="en-US" sz="2800" dirty="0" smtClean="0">
                <a:latin typeface="Baskerville Old Face" pitchFamily="18" charset="0"/>
              </a:rPr>
              <a:t> space allowing ATP synthase to produce ATP</a:t>
            </a:r>
          </a:p>
          <a:p>
            <a:pPr marL="514350" indent="-514350">
              <a:buAutoNum type="alphaLcPeriod"/>
            </a:pPr>
            <a:r>
              <a:rPr lang="en-US" sz="2800" dirty="0" smtClean="0">
                <a:latin typeface="Baskerville Old Face" pitchFamily="18" charset="0"/>
              </a:rPr>
              <a:t>To oxidize both NADH and FADH2</a:t>
            </a:r>
          </a:p>
          <a:p>
            <a:pPr marL="514350" indent="-514350">
              <a:buAutoNum type="alphaLcPeriod"/>
            </a:pPr>
            <a:r>
              <a:rPr lang="en-US" sz="2800" dirty="0" smtClean="0">
                <a:latin typeface="Baskerville Old Face" pitchFamily="18" charset="0"/>
              </a:rPr>
              <a:t>The mitochondria and chloroplasts divide by binary fission</a:t>
            </a:r>
          </a:p>
          <a:p>
            <a:pPr marL="514350" indent="-514350">
              <a:buAutoNum type="alphaLcPeriod"/>
            </a:pPr>
            <a:r>
              <a:rPr lang="en-US" sz="2800" dirty="0" smtClean="0">
                <a:latin typeface="Baskerville Old Face" pitchFamily="18" charset="0"/>
              </a:rPr>
              <a:t>To process pyruvate that was formed in the preparatory reaction in the citric acid cycle</a:t>
            </a:r>
          </a:p>
          <a:p>
            <a:pPr marL="514350" indent="-514350">
              <a:buAutoNum type="alphaLcPeriod"/>
            </a:pPr>
            <a:endParaRPr lang="en-US" sz="2800" dirty="0">
              <a:latin typeface="Baskerville Old Face" pitchFamily="18" charset="0"/>
            </a:endParaRPr>
          </a:p>
          <a:p>
            <a:pPr marL="514350" indent="-514350">
              <a:buAutoNum type="alphaLcPeriod"/>
            </a:pPr>
            <a:endParaRPr lang="en-US" sz="2800" dirty="0" smtClean="0">
              <a:latin typeface="Baskerville Old Face" pitchFamily="18" charset="0"/>
            </a:endParaRPr>
          </a:p>
        </p:txBody>
      </p:sp>
      <p:sp>
        <p:nvSpPr>
          <p:cNvPr id="5"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2)</a:t>
            </a:r>
            <a:endParaRPr lang="en-US" sz="2500" b="1" dirty="0">
              <a:latin typeface="Baskerville Old Face" pitchFamily="18" charset="0"/>
            </a:endParaRPr>
          </a:p>
        </p:txBody>
      </p:sp>
    </p:spTree>
    <p:extLst>
      <p:ext uri="{BB962C8B-B14F-4D97-AF65-F5344CB8AC3E}">
        <p14:creationId xmlns:p14="http://schemas.microsoft.com/office/powerpoint/2010/main" val="55641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5152"/>
            <a:ext cx="8839200" cy="4401205"/>
          </a:xfrm>
          <a:prstGeom prst="rect">
            <a:avLst/>
          </a:prstGeom>
        </p:spPr>
        <p:txBody>
          <a:bodyPr wrap="square">
            <a:spAutoFit/>
          </a:bodyPr>
          <a:lstStyle/>
          <a:p>
            <a:r>
              <a:rPr lang="en-US" sz="2800" dirty="0">
                <a:latin typeface="Baskerville Old Face" pitchFamily="18" charset="0"/>
              </a:rPr>
              <a:t>8. During aerobic cellular respiration, oxygen gas is consumed at the same rate as CO2 gas is produced.  In order to provide accurate volumetric measurements of oxygen gas consumption, the experimental setup should include which of the following</a:t>
            </a:r>
            <a:r>
              <a:rPr lang="en-US" sz="2800" dirty="0" smtClean="0">
                <a:latin typeface="Baskerville Old Face" pitchFamily="18" charset="0"/>
              </a:rPr>
              <a:t>?</a:t>
            </a:r>
          </a:p>
          <a:p>
            <a:endParaRPr lang="en-US" sz="2800" dirty="0" smtClean="0">
              <a:latin typeface="Baskerville Old Face" pitchFamily="18" charset="0"/>
            </a:endParaRPr>
          </a:p>
          <a:p>
            <a:pPr marL="514350" indent="-514350">
              <a:buAutoNum type="alphaLcPeriod"/>
            </a:pPr>
            <a:r>
              <a:rPr lang="en-US" sz="2800" dirty="0" smtClean="0">
                <a:latin typeface="Baskerville Old Face" pitchFamily="18" charset="0"/>
              </a:rPr>
              <a:t>A substance that removes carbon dioxide gas</a:t>
            </a:r>
          </a:p>
          <a:p>
            <a:pPr marL="514350" indent="-514350">
              <a:buAutoNum type="alphaLcPeriod"/>
            </a:pPr>
            <a:r>
              <a:rPr lang="en-US" sz="2800" dirty="0" smtClean="0">
                <a:latin typeface="Baskerville Old Face" pitchFamily="18" charset="0"/>
              </a:rPr>
              <a:t>A plant to produce oxygen</a:t>
            </a:r>
          </a:p>
          <a:p>
            <a:pPr marL="514350" indent="-514350">
              <a:buAutoNum type="alphaLcPeriod"/>
            </a:pPr>
            <a:r>
              <a:rPr lang="en-US" sz="2800" dirty="0" smtClean="0">
                <a:latin typeface="Baskerville Old Face" pitchFamily="18" charset="0"/>
              </a:rPr>
              <a:t>A glucose reserve</a:t>
            </a:r>
          </a:p>
          <a:p>
            <a:pPr marL="514350" indent="-514350">
              <a:buAutoNum type="alphaLcPeriod"/>
            </a:pPr>
            <a:r>
              <a:rPr lang="en-US" sz="2800" dirty="0" smtClean="0">
                <a:latin typeface="Baskerville Old Face" pitchFamily="18" charset="0"/>
              </a:rPr>
              <a:t>A valve to release excess water</a:t>
            </a:r>
            <a:endParaRPr lang="en-US" sz="2800" dirty="0">
              <a:latin typeface="Baskerville Old Face" pitchFamily="18" charset="0"/>
            </a:endParaRPr>
          </a:p>
        </p:txBody>
      </p:sp>
      <p:sp>
        <p:nvSpPr>
          <p:cNvPr id="5" name="Title 1"/>
          <p:cNvSpPr txBox="1">
            <a:spLocks/>
          </p:cNvSpPr>
          <p:nvPr/>
        </p:nvSpPr>
        <p:spPr>
          <a:xfrm>
            <a:off x="0" y="0"/>
            <a:ext cx="8229600" cy="63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Tree>
    <p:extLst>
      <p:ext uri="{BB962C8B-B14F-4D97-AF65-F5344CB8AC3E}">
        <p14:creationId xmlns:p14="http://schemas.microsoft.com/office/powerpoint/2010/main" val="2686229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229600" cy="63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
        <p:nvSpPr>
          <p:cNvPr id="5" name="Content Placeholder 2"/>
          <p:cNvSpPr txBox="1">
            <a:spLocks/>
          </p:cNvSpPr>
          <p:nvPr/>
        </p:nvSpPr>
        <p:spPr>
          <a:xfrm>
            <a:off x="76200" y="596148"/>
            <a:ext cx="8915400" cy="62618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700" dirty="0" smtClean="0">
                <a:solidFill>
                  <a:schemeClr val="tx1"/>
                </a:solidFill>
                <a:latin typeface="Baskerville Old Face" pitchFamily="18" charset="0"/>
              </a:rPr>
              <a:t>9. According to the data, the mice at 10</a:t>
            </a:r>
            <a:r>
              <a:rPr lang="en-US" sz="2700" dirty="0" smtClean="0">
                <a:solidFill>
                  <a:schemeClr val="tx1"/>
                </a:solidFill>
                <a:latin typeface="Baskerville Old Face" pitchFamily="18" charset="0"/>
                <a:sym typeface="Symbol"/>
              </a:rPr>
              <a:t></a:t>
            </a:r>
            <a:r>
              <a:rPr lang="en-US" sz="2700" dirty="0" smtClean="0">
                <a:solidFill>
                  <a:schemeClr val="tx1"/>
                </a:solidFill>
                <a:latin typeface="Baskerville Old Face" pitchFamily="18" charset="0"/>
              </a:rPr>
              <a:t>C demonstrated greater oxygen consumption per gram of tissue than did the mice at 25</a:t>
            </a:r>
            <a:r>
              <a:rPr lang="en-US" sz="2700" dirty="0" smtClean="0">
                <a:solidFill>
                  <a:schemeClr val="tx1"/>
                </a:solidFill>
                <a:latin typeface="Baskerville Old Face" pitchFamily="18" charset="0"/>
                <a:sym typeface="Symbol"/>
              </a:rPr>
              <a:t></a:t>
            </a:r>
            <a:r>
              <a:rPr lang="en-US" sz="2700" dirty="0" smtClean="0">
                <a:solidFill>
                  <a:schemeClr val="tx1"/>
                </a:solidFill>
                <a:latin typeface="Baskerville Old Face" pitchFamily="18" charset="0"/>
              </a:rPr>
              <a:t>C.  This is most likely explained by which of the following statements?</a:t>
            </a:r>
          </a:p>
          <a:p>
            <a:pPr marL="514350" indent="-514350" algn="l">
              <a:buAutoNum type="alphaLcPeriod"/>
            </a:pPr>
            <a:r>
              <a:rPr lang="en-US" sz="2700" dirty="0" smtClean="0">
                <a:solidFill>
                  <a:schemeClr val="tx1"/>
                </a:solidFill>
                <a:latin typeface="Baskerville Old Face" pitchFamily="18" charset="0"/>
              </a:rPr>
              <a:t>The mice at 10</a:t>
            </a:r>
            <a:r>
              <a:rPr lang="en-US" sz="2700" dirty="0" smtClean="0">
                <a:solidFill>
                  <a:schemeClr val="tx1"/>
                </a:solidFill>
                <a:latin typeface="Baskerville Old Face" pitchFamily="18" charset="0"/>
                <a:sym typeface="Symbol"/>
              </a:rPr>
              <a:t>C had a higher rate of ATP production than the mice at 25C.</a:t>
            </a:r>
          </a:p>
          <a:p>
            <a:pPr marL="514350" indent="-514350" algn="l">
              <a:buAutoNum type="alphaLcPeriod"/>
            </a:pPr>
            <a:r>
              <a:rPr lang="en-US" sz="2700" dirty="0">
                <a:solidFill>
                  <a:schemeClr val="tx1"/>
                </a:solidFill>
                <a:latin typeface="Baskerville Old Face" pitchFamily="18" charset="0"/>
                <a:sym typeface="Symbol"/>
              </a:rPr>
              <a:t>The mice at </a:t>
            </a:r>
            <a:r>
              <a:rPr lang="en-US" sz="2700" dirty="0" smtClean="0">
                <a:solidFill>
                  <a:schemeClr val="tx1"/>
                </a:solidFill>
                <a:latin typeface="Baskerville Old Face" pitchFamily="18" charset="0"/>
                <a:sym typeface="Symbol"/>
              </a:rPr>
              <a:t>10C had a lower metabolic rate than the mice at 25C.</a:t>
            </a:r>
          </a:p>
          <a:p>
            <a:pPr marL="514350" indent="-514350" algn="l">
              <a:buAutoNum type="alphaLcPeriod"/>
            </a:pPr>
            <a:r>
              <a:rPr lang="en-US" sz="2700" dirty="0">
                <a:solidFill>
                  <a:schemeClr val="tx1"/>
                </a:solidFill>
                <a:latin typeface="Baskerville Old Face" pitchFamily="18" charset="0"/>
                <a:sym typeface="Symbol"/>
              </a:rPr>
              <a:t>The mice at </a:t>
            </a:r>
            <a:r>
              <a:rPr lang="en-US" sz="2700" dirty="0" smtClean="0">
                <a:solidFill>
                  <a:schemeClr val="tx1"/>
                </a:solidFill>
                <a:latin typeface="Baskerville Old Face" pitchFamily="18" charset="0"/>
                <a:sym typeface="Symbol"/>
              </a:rPr>
              <a:t>25C weighed less than the mice at 10C.</a:t>
            </a:r>
          </a:p>
          <a:p>
            <a:pPr marL="514350" indent="-514350" algn="l">
              <a:buAutoNum type="alphaLcPeriod"/>
            </a:pPr>
            <a:r>
              <a:rPr lang="en-US" sz="2700" dirty="0" smtClean="0">
                <a:solidFill>
                  <a:schemeClr val="tx1"/>
                </a:solidFill>
                <a:latin typeface="Baskerville Old Face" pitchFamily="18" charset="0"/>
                <a:sym typeface="Symbol"/>
              </a:rPr>
              <a:t>The mice at 25C were more active than the mice at 10C.</a:t>
            </a:r>
            <a:endParaRPr lang="en-US" sz="2700" dirty="0" smtClean="0">
              <a:solidFill>
                <a:schemeClr val="tx1"/>
              </a:solidFill>
              <a:latin typeface="Baskerville Old Face" pitchFamily="18" charset="0"/>
            </a:endParaRPr>
          </a:p>
        </p:txBody>
      </p:sp>
    </p:spTree>
    <p:extLst>
      <p:ext uri="{BB962C8B-B14F-4D97-AF65-F5344CB8AC3E}">
        <p14:creationId xmlns:p14="http://schemas.microsoft.com/office/powerpoint/2010/main" val="384706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212" y="457200"/>
            <a:ext cx="8130988" cy="6248400"/>
          </a:xfrm>
        </p:spPr>
        <p:txBody>
          <a:bodyPr>
            <a:normAutofit/>
          </a:bodyPr>
          <a:lstStyle/>
          <a:p>
            <a:pPr marL="0" indent="0">
              <a:buNone/>
            </a:pPr>
            <a:r>
              <a:rPr lang="en-US" sz="2800" dirty="0" smtClean="0">
                <a:latin typeface="Baskerville Old Face" pitchFamily="18" charset="0"/>
              </a:rPr>
              <a:t>10. According to the data, the crickets at 25</a:t>
            </a:r>
            <a:r>
              <a:rPr lang="en-US" sz="2800" dirty="0" smtClean="0">
                <a:latin typeface="Baskerville Old Face" pitchFamily="18" charset="0"/>
                <a:sym typeface="Symbol"/>
              </a:rPr>
              <a:t>C have greater oxygen consumption per gram of tissue than do the crickets at 10C.  This trend in oxygen consumption is the opposite of that in the mice.  The difference in trends in oxygen consumption among crickets and mice is due to their</a:t>
            </a:r>
          </a:p>
          <a:p>
            <a:pPr marL="514350" indent="-514350">
              <a:buAutoNum type="alphaLcPeriod"/>
            </a:pPr>
            <a:r>
              <a:rPr lang="en-US" sz="2800" dirty="0" smtClean="0">
                <a:latin typeface="Baskerville Old Face" pitchFamily="18" charset="0"/>
                <a:sym typeface="Symbol"/>
              </a:rPr>
              <a:t>relative size</a:t>
            </a:r>
          </a:p>
          <a:p>
            <a:pPr marL="514350" indent="-514350">
              <a:buAutoNum type="alphaLcPeriod"/>
            </a:pPr>
            <a:r>
              <a:rPr lang="en-US" sz="2800" dirty="0" smtClean="0">
                <a:latin typeface="Baskerville Old Face" pitchFamily="18" charset="0"/>
              </a:rPr>
              <a:t>mode of nutrition</a:t>
            </a:r>
          </a:p>
          <a:p>
            <a:pPr marL="514350" indent="-514350">
              <a:buAutoNum type="alphaLcPeriod"/>
            </a:pPr>
            <a:r>
              <a:rPr lang="en-US" sz="2800" dirty="0" smtClean="0">
                <a:latin typeface="Baskerville Old Face" pitchFamily="18" charset="0"/>
              </a:rPr>
              <a:t>mode of internal temperature regulation</a:t>
            </a:r>
          </a:p>
          <a:p>
            <a:pPr marL="514350" indent="-514350">
              <a:buAutoNum type="alphaLcPeriod"/>
            </a:pPr>
            <a:r>
              <a:rPr lang="en-US" sz="2800" dirty="0" smtClean="0">
                <a:latin typeface="Baskerville Old Face" pitchFamily="18" charset="0"/>
              </a:rPr>
              <a:t>mode of ATP production</a:t>
            </a:r>
          </a:p>
        </p:txBody>
      </p:sp>
      <p:sp>
        <p:nvSpPr>
          <p:cNvPr id="4"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Energetics(Test 1)</a:t>
            </a:r>
            <a:endParaRPr lang="en-US" sz="2500" b="1" dirty="0">
              <a:latin typeface="Baskerville Old Face" pitchFamily="18" charset="0"/>
            </a:endParaRPr>
          </a:p>
        </p:txBody>
      </p:sp>
    </p:spTree>
    <p:extLst>
      <p:ext uri="{BB962C8B-B14F-4D97-AF65-F5344CB8AC3E}">
        <p14:creationId xmlns:p14="http://schemas.microsoft.com/office/powerpoint/2010/main" val="1136360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 y="533400"/>
            <a:ext cx="9067800" cy="4343400"/>
          </a:xfrm>
        </p:spPr>
        <p:txBody>
          <a:bodyPr>
            <a:normAutofit/>
          </a:bodyPr>
          <a:lstStyle/>
          <a:p>
            <a:pPr marL="0" indent="0">
              <a:buNone/>
            </a:pPr>
            <a:r>
              <a:rPr lang="en-US" sz="2400" dirty="0" smtClean="0">
                <a:latin typeface="Baskerville Old Face" pitchFamily="18" charset="0"/>
              </a:rPr>
              <a:t>A student placed 20 tobacco seeds of the same species on moist paper towels in each of 2 petri dishes.  Dish A was wrapped completely in an opaque cover to exclude all light.  Dish B was not wrapped.  The dishes were placed equidistant from a light source set to a cycle of 14 hours of light and 10 hours of dark.  All other conditions were the same for both dishes.  The dishes were examined after 7 days, and the opaque cover was permanently removed from dish A.  Both dishes were returned to the light and examined again at 14 days.  The following data were obtained.</a:t>
            </a:r>
            <a:endParaRPr lang="en-US" sz="2400" dirty="0">
              <a:latin typeface="Baskerville Old Face" pitchFamily="18" charset="0"/>
            </a:endParaRPr>
          </a:p>
        </p:txBody>
      </p:sp>
      <p:sp>
        <p:nvSpPr>
          <p:cNvPr id="5"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Energetics(Test 1)</a:t>
            </a:r>
            <a:endParaRPr lang="en-US" sz="2500" b="1" dirty="0">
              <a:latin typeface="Baskerville Old Fac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962400"/>
            <a:ext cx="6590674" cy="224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145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229600" cy="63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
        <p:nvSpPr>
          <p:cNvPr id="5" name="Content Placeholder 2"/>
          <p:cNvSpPr txBox="1">
            <a:spLocks/>
          </p:cNvSpPr>
          <p:nvPr/>
        </p:nvSpPr>
        <p:spPr>
          <a:xfrm>
            <a:off x="76200" y="3200400"/>
            <a:ext cx="9144000" cy="465716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800" dirty="0" smtClean="0">
                <a:solidFill>
                  <a:schemeClr val="tx1"/>
                </a:solidFill>
                <a:latin typeface="Baskerville Old Face" pitchFamily="18" charset="0"/>
              </a:rPr>
              <a:t>13. According to the results of this experiment, germination of tobacco seeds during the first week is</a:t>
            </a:r>
          </a:p>
          <a:p>
            <a:pPr marL="514350" indent="-514350" algn="l">
              <a:buAutoNum type="alphaLcPeriod"/>
            </a:pPr>
            <a:r>
              <a:rPr lang="en-US" sz="2400" dirty="0" smtClean="0">
                <a:solidFill>
                  <a:schemeClr val="tx1"/>
                </a:solidFill>
                <a:latin typeface="Baskerville Old Face" pitchFamily="18" charset="0"/>
              </a:rPr>
              <a:t>increased by exposure to light</a:t>
            </a:r>
          </a:p>
          <a:p>
            <a:pPr marL="514350" indent="-514350" algn="l">
              <a:buAutoNum type="alphaLcPeriod"/>
            </a:pPr>
            <a:r>
              <a:rPr lang="en-US" sz="2400" dirty="0" smtClean="0">
                <a:solidFill>
                  <a:schemeClr val="tx1"/>
                </a:solidFill>
                <a:latin typeface="Baskerville Old Face" pitchFamily="18" charset="0"/>
              </a:rPr>
              <a:t>unaffected by light intensity</a:t>
            </a:r>
          </a:p>
          <a:p>
            <a:pPr marL="514350" indent="-514350" algn="l">
              <a:buAutoNum type="alphaLcPeriod"/>
            </a:pPr>
            <a:r>
              <a:rPr lang="en-US" sz="2400" dirty="0" smtClean="0">
                <a:solidFill>
                  <a:schemeClr val="tx1"/>
                </a:solidFill>
                <a:latin typeface="Baskerville Old Face" pitchFamily="18" charset="0"/>
              </a:rPr>
              <a:t>prevented by paper towels</a:t>
            </a:r>
          </a:p>
          <a:p>
            <a:pPr marL="514350" indent="-514350" algn="l">
              <a:buAutoNum type="alphaLcPeriod"/>
            </a:pPr>
            <a:r>
              <a:rPr lang="en-US" sz="2400" dirty="0" smtClean="0">
                <a:solidFill>
                  <a:schemeClr val="tx1"/>
                </a:solidFill>
                <a:latin typeface="Baskerville Old Face" pitchFamily="18" charset="0"/>
              </a:rPr>
              <a:t>accelerated in green-leaved seedlings</a:t>
            </a:r>
          </a:p>
          <a:p>
            <a:pPr marL="514350" indent="-514350" algn="l">
              <a:buAutoNum type="alphaLcPeriod"/>
            </a:pPr>
            <a:endParaRPr lang="en-US" sz="2800" dirty="0" smtClean="0">
              <a:solidFill>
                <a:schemeClr val="tx1"/>
              </a:solidFill>
              <a:latin typeface="Baskerville Old Face" pitchFamily="18" charset="0"/>
            </a:endParaRPr>
          </a:p>
          <a:p>
            <a:pPr algn="l"/>
            <a:endParaRPr lang="en-US" sz="2800" dirty="0">
              <a:solidFill>
                <a:schemeClr val="tx1"/>
              </a:solidFill>
              <a:latin typeface="Baskerville Old Face" pitchFamily="18" charset="0"/>
            </a:endParaRPr>
          </a:p>
          <a:p>
            <a:pPr algn="l"/>
            <a:endParaRPr lang="en-US" sz="2800" dirty="0" smtClean="0">
              <a:solidFill>
                <a:schemeClr val="tx1"/>
              </a:solidFill>
              <a:latin typeface="Baskerville Old Face" pitchFamily="18" charset="0"/>
            </a:endParaRPr>
          </a:p>
          <a:p>
            <a:pPr algn="l"/>
            <a:endParaRPr lang="en-US" sz="2800" dirty="0">
              <a:solidFill>
                <a:schemeClr val="tx1"/>
              </a:solidFill>
              <a:latin typeface="Baskerville Old Face" pitchFamily="18" charset="0"/>
            </a:endParaRPr>
          </a:p>
          <a:p>
            <a:pPr algn="l"/>
            <a:endParaRPr lang="en-US" sz="2800" dirty="0" smtClean="0">
              <a:solidFill>
                <a:schemeClr val="tx1"/>
              </a:solidFill>
              <a:latin typeface="Baskerville Old Face" pitchFamily="18" charset="0"/>
            </a:endParaRPr>
          </a:p>
          <a:p>
            <a:pPr algn="l"/>
            <a:endParaRPr lang="en-US" sz="2800" dirty="0">
              <a:solidFill>
                <a:schemeClr val="tx1"/>
              </a:solidFill>
              <a:latin typeface="Baskerville Old Face" pitchFamily="18" charset="0"/>
            </a:endParaRPr>
          </a:p>
          <a:p>
            <a:pPr algn="l"/>
            <a:endParaRPr lang="en-US" sz="2800" dirty="0" smtClean="0">
              <a:solidFill>
                <a:schemeClr val="tx1"/>
              </a:solidFill>
              <a:latin typeface="Baskerville Old Face"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863" y="655002"/>
            <a:ext cx="6590674" cy="224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030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593270"/>
            <a:ext cx="8991600" cy="5350329"/>
          </a:xfrm>
        </p:spPr>
        <p:txBody>
          <a:bodyPr>
            <a:normAutofit/>
          </a:bodyPr>
          <a:lstStyle/>
          <a:p>
            <a:pPr marL="0" indent="0">
              <a:buNone/>
            </a:pPr>
            <a:r>
              <a:rPr lang="en-US" sz="2800" dirty="0" smtClean="0">
                <a:latin typeface="Baskerville Old Face" pitchFamily="18" charset="0"/>
              </a:rPr>
              <a:t>16. Additional observations were made on day 21, and no yellow-leaved seedling were found alive in either dish.  This is most likely because</a:t>
            </a:r>
          </a:p>
          <a:p>
            <a:pPr marL="514350" indent="-514350">
              <a:buAutoNum type="alphaLcPeriod"/>
            </a:pPr>
            <a:r>
              <a:rPr lang="en-US" sz="2800" dirty="0" smtClean="0">
                <a:latin typeface="Baskerville Old Face" pitchFamily="18" charset="0"/>
              </a:rPr>
              <a:t>yellow-leaved seedlings were unable to absorb water from the paper towels</a:t>
            </a:r>
          </a:p>
          <a:p>
            <a:pPr marL="514350" indent="-514350">
              <a:buAutoNum type="alphaLcPeriod"/>
            </a:pPr>
            <a:r>
              <a:rPr lang="en-US" sz="2800" dirty="0" smtClean="0">
                <a:latin typeface="Baskerville Old Face" pitchFamily="18" charset="0"/>
              </a:rPr>
              <a:t>taller green-leaved seedlings blocked the light and prevented photosynthesis</a:t>
            </a:r>
          </a:p>
          <a:p>
            <a:pPr marL="514350" indent="-514350">
              <a:buAutoNum type="alphaLcPeriod"/>
            </a:pPr>
            <a:r>
              <a:rPr lang="en-US" sz="2800" dirty="0" smtClean="0">
                <a:latin typeface="Baskerville Old Face" pitchFamily="18" charset="0"/>
              </a:rPr>
              <a:t>yellow-leaved seedlings were unable to convert light energy to chemical energy</a:t>
            </a:r>
          </a:p>
          <a:p>
            <a:pPr marL="514350" indent="-514350">
              <a:buAutoNum type="alphaLcPeriod"/>
            </a:pPr>
            <a:r>
              <a:rPr lang="en-US" sz="2800" dirty="0" smtClean="0">
                <a:latin typeface="Baskerville Old Face" pitchFamily="18" charset="0"/>
              </a:rPr>
              <a:t>a higher rate of respiration in yellow-leaved seedlings depleted their stored nutrients.</a:t>
            </a:r>
          </a:p>
          <a:p>
            <a:pPr marL="0" indent="0">
              <a:buNone/>
            </a:pPr>
            <a:endParaRPr lang="en-US" sz="2800" dirty="0">
              <a:latin typeface="Baskerville Old Face" pitchFamily="18" charset="0"/>
            </a:endParaRPr>
          </a:p>
        </p:txBody>
      </p:sp>
      <p:sp>
        <p:nvSpPr>
          <p:cNvPr id="6"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Tree>
    <p:extLst>
      <p:ext uri="{BB962C8B-B14F-4D97-AF65-F5344CB8AC3E}">
        <p14:creationId xmlns:p14="http://schemas.microsoft.com/office/powerpoint/2010/main" val="219923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991600" cy="6324600"/>
          </a:xfrm>
        </p:spPr>
        <p:txBody>
          <a:bodyPr>
            <a:noAutofit/>
          </a:bodyPr>
          <a:lstStyle/>
          <a:p>
            <a:pPr marL="0" indent="0">
              <a:buNone/>
            </a:pPr>
            <a:r>
              <a:rPr lang="en-US" dirty="0" smtClean="0">
                <a:latin typeface="Baskerville Old Face" pitchFamily="18" charset="0"/>
              </a:rPr>
              <a:t>29. </a:t>
            </a:r>
            <a:r>
              <a:rPr lang="en-US" sz="2400" dirty="0" smtClean="0">
                <a:latin typeface="Baskerville Old Face" pitchFamily="18" charset="0"/>
              </a:rPr>
              <a:t>Experimental evidence shows that the process of glycolysis is present and virtually identical in organisms from all three domains, </a:t>
            </a:r>
            <a:r>
              <a:rPr lang="en-US" sz="2400" dirty="0" err="1" smtClean="0">
                <a:latin typeface="Baskerville Old Face" pitchFamily="18" charset="0"/>
              </a:rPr>
              <a:t>Archaea</a:t>
            </a:r>
            <a:r>
              <a:rPr lang="en-US" sz="2400" dirty="0" smtClean="0">
                <a:latin typeface="Baskerville Old Face" pitchFamily="18" charset="0"/>
              </a:rPr>
              <a:t>, Bacteria, and </a:t>
            </a:r>
            <a:r>
              <a:rPr lang="en-US" sz="2400" dirty="0" err="1" smtClean="0">
                <a:latin typeface="Baskerville Old Face" pitchFamily="18" charset="0"/>
              </a:rPr>
              <a:t>Eukarya</a:t>
            </a:r>
            <a:r>
              <a:rPr lang="en-US" sz="2400" dirty="0" smtClean="0">
                <a:latin typeface="Baskerville Old Face" pitchFamily="18" charset="0"/>
              </a:rPr>
              <a:t>.  Which of the following hypotheses could be best supported by this evidence?</a:t>
            </a:r>
          </a:p>
          <a:p>
            <a:pPr marL="457200" indent="-457200">
              <a:buAutoNum type="alphaLcPeriod"/>
            </a:pPr>
            <a:r>
              <a:rPr lang="en-US" sz="2400" dirty="0" smtClean="0">
                <a:latin typeface="Baskerville Old Face" pitchFamily="18" charset="0"/>
              </a:rPr>
              <a:t>All organisms carry out glycolysis in mitochondria.</a:t>
            </a:r>
          </a:p>
          <a:p>
            <a:pPr marL="457200" indent="-457200">
              <a:buAutoNum type="alphaLcPeriod"/>
            </a:pPr>
            <a:r>
              <a:rPr lang="en-US" sz="2400" dirty="0" smtClean="0">
                <a:latin typeface="Baskerville Old Face" pitchFamily="18" charset="0"/>
              </a:rPr>
              <a:t>Glycolysis is a universal energy-releasing process and therefore suggests a common ancestor for all forms of life.</a:t>
            </a:r>
          </a:p>
          <a:p>
            <a:pPr marL="457200" indent="-457200">
              <a:buAutoNum type="alphaLcPeriod"/>
            </a:pPr>
            <a:r>
              <a:rPr lang="en-US" sz="2400" dirty="0" smtClean="0">
                <a:latin typeface="Baskerville Old Face" pitchFamily="18" charset="0"/>
              </a:rPr>
              <a:t>Across the three domains, all organisms depend solely on the process of anaerobic respiration for ATP production.</a:t>
            </a:r>
          </a:p>
          <a:p>
            <a:pPr marL="457200" indent="-457200">
              <a:buAutoNum type="alphaLcPeriod"/>
            </a:pPr>
            <a:r>
              <a:rPr lang="en-US" sz="2400" dirty="0" smtClean="0">
                <a:latin typeface="Baskerville Old Face" pitchFamily="18" charset="0"/>
              </a:rPr>
              <a:t>The presence of glycolysis as an energy-releasing process in all organisms suggests that convergent evolution occurred.</a:t>
            </a:r>
          </a:p>
        </p:txBody>
      </p:sp>
      <p:sp>
        <p:nvSpPr>
          <p:cNvPr id="7"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1)</a:t>
            </a:r>
            <a:endParaRPr lang="en-US" sz="2500" b="1" dirty="0">
              <a:latin typeface="Baskerville Old Face" pitchFamily="18" charset="0"/>
            </a:endParaRPr>
          </a:p>
        </p:txBody>
      </p:sp>
    </p:spTree>
    <p:extLst>
      <p:ext uri="{BB962C8B-B14F-4D97-AF65-F5344CB8AC3E}">
        <p14:creationId xmlns:p14="http://schemas.microsoft.com/office/powerpoint/2010/main" val="887659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791200"/>
          </a:xfrm>
        </p:spPr>
        <p:txBody>
          <a:bodyPr>
            <a:normAutofit/>
          </a:bodyPr>
          <a:lstStyle/>
          <a:p>
            <a:pPr marL="0" indent="0">
              <a:buNone/>
            </a:pPr>
            <a:r>
              <a:rPr lang="en-US" sz="2800" dirty="0" smtClean="0">
                <a:latin typeface="Baskerville Old Face" pitchFamily="18" charset="0"/>
              </a:rPr>
              <a:t>3. During the process of photosynthesis, where does the fixing of CO</a:t>
            </a:r>
            <a:r>
              <a:rPr lang="en-US" sz="2800" baseline="-25000" dirty="0" smtClean="0">
                <a:latin typeface="Baskerville Old Face" pitchFamily="18" charset="0"/>
              </a:rPr>
              <a:t>2</a:t>
            </a:r>
            <a:r>
              <a:rPr lang="en-US" sz="2800" dirty="0" smtClean="0">
                <a:latin typeface="Baskerville Old Face" pitchFamily="18" charset="0"/>
              </a:rPr>
              <a:t> take place?</a:t>
            </a:r>
          </a:p>
          <a:p>
            <a:pPr marL="514350" indent="-514350">
              <a:buAutoNum type="alphaLcPeriod"/>
            </a:pPr>
            <a:r>
              <a:rPr lang="en-US" sz="2800" dirty="0" smtClean="0">
                <a:latin typeface="Baskerville Old Face" pitchFamily="18" charset="0"/>
              </a:rPr>
              <a:t>At the beginning of the Calvin cycle by </a:t>
            </a:r>
            <a:r>
              <a:rPr lang="en-US" sz="2800" dirty="0" err="1" smtClean="0">
                <a:latin typeface="Baskerville Old Face" pitchFamily="18" charset="0"/>
              </a:rPr>
              <a:t>rubisco</a:t>
            </a:r>
            <a:r>
              <a:rPr lang="en-US" sz="2800" dirty="0" smtClean="0">
                <a:latin typeface="Baskerville Old Face" pitchFamily="18" charset="0"/>
              </a:rPr>
              <a:t> (</a:t>
            </a:r>
            <a:r>
              <a:rPr lang="en-US" sz="2800" dirty="0" err="1" smtClean="0">
                <a:latin typeface="Baskerville Old Face" pitchFamily="18" charset="0"/>
              </a:rPr>
              <a:t>RuBP</a:t>
            </a:r>
            <a:r>
              <a:rPr lang="en-US" sz="2800" dirty="0" smtClean="0">
                <a:latin typeface="Baskerville Old Face" pitchFamily="18" charset="0"/>
              </a:rPr>
              <a:t> carboxylase)</a:t>
            </a:r>
          </a:p>
          <a:p>
            <a:pPr marL="514350" indent="-514350">
              <a:buAutoNum type="alphaLcPeriod"/>
            </a:pPr>
            <a:r>
              <a:rPr lang="en-US" sz="2800" dirty="0" smtClean="0">
                <a:latin typeface="Baskerville Old Face" pitchFamily="18" charset="0"/>
              </a:rPr>
              <a:t>In the middle of the Calvin cycle by </a:t>
            </a:r>
            <a:r>
              <a:rPr lang="en-US" sz="2800" dirty="0" err="1" smtClean="0">
                <a:latin typeface="Baskerville Old Face" pitchFamily="18" charset="0"/>
              </a:rPr>
              <a:t>rubisco</a:t>
            </a:r>
            <a:r>
              <a:rPr lang="en-US" sz="2800" dirty="0" smtClean="0">
                <a:latin typeface="Baskerville Old Face" pitchFamily="18" charset="0"/>
              </a:rPr>
              <a:t> (</a:t>
            </a:r>
            <a:r>
              <a:rPr lang="en-US" sz="2800" dirty="0" err="1" smtClean="0">
                <a:latin typeface="Baskerville Old Face" pitchFamily="18" charset="0"/>
              </a:rPr>
              <a:t>RuBP</a:t>
            </a:r>
            <a:r>
              <a:rPr lang="en-US" sz="2800" dirty="0" smtClean="0">
                <a:latin typeface="Baskerville Old Face" pitchFamily="18" charset="0"/>
              </a:rPr>
              <a:t> carboxylase)</a:t>
            </a:r>
          </a:p>
          <a:p>
            <a:pPr marL="514350" indent="-514350">
              <a:buAutoNum type="alphaLcPeriod"/>
            </a:pPr>
            <a:r>
              <a:rPr lang="en-US" sz="2800" dirty="0" smtClean="0">
                <a:latin typeface="Baskerville Old Face" pitchFamily="18" charset="0"/>
              </a:rPr>
              <a:t>During the light reactions by NADPH</a:t>
            </a:r>
          </a:p>
          <a:p>
            <a:pPr marL="514350" indent="-514350">
              <a:buAutoNum type="alphaLcPeriod"/>
            </a:pPr>
            <a:r>
              <a:rPr lang="en-US" sz="2800" dirty="0" smtClean="0">
                <a:latin typeface="Baskerville Old Face" pitchFamily="18" charset="0"/>
              </a:rPr>
              <a:t>During the regeneration of </a:t>
            </a:r>
            <a:r>
              <a:rPr lang="en-US" sz="2800" dirty="0" err="1" smtClean="0">
                <a:latin typeface="Baskerville Old Face" pitchFamily="18" charset="0"/>
              </a:rPr>
              <a:t>RuBP</a:t>
            </a:r>
            <a:r>
              <a:rPr lang="en-US" sz="2800" dirty="0" smtClean="0">
                <a:latin typeface="Baskerville Old Face" pitchFamily="18" charset="0"/>
              </a:rPr>
              <a:t> in the Calvin cycle</a:t>
            </a:r>
            <a:endParaRPr lang="en-US" sz="2800" dirty="0">
              <a:latin typeface="Baskerville Old Face" pitchFamily="18" charset="0"/>
            </a:endParaRPr>
          </a:p>
        </p:txBody>
      </p:sp>
      <p:sp>
        <p:nvSpPr>
          <p:cNvPr id="5" name="Title 1"/>
          <p:cNvSpPr>
            <a:spLocks noGrp="1"/>
          </p:cNvSpPr>
          <p:nvPr>
            <p:ph type="title"/>
          </p:nvPr>
        </p:nvSpPr>
        <p:spPr>
          <a:xfrm>
            <a:off x="0" y="0"/>
            <a:ext cx="8229600" cy="639762"/>
          </a:xfrm>
        </p:spPr>
        <p:txBody>
          <a:bodyPr>
            <a:normAutofit/>
          </a:bodyPr>
          <a:lstStyle/>
          <a:p>
            <a:pPr algn="l"/>
            <a:r>
              <a:rPr lang="en-US" sz="2500" b="1" dirty="0" smtClean="0">
                <a:latin typeface="Baskerville Old Face" pitchFamily="18" charset="0"/>
              </a:rPr>
              <a:t>Energetics (Test 2)</a:t>
            </a:r>
            <a:endParaRPr lang="en-US" sz="2500" b="1" dirty="0">
              <a:latin typeface="Baskerville Old Face" pitchFamily="18" charset="0"/>
            </a:endParaRPr>
          </a:p>
        </p:txBody>
      </p:sp>
    </p:spTree>
    <p:extLst>
      <p:ext uri="{BB962C8B-B14F-4D97-AF65-F5344CB8AC3E}">
        <p14:creationId xmlns:p14="http://schemas.microsoft.com/office/powerpoint/2010/main" val="30302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6070</TotalTime>
  <Words>1128</Words>
  <Application>Microsoft Office PowerPoint</Application>
  <PresentationFormat>On-screen Show (4:3)</PresentationFormat>
  <Paragraphs>72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Energetics(Test 1)</vt:lpstr>
      <vt:lpstr>Energetics(Test 1)</vt:lpstr>
      <vt:lpstr>PowerPoint Presentation</vt:lpstr>
      <vt:lpstr>Energetics (Test 1)</vt:lpstr>
      <vt:lpstr>Energetics (Test 1)</vt:lpstr>
      <vt:lpstr>Energetics (Test 2)</vt:lpstr>
      <vt:lpstr>Energetics  (Test 2)</vt:lpstr>
      <vt:lpstr>Energetics (Test 2)</vt:lpstr>
      <vt:lpstr>Energetics (Test 2)</vt:lpstr>
    </vt:vector>
  </TitlesOfParts>
  <Company>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Administratr</dc:creator>
  <cp:lastModifiedBy>Mary Abdel-Messih</cp:lastModifiedBy>
  <cp:revision>64</cp:revision>
  <dcterms:created xsi:type="dcterms:W3CDTF">2012-10-22T15:40:01Z</dcterms:created>
  <dcterms:modified xsi:type="dcterms:W3CDTF">2018-12-05T14:21:07Z</dcterms:modified>
</cp:coreProperties>
</file>