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056C99-CD09-4B57-A8F7-89E420C6CDE0}"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135630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56C99-CD09-4B57-A8F7-89E420C6CDE0}"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27727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56C99-CD09-4B57-A8F7-89E420C6CDE0}"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401463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56C99-CD09-4B57-A8F7-89E420C6CDE0}"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14773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56C99-CD09-4B57-A8F7-89E420C6CDE0}"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81273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56C99-CD09-4B57-A8F7-89E420C6CDE0}"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351847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056C99-CD09-4B57-A8F7-89E420C6CDE0}"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137371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56C99-CD09-4B57-A8F7-89E420C6CDE0}"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392881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56C99-CD09-4B57-A8F7-89E420C6CDE0}"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32768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56C99-CD09-4B57-A8F7-89E420C6CDE0}"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223387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56C99-CD09-4B57-A8F7-89E420C6CDE0}"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91840-59FF-4916-8C1F-31B27C0E2201}" type="slidenum">
              <a:rPr lang="en-US" smtClean="0"/>
              <a:t>‹#›</a:t>
            </a:fld>
            <a:endParaRPr lang="en-US"/>
          </a:p>
        </p:txBody>
      </p:sp>
    </p:spTree>
    <p:extLst>
      <p:ext uri="{BB962C8B-B14F-4D97-AF65-F5344CB8AC3E}">
        <p14:creationId xmlns:p14="http://schemas.microsoft.com/office/powerpoint/2010/main" val="115994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56C99-CD09-4B57-A8F7-89E420C6CDE0}" type="datetimeFigureOut">
              <a:rPr lang="en-US" smtClean="0"/>
              <a:t>9/13/2017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91840-59FF-4916-8C1F-31B27C0E2201}" type="slidenum">
              <a:rPr lang="en-US" smtClean="0"/>
              <a:t>‹#›</a:t>
            </a:fld>
            <a:endParaRPr lang="en-US"/>
          </a:p>
        </p:txBody>
      </p:sp>
    </p:spTree>
    <p:extLst>
      <p:ext uri="{BB962C8B-B14F-4D97-AF65-F5344CB8AC3E}">
        <p14:creationId xmlns:p14="http://schemas.microsoft.com/office/powerpoint/2010/main" val="299811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Phylogenetics</a:t>
            </a:r>
            <a:r>
              <a:rPr lang="en-US" dirty="0" smtClean="0"/>
              <a:t> 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452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Based on the following </a:t>
            </a:r>
            <a:r>
              <a:rPr lang="en-US" dirty="0" err="1"/>
              <a:t>cladogram</a:t>
            </a:r>
            <a:r>
              <a:rPr lang="en-US" dirty="0"/>
              <a:t>, which of the following is NOT true?</a:t>
            </a:r>
            <a:br>
              <a:rPr lang="en-US" dirty="0"/>
            </a:b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10000"/>
          </a:bodyPr>
          <a:lstStyle/>
          <a:p>
            <a:pPr marL="0" indent="0">
              <a:buNone/>
            </a:pPr>
            <a:r>
              <a:rPr lang="en-US" dirty="0"/>
              <a:t>a) Only some </a:t>
            </a:r>
            <a:r>
              <a:rPr lang="en-US" dirty="0" err="1"/>
              <a:t>tetrapods</a:t>
            </a:r>
            <a:r>
              <a:rPr lang="en-US" dirty="0"/>
              <a:t> have amnions.</a:t>
            </a:r>
          </a:p>
          <a:p>
            <a:pPr marL="0" indent="0">
              <a:buNone/>
            </a:pPr>
            <a:r>
              <a:rPr lang="en-US" dirty="0"/>
              <a:t>b) Mammals and amphibians are more closely related than mammals and birds.</a:t>
            </a:r>
          </a:p>
          <a:p>
            <a:pPr marL="0" indent="0">
              <a:buNone/>
            </a:pPr>
            <a:r>
              <a:rPr lang="en-US" dirty="0"/>
              <a:t>c) Ancestor 2 lived before ancestor 3; but we do not know when that was.</a:t>
            </a:r>
          </a:p>
          <a:p>
            <a:pPr marL="0" indent="0">
              <a:buNone/>
            </a:pPr>
            <a:r>
              <a:rPr lang="en-US" dirty="0"/>
              <a:t>d) Lungfishes and amphibians share a common ancestor.</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800600" y="1467599"/>
            <a:ext cx="3914775" cy="1972945"/>
          </a:xfrm>
          <a:prstGeom prst="rect">
            <a:avLst/>
          </a:prstGeom>
        </p:spPr>
      </p:pic>
    </p:spTree>
    <p:extLst>
      <p:ext uri="{BB962C8B-B14F-4D97-AF65-F5344CB8AC3E}">
        <p14:creationId xmlns:p14="http://schemas.microsoft.com/office/powerpoint/2010/main" val="41010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mph" presetSubtype="0" fill="hold" nodeType="clickEffect">
                                  <p:stCondLst>
                                    <p:cond delay="0"/>
                                  </p:stCondLst>
                                  <p:childTnLst>
                                    <p:anim calcmode="discrete" valueType="str">
                                      <p:cBhvr override="childStyle">
                                        <p:cTn id="2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715962"/>
          </a:xfrm>
        </p:spPr>
        <p:txBody>
          <a:bodyPr>
            <a:normAutofit fontScale="90000"/>
          </a:bodyPr>
          <a:lstStyle/>
          <a:p>
            <a:r>
              <a:rPr lang="en-US" dirty="0"/>
              <a:t>Questions 14-16 refer to the figure below.</a:t>
            </a:r>
            <a:br>
              <a:rPr lang="en-US" dirty="0"/>
            </a:br>
            <a:endParaRPr lang="en-US" dirty="0"/>
          </a:p>
        </p:txBody>
      </p:sp>
      <p:sp>
        <p:nvSpPr>
          <p:cNvPr id="3" name="Content Placeholder 2"/>
          <p:cNvSpPr>
            <a:spLocks noGrp="1"/>
          </p:cNvSpPr>
          <p:nvPr>
            <p:ph idx="1"/>
          </p:nvPr>
        </p:nvSpPr>
        <p:spPr>
          <a:xfrm>
            <a:off x="457200" y="2667000"/>
            <a:ext cx="7848600" cy="4038600"/>
          </a:xfrm>
        </p:spPr>
        <p:txBody>
          <a:bodyPr>
            <a:normAutofit fontScale="77500" lnSpcReduction="20000"/>
          </a:bodyPr>
          <a:lstStyle/>
          <a:p>
            <a:r>
              <a:rPr lang="en-US" dirty="0"/>
              <a:t>Which of the following statements is TRUE concerning the evolution of mammals</a:t>
            </a:r>
            <a:r>
              <a:rPr lang="en-US" dirty="0" smtClean="0"/>
              <a:t>?</a:t>
            </a:r>
          </a:p>
          <a:p>
            <a:endParaRPr lang="en-US" dirty="0"/>
          </a:p>
          <a:p>
            <a:pPr marL="0" indent="0">
              <a:buNone/>
            </a:pPr>
            <a:r>
              <a:rPr lang="en-US" dirty="0" smtClean="0"/>
              <a:t>a</a:t>
            </a:r>
            <a:r>
              <a:rPr lang="en-US" dirty="0"/>
              <a:t>) The </a:t>
            </a:r>
            <a:r>
              <a:rPr lang="en-US" dirty="0" err="1"/>
              <a:t>therocephalians</a:t>
            </a:r>
            <a:r>
              <a:rPr lang="en-US" dirty="0"/>
              <a:t> evolved before the </a:t>
            </a:r>
            <a:r>
              <a:rPr lang="en-US" dirty="0" err="1"/>
              <a:t>gorgonopsids</a:t>
            </a:r>
            <a:r>
              <a:rPr lang="en-US" dirty="0"/>
              <a:t>.</a:t>
            </a:r>
          </a:p>
          <a:p>
            <a:pPr marL="0" indent="0">
              <a:buNone/>
            </a:pPr>
            <a:r>
              <a:rPr lang="en-US" dirty="0" smtClean="0"/>
              <a:t>b</a:t>
            </a:r>
            <a:r>
              <a:rPr lang="en-US" dirty="0"/>
              <a:t>) The </a:t>
            </a:r>
            <a:r>
              <a:rPr lang="en-US" dirty="0" err="1"/>
              <a:t>pelycosaurs</a:t>
            </a:r>
            <a:r>
              <a:rPr lang="en-US" dirty="0"/>
              <a:t> went extinct before the </a:t>
            </a:r>
            <a:r>
              <a:rPr lang="en-US" dirty="0" err="1"/>
              <a:t>dicynodonts</a:t>
            </a:r>
            <a:r>
              <a:rPr lang="en-US" dirty="0"/>
              <a:t>.</a:t>
            </a:r>
          </a:p>
          <a:p>
            <a:pPr marL="0" indent="0">
              <a:buNone/>
            </a:pPr>
            <a:r>
              <a:rPr lang="en-US" dirty="0"/>
              <a:t>c) The common ancestor of the </a:t>
            </a:r>
            <a:r>
              <a:rPr lang="en-US" dirty="0" err="1"/>
              <a:t>therocephalians</a:t>
            </a:r>
            <a:r>
              <a:rPr lang="en-US" dirty="0"/>
              <a:t> and the mammals lived at the same time as the common ancestor of the </a:t>
            </a:r>
            <a:r>
              <a:rPr lang="en-US" dirty="0" err="1"/>
              <a:t>gorgonopsids</a:t>
            </a:r>
            <a:r>
              <a:rPr lang="en-US" dirty="0"/>
              <a:t> and the mammals.</a:t>
            </a:r>
          </a:p>
          <a:p>
            <a:pPr marL="0" indent="0">
              <a:buNone/>
            </a:pPr>
            <a:r>
              <a:rPr lang="en-US" dirty="0" smtClean="0"/>
              <a:t>d</a:t>
            </a:r>
            <a:r>
              <a:rPr lang="en-US" dirty="0"/>
              <a:t>) The </a:t>
            </a:r>
            <a:r>
              <a:rPr lang="en-US" dirty="0" err="1"/>
              <a:t>cynodonts</a:t>
            </a:r>
            <a:r>
              <a:rPr lang="en-US" dirty="0"/>
              <a:t> and mammals are the only extant group. </a:t>
            </a:r>
          </a:p>
          <a:p>
            <a:pPr marL="0" indent="0">
              <a:buNone/>
            </a:pPr>
            <a:r>
              <a:rPr lang="en-US" dirty="0" smtClean="0"/>
              <a:t>e</a:t>
            </a:r>
            <a:r>
              <a:rPr lang="en-US" dirty="0"/>
              <a:t>) The </a:t>
            </a:r>
            <a:r>
              <a:rPr lang="en-US" dirty="0" err="1"/>
              <a:t>pelycosaurs</a:t>
            </a:r>
            <a:r>
              <a:rPr lang="en-US" dirty="0"/>
              <a:t> are more closely related to the </a:t>
            </a:r>
            <a:r>
              <a:rPr lang="en-US" dirty="0" err="1"/>
              <a:t>dicynodonts</a:t>
            </a:r>
            <a:r>
              <a:rPr lang="en-US" dirty="0"/>
              <a:t> than to the </a:t>
            </a:r>
            <a:r>
              <a:rPr lang="en-US" dirty="0" err="1"/>
              <a:t>therocephalians</a:t>
            </a:r>
            <a:r>
              <a:rPr lang="en-US" dirty="0"/>
              <a:t>.</a:t>
            </a:r>
          </a:p>
          <a:p>
            <a:endParaRPr lang="en-US" dirty="0"/>
          </a:p>
        </p:txBody>
      </p:sp>
      <p:pic>
        <p:nvPicPr>
          <p:cNvPr id="4" name="Picture 3"/>
          <p:cNvPicPr/>
          <p:nvPr/>
        </p:nvPicPr>
        <p:blipFill>
          <a:blip r:embed="rId2"/>
          <a:stretch>
            <a:fillRect/>
          </a:stretch>
        </p:blipFill>
        <p:spPr>
          <a:xfrm>
            <a:off x="2590800" y="685800"/>
            <a:ext cx="3829050" cy="1600200"/>
          </a:xfrm>
          <a:prstGeom prst="rect">
            <a:avLst/>
          </a:prstGeom>
        </p:spPr>
      </p:pic>
    </p:spTree>
    <p:extLst>
      <p:ext uri="{BB962C8B-B14F-4D97-AF65-F5344CB8AC3E}">
        <p14:creationId xmlns:p14="http://schemas.microsoft.com/office/powerpoint/2010/main" val="23553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459163"/>
          </a:xfrm>
        </p:spPr>
        <p:txBody>
          <a:bodyPr>
            <a:normAutofit fontScale="85000" lnSpcReduction="20000"/>
          </a:bodyPr>
          <a:lstStyle/>
          <a:p>
            <a:pPr marL="0" indent="0">
              <a:buNone/>
            </a:pPr>
            <a:r>
              <a:rPr lang="en-US" dirty="0"/>
              <a:t>According  to the figure, which group of animals most likely shows the greatest homology with modern mammals?</a:t>
            </a:r>
          </a:p>
          <a:p>
            <a:pPr marL="0" indent="0">
              <a:buNone/>
            </a:pPr>
            <a:r>
              <a:rPr lang="en-US" dirty="0" smtClean="0"/>
              <a:t>a</a:t>
            </a:r>
            <a:r>
              <a:rPr lang="en-US" dirty="0"/>
              <a:t>) </a:t>
            </a:r>
            <a:r>
              <a:rPr lang="en-US" dirty="0" err="1" smtClean="0"/>
              <a:t>Pelycosaurs</a:t>
            </a:r>
            <a:endParaRPr lang="en-US" dirty="0" smtClean="0"/>
          </a:p>
          <a:p>
            <a:pPr marL="0" indent="0">
              <a:buNone/>
            </a:pPr>
            <a:r>
              <a:rPr lang="en-US" dirty="0" smtClean="0"/>
              <a:t>b</a:t>
            </a:r>
            <a:r>
              <a:rPr lang="en-US" dirty="0"/>
              <a:t>) </a:t>
            </a:r>
            <a:r>
              <a:rPr lang="en-US" dirty="0" err="1" smtClean="0"/>
              <a:t>Dicynodonts</a:t>
            </a:r>
            <a:endParaRPr lang="en-US" dirty="0" smtClean="0"/>
          </a:p>
          <a:p>
            <a:pPr marL="0" indent="0">
              <a:buNone/>
            </a:pPr>
            <a:r>
              <a:rPr lang="en-US" dirty="0" smtClean="0"/>
              <a:t>c</a:t>
            </a:r>
            <a:r>
              <a:rPr lang="en-US" dirty="0"/>
              <a:t>) </a:t>
            </a:r>
            <a:r>
              <a:rPr lang="en-US" dirty="0" err="1" smtClean="0"/>
              <a:t>Gorgonopsids</a:t>
            </a:r>
            <a:endParaRPr lang="en-US" dirty="0" smtClean="0"/>
          </a:p>
          <a:p>
            <a:pPr marL="0" indent="0">
              <a:buNone/>
            </a:pPr>
            <a:r>
              <a:rPr lang="en-US" dirty="0" smtClean="0"/>
              <a:t>d</a:t>
            </a:r>
            <a:r>
              <a:rPr lang="en-US" dirty="0"/>
              <a:t>) </a:t>
            </a:r>
            <a:r>
              <a:rPr lang="en-US" dirty="0" err="1"/>
              <a:t>Therocephalians</a:t>
            </a:r>
            <a:r>
              <a:rPr lang="en-US" dirty="0"/>
              <a:t> </a:t>
            </a:r>
            <a:endParaRPr lang="en-US" dirty="0" smtClean="0"/>
          </a:p>
          <a:p>
            <a:pPr marL="0" indent="0">
              <a:buNone/>
            </a:pPr>
            <a:r>
              <a:rPr lang="en-US" dirty="0" smtClean="0"/>
              <a:t>e</a:t>
            </a:r>
            <a:r>
              <a:rPr lang="en-US" dirty="0"/>
              <a:t>) </a:t>
            </a:r>
            <a:r>
              <a:rPr lang="en-US" dirty="0" err="1"/>
              <a:t>Therapsids</a:t>
            </a:r>
            <a:endParaRPr lang="en-US" dirty="0"/>
          </a:p>
          <a:p>
            <a:endParaRPr lang="en-US" dirty="0"/>
          </a:p>
        </p:txBody>
      </p:sp>
      <p:pic>
        <p:nvPicPr>
          <p:cNvPr id="4" name="Picture 3"/>
          <p:cNvPicPr/>
          <p:nvPr/>
        </p:nvPicPr>
        <p:blipFill>
          <a:blip r:embed="rId2"/>
          <a:stretch>
            <a:fillRect/>
          </a:stretch>
        </p:blipFill>
        <p:spPr>
          <a:xfrm>
            <a:off x="2819400" y="152400"/>
            <a:ext cx="3829050" cy="1600200"/>
          </a:xfrm>
          <a:prstGeom prst="rect">
            <a:avLst/>
          </a:prstGeom>
        </p:spPr>
      </p:pic>
    </p:spTree>
    <p:extLst>
      <p:ext uri="{BB962C8B-B14F-4D97-AF65-F5344CB8AC3E}">
        <p14:creationId xmlns:p14="http://schemas.microsoft.com/office/powerpoint/2010/main" val="35759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mph" presetSubtype="0" nodeType="clickEffect">
                                  <p:stCondLst>
                                    <p:cond delay="0"/>
                                  </p:stCondLst>
                                  <p:iterate type="lt">
                                    <p:tmAbs val="25"/>
                                  </p:iterate>
                                  <p:childTnLst>
                                    <p:set>
                                      <p:cBhvr override="childStyle">
                                        <p:cTn id="3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buNone/>
            </a:pPr>
            <a:r>
              <a:rPr lang="en-US" dirty="0"/>
              <a:t>Which of the following is true concerning the use of </a:t>
            </a:r>
            <a:r>
              <a:rPr lang="en-US" dirty="0" err="1"/>
              <a:t>phylogenics</a:t>
            </a:r>
            <a:r>
              <a:rPr lang="en-US" dirty="0" smtClean="0"/>
              <a:t>?</a:t>
            </a:r>
          </a:p>
          <a:p>
            <a:pPr marL="0" indent="0">
              <a:buNone/>
            </a:pPr>
            <a:endParaRPr lang="en-US" dirty="0"/>
          </a:p>
          <a:p>
            <a:pPr marL="0" indent="0">
              <a:buNone/>
            </a:pPr>
            <a:r>
              <a:rPr lang="en-US" dirty="0" smtClean="0"/>
              <a:t>a</a:t>
            </a:r>
            <a:r>
              <a:rPr lang="en-US" dirty="0"/>
              <a:t>) They indicate relative times between the appearance of certain groups of organisms on Earth.</a:t>
            </a:r>
          </a:p>
          <a:p>
            <a:pPr marL="0" indent="0">
              <a:buNone/>
            </a:pPr>
            <a:r>
              <a:rPr lang="en-US" dirty="0" smtClean="0"/>
              <a:t>b</a:t>
            </a:r>
            <a:r>
              <a:rPr lang="en-US" dirty="0"/>
              <a:t>) They show common ancestry between groups.</a:t>
            </a:r>
          </a:p>
          <a:p>
            <a:pPr marL="0" indent="0">
              <a:buNone/>
            </a:pPr>
            <a:r>
              <a:rPr lang="en-US" dirty="0" smtClean="0"/>
              <a:t>c</a:t>
            </a:r>
            <a:r>
              <a:rPr lang="en-US" dirty="0"/>
              <a:t>) They indicate analogous relationships between organisms.</a:t>
            </a:r>
          </a:p>
          <a:p>
            <a:pPr marL="0" indent="0">
              <a:buNone/>
            </a:pPr>
            <a:r>
              <a:rPr lang="en-US" dirty="0" smtClean="0"/>
              <a:t>d</a:t>
            </a:r>
            <a:r>
              <a:rPr lang="en-US" dirty="0"/>
              <a:t>) They indicate the order in which organisms evolved.</a:t>
            </a:r>
          </a:p>
          <a:p>
            <a:endParaRPr lang="en-US" dirty="0"/>
          </a:p>
        </p:txBody>
      </p:sp>
    </p:spTree>
    <p:extLst>
      <p:ext uri="{BB962C8B-B14F-4D97-AF65-F5344CB8AC3E}">
        <p14:creationId xmlns:p14="http://schemas.microsoft.com/office/powerpoint/2010/main" val="1340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AP Exam Question 3</a:t>
            </a:r>
            <a:endParaRPr lang="en-US" dirty="0"/>
          </a:p>
        </p:txBody>
      </p:sp>
      <p:sp>
        <p:nvSpPr>
          <p:cNvPr id="3" name="Content Placeholder 2"/>
          <p:cNvSpPr>
            <a:spLocks noGrp="1"/>
          </p:cNvSpPr>
          <p:nvPr>
            <p:ph idx="1"/>
          </p:nvPr>
        </p:nvSpPr>
        <p:spPr/>
        <p:txBody>
          <a:bodyPr/>
          <a:lstStyle/>
          <a:p>
            <a:r>
              <a:rPr lang="en-US" dirty="0"/>
              <a:t>Phylogeny is the evolutionary history of a species.</a:t>
            </a:r>
          </a:p>
          <a:p>
            <a:pPr marL="0" indent="0">
              <a:buNone/>
            </a:pPr>
            <a:endParaRPr lang="en-US" dirty="0"/>
          </a:p>
          <a:p>
            <a:pPr marL="0" indent="0">
              <a:buNone/>
            </a:pPr>
            <a:r>
              <a:rPr lang="en-US" dirty="0"/>
              <a:t>(a) The evolution of a species is dependent on changes in the genome of the species. </a:t>
            </a:r>
            <a:r>
              <a:rPr lang="en-US" b="1" dirty="0" smtClean="0"/>
              <a:t>Identify</a:t>
            </a:r>
            <a:r>
              <a:rPr lang="en-US" dirty="0" smtClean="0"/>
              <a:t> TWO </a:t>
            </a:r>
            <a:r>
              <a:rPr lang="en-US" dirty="0"/>
              <a:t>mechanisms of genetic change, and </a:t>
            </a:r>
            <a:r>
              <a:rPr lang="en-US" b="1" dirty="0"/>
              <a:t>explain </a:t>
            </a:r>
            <a:r>
              <a:rPr lang="en-US" dirty="0"/>
              <a:t>how each affects genetic variation.</a:t>
            </a:r>
          </a:p>
          <a:p>
            <a:endParaRPr lang="en-US" dirty="0"/>
          </a:p>
        </p:txBody>
      </p:sp>
    </p:spTree>
    <p:extLst>
      <p:ext uri="{BB962C8B-B14F-4D97-AF65-F5344CB8AC3E}">
        <p14:creationId xmlns:p14="http://schemas.microsoft.com/office/powerpoint/2010/main" val="19875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8" y="274638"/>
            <a:ext cx="8709891" cy="2145887"/>
          </a:xfrm>
        </p:spPr>
        <p:txBody>
          <a:bodyPr>
            <a:normAutofit fontScale="90000"/>
          </a:bodyPr>
          <a:lstStyle/>
          <a:p>
            <a:r>
              <a:rPr lang="en-US" b="1" dirty="0" smtClean="0"/>
              <a:t>Identify</a:t>
            </a:r>
            <a:r>
              <a:rPr lang="en-US" dirty="0" smtClean="0"/>
              <a:t> TWO mechanisms of genetic change, and </a:t>
            </a:r>
            <a:r>
              <a:rPr lang="en-US" b="1" dirty="0" smtClean="0"/>
              <a:t>explain </a:t>
            </a:r>
            <a:r>
              <a:rPr lang="en-US" dirty="0" smtClean="0"/>
              <a:t>how each affects genetic variation.</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1" y="2420525"/>
            <a:ext cx="8686800" cy="438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3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1"/>
            <a:ext cx="8229600" cy="3200400"/>
          </a:xfrm>
        </p:spPr>
        <p:txBody>
          <a:bodyPr>
            <a:normAutofit fontScale="92500" lnSpcReduction="20000"/>
          </a:bodyPr>
          <a:lstStyle/>
          <a:p>
            <a:r>
              <a:rPr lang="en-US" dirty="0"/>
              <a:t>Based on the data in the table below, </a:t>
            </a:r>
            <a:r>
              <a:rPr lang="en-US" b="1" dirty="0"/>
              <a:t>draw </a:t>
            </a:r>
            <a:r>
              <a:rPr lang="en-US" dirty="0"/>
              <a:t>a phylogenetic tree that reflects the evolutionary relationships of the organisms based on the differences in their cytochrome </a:t>
            </a:r>
            <a:r>
              <a:rPr lang="en-US" i="1" dirty="0"/>
              <a:t>c </a:t>
            </a:r>
            <a:r>
              <a:rPr lang="en-US" dirty="0"/>
              <a:t>amino-acid sequences and </a:t>
            </a:r>
            <a:r>
              <a:rPr lang="en-US" b="1" dirty="0"/>
              <a:t>explain </a:t>
            </a:r>
            <a:r>
              <a:rPr lang="en-US" dirty="0"/>
              <a:t>the relationships of the organisms. Based on the data, </a:t>
            </a:r>
            <a:r>
              <a:rPr lang="en-US" b="1" dirty="0"/>
              <a:t>identify </a:t>
            </a:r>
            <a:r>
              <a:rPr lang="en-US" dirty="0"/>
              <a:t>which organism is most closely related to the chicken and </a:t>
            </a:r>
            <a:r>
              <a:rPr lang="en-US" b="1" dirty="0"/>
              <a:t>explain </a:t>
            </a:r>
            <a:r>
              <a:rPr lang="en-US" dirty="0"/>
              <a:t>your choice.</a:t>
            </a:r>
          </a:p>
          <a:p>
            <a:endParaRPr lang="en-US" dirty="0"/>
          </a:p>
        </p:txBody>
      </p:sp>
      <p:pic>
        <p:nvPicPr>
          <p:cNvPr id="4" name="Picture 3"/>
          <p:cNvPicPr/>
          <p:nvPr/>
        </p:nvPicPr>
        <p:blipFill>
          <a:blip r:embed="rId2"/>
          <a:stretch>
            <a:fillRect/>
          </a:stretch>
        </p:blipFill>
        <p:spPr>
          <a:xfrm>
            <a:off x="0" y="3581400"/>
            <a:ext cx="8782656" cy="2562225"/>
          </a:xfrm>
          <a:prstGeom prst="rect">
            <a:avLst/>
          </a:prstGeom>
        </p:spPr>
      </p:pic>
    </p:spTree>
    <p:extLst>
      <p:ext uri="{BB962C8B-B14F-4D97-AF65-F5344CB8AC3E}">
        <p14:creationId xmlns:p14="http://schemas.microsoft.com/office/powerpoint/2010/main" val="333796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28" y="27709"/>
            <a:ext cx="8229600" cy="1143000"/>
          </a:xfrm>
        </p:spPr>
        <p:txBody>
          <a:bodyPr/>
          <a:lstStyle/>
          <a:p>
            <a:r>
              <a:rPr lang="en-US" dirty="0" smtClean="0"/>
              <a:t>Draw Your Tree!</a:t>
            </a:r>
            <a:endParaRPr lang="en-US" dirty="0"/>
          </a:p>
        </p:txBody>
      </p:sp>
      <p:sp>
        <p:nvSpPr>
          <p:cNvPr id="3" name="Content Placeholder 2"/>
          <p:cNvSpPr>
            <a:spLocks noGrp="1"/>
          </p:cNvSpPr>
          <p:nvPr>
            <p:ph idx="1"/>
          </p:nvPr>
        </p:nvSpPr>
        <p:spPr>
          <a:xfrm>
            <a:off x="457200" y="5638800"/>
            <a:ext cx="8229600" cy="487363"/>
          </a:xfrm>
        </p:spPr>
        <p:txBody>
          <a:bodyPr>
            <a:normAutofit fontScale="92500" lnSpcReduction="20000"/>
          </a:bodyPr>
          <a:lstStyle/>
          <a:p>
            <a:endParaRPr lang="en-US" dirty="0"/>
          </a:p>
        </p:txBody>
      </p:sp>
      <p:pic>
        <p:nvPicPr>
          <p:cNvPr id="4" name="Picture 3"/>
          <p:cNvPicPr/>
          <p:nvPr/>
        </p:nvPicPr>
        <p:blipFill>
          <a:blip r:embed="rId2"/>
          <a:stretch>
            <a:fillRect/>
          </a:stretch>
        </p:blipFill>
        <p:spPr>
          <a:xfrm>
            <a:off x="228600" y="838200"/>
            <a:ext cx="8782656" cy="2562225"/>
          </a:xfrm>
          <a:prstGeom prst="rect">
            <a:avLst/>
          </a:prstGeom>
        </p:spPr>
      </p:pic>
    </p:spTree>
    <p:extLst>
      <p:ext uri="{BB962C8B-B14F-4D97-AF65-F5344CB8AC3E}">
        <p14:creationId xmlns:p14="http://schemas.microsoft.com/office/powerpoint/2010/main" val="2210198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05800" cy="466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45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1"/>
            <a:ext cx="8229600" cy="2667000"/>
          </a:xfrm>
        </p:spPr>
        <p:txBody>
          <a:bodyPr/>
          <a:lstStyle/>
          <a:p>
            <a:pPr marL="0" indent="0">
              <a:buNone/>
            </a:pPr>
            <a:r>
              <a:rPr lang="en-US" dirty="0"/>
              <a:t>(c) </a:t>
            </a:r>
            <a:r>
              <a:rPr lang="en-US" b="1" dirty="0"/>
              <a:t>Describe </a:t>
            </a:r>
            <a:r>
              <a:rPr lang="en-US" dirty="0"/>
              <a:t>TWO types of evidence—other than the comparison of proteins—that can be used to determine the phylogeny of organisms. </a:t>
            </a:r>
            <a:r>
              <a:rPr lang="en-US" b="1" dirty="0"/>
              <a:t>Discuss </a:t>
            </a:r>
            <a:r>
              <a:rPr lang="en-US" dirty="0"/>
              <a:t>one strength of each type of evidence you described.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6324600" cy="378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pPr marL="0" lvl="0" indent="0">
              <a:buNone/>
            </a:pPr>
            <a:r>
              <a:rPr lang="en-US" dirty="0"/>
              <a:t>The phylogenic analysis shown suggests that</a:t>
            </a:r>
          </a:p>
          <a:p>
            <a:pPr lvl="0"/>
            <a:r>
              <a:rPr lang="en-US" dirty="0"/>
              <a:t>Animals are descended from fungi.</a:t>
            </a:r>
          </a:p>
          <a:p>
            <a:pPr lvl="0"/>
            <a:r>
              <a:rPr lang="en-US" dirty="0"/>
              <a:t>Fungi are more similar to animals than to plants.</a:t>
            </a:r>
          </a:p>
          <a:p>
            <a:pPr lvl="0"/>
            <a:r>
              <a:rPr lang="en-US" dirty="0" err="1"/>
              <a:t>Protists</a:t>
            </a:r>
            <a:r>
              <a:rPr lang="en-US" dirty="0"/>
              <a:t> are a monophyletic group.</a:t>
            </a:r>
          </a:p>
          <a:p>
            <a:pPr lvl="0"/>
            <a:r>
              <a:rPr lang="en-US" dirty="0"/>
              <a:t>The first organisms were eukaryotes.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03982" y="1905000"/>
            <a:ext cx="3352800" cy="3253341"/>
          </a:xfrm>
          <a:prstGeom prst="rect">
            <a:avLst/>
          </a:prstGeom>
        </p:spPr>
      </p:pic>
      <p:grpSp>
        <p:nvGrpSpPr>
          <p:cNvPr id="8" name="SMARTInkShape-Group1"/>
          <p:cNvGrpSpPr/>
          <p:nvPr/>
        </p:nvGrpSpPr>
        <p:grpSpPr>
          <a:xfrm>
            <a:off x="8151048" y="3243263"/>
            <a:ext cx="507178" cy="185738"/>
            <a:chOff x="8151048" y="3243263"/>
            <a:chExt cx="507178" cy="185738"/>
          </a:xfrm>
        </p:grpSpPr>
        <p:sp>
          <p:nvSpPr>
            <p:cNvPr id="5" name="SMARTInkShape-1"/>
            <p:cNvSpPr/>
            <p:nvPr/>
          </p:nvSpPr>
          <p:spPr>
            <a:xfrm>
              <a:off x="8172450" y="3307556"/>
              <a:ext cx="485776" cy="42864"/>
            </a:xfrm>
            <a:custGeom>
              <a:avLst/>
              <a:gdLst/>
              <a:ahLst/>
              <a:cxnLst/>
              <a:rect l="0" t="0" r="0" b="0"/>
              <a:pathLst>
                <a:path w="485776" h="42864">
                  <a:moveTo>
                    <a:pt x="0" y="0"/>
                  </a:moveTo>
                  <a:lnTo>
                    <a:pt x="3793" y="0"/>
                  </a:lnTo>
                  <a:lnTo>
                    <a:pt x="4910" y="794"/>
                  </a:lnTo>
                  <a:lnTo>
                    <a:pt x="5655" y="2117"/>
                  </a:lnTo>
                  <a:lnTo>
                    <a:pt x="6849" y="6151"/>
                  </a:lnTo>
                  <a:lnTo>
                    <a:pt x="9130" y="6703"/>
                  </a:lnTo>
                  <a:lnTo>
                    <a:pt x="41144" y="7142"/>
                  </a:lnTo>
                  <a:lnTo>
                    <a:pt x="76761" y="7144"/>
                  </a:lnTo>
                  <a:lnTo>
                    <a:pt x="108014" y="7144"/>
                  </a:lnTo>
                  <a:lnTo>
                    <a:pt x="140871" y="10681"/>
                  </a:lnTo>
                  <a:lnTo>
                    <a:pt x="153097" y="9510"/>
                  </a:lnTo>
                  <a:lnTo>
                    <a:pt x="184699" y="13109"/>
                  </a:lnTo>
                  <a:lnTo>
                    <a:pt x="217900" y="14055"/>
                  </a:lnTo>
                  <a:lnTo>
                    <a:pt x="245626" y="18011"/>
                  </a:lnTo>
                  <a:lnTo>
                    <a:pt x="278530" y="20756"/>
                  </a:lnTo>
                  <a:lnTo>
                    <a:pt x="312664" y="23415"/>
                  </a:lnTo>
                  <a:lnTo>
                    <a:pt x="346364" y="27556"/>
                  </a:lnTo>
                  <a:lnTo>
                    <a:pt x="377892" y="29167"/>
                  </a:lnTo>
                  <a:lnTo>
                    <a:pt x="407050" y="34190"/>
                  </a:lnTo>
                  <a:lnTo>
                    <a:pt x="442273" y="37701"/>
                  </a:lnTo>
                  <a:lnTo>
                    <a:pt x="457011" y="41333"/>
                  </a:lnTo>
                  <a:lnTo>
                    <a:pt x="485775" y="428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
            <p:cNvSpPr/>
            <p:nvPr/>
          </p:nvSpPr>
          <p:spPr>
            <a:xfrm>
              <a:off x="8151048" y="3314700"/>
              <a:ext cx="63156" cy="114301"/>
            </a:xfrm>
            <a:custGeom>
              <a:avLst/>
              <a:gdLst/>
              <a:ahLst/>
              <a:cxnLst/>
              <a:rect l="0" t="0" r="0" b="0"/>
              <a:pathLst>
                <a:path w="63156" h="114301">
                  <a:moveTo>
                    <a:pt x="21402" y="0"/>
                  </a:moveTo>
                  <a:lnTo>
                    <a:pt x="299" y="0"/>
                  </a:lnTo>
                  <a:lnTo>
                    <a:pt x="0" y="6151"/>
                  </a:lnTo>
                  <a:lnTo>
                    <a:pt x="784" y="6482"/>
                  </a:lnTo>
                  <a:lnTo>
                    <a:pt x="3772" y="6850"/>
                  </a:lnTo>
                  <a:lnTo>
                    <a:pt x="4886" y="7741"/>
                  </a:lnTo>
                  <a:lnTo>
                    <a:pt x="13178" y="20136"/>
                  </a:lnTo>
                  <a:lnTo>
                    <a:pt x="25586" y="33541"/>
                  </a:lnTo>
                  <a:lnTo>
                    <a:pt x="27669" y="40541"/>
                  </a:lnTo>
                  <a:lnTo>
                    <a:pt x="29263" y="54774"/>
                  </a:lnTo>
                  <a:lnTo>
                    <a:pt x="40898" y="77092"/>
                  </a:lnTo>
                  <a:lnTo>
                    <a:pt x="42767" y="82682"/>
                  </a:lnTo>
                  <a:lnTo>
                    <a:pt x="55139" y="99974"/>
                  </a:lnTo>
                  <a:lnTo>
                    <a:pt x="55800" y="102368"/>
                  </a:lnTo>
                  <a:lnTo>
                    <a:pt x="57034" y="103964"/>
                  </a:lnTo>
                  <a:lnTo>
                    <a:pt x="61769" y="107004"/>
                  </a:lnTo>
                  <a:lnTo>
                    <a:pt x="63155" y="110528"/>
                  </a:lnTo>
                  <a:lnTo>
                    <a:pt x="62731" y="111785"/>
                  </a:lnTo>
                  <a:lnTo>
                    <a:pt x="61655" y="112624"/>
                  </a:lnTo>
                  <a:lnTo>
                    <a:pt x="57121"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
            <p:cNvSpPr/>
            <p:nvPr/>
          </p:nvSpPr>
          <p:spPr>
            <a:xfrm>
              <a:off x="8215313" y="3243263"/>
              <a:ext cx="100013" cy="35719"/>
            </a:xfrm>
            <a:custGeom>
              <a:avLst/>
              <a:gdLst/>
              <a:ahLst/>
              <a:cxnLst/>
              <a:rect l="0" t="0" r="0" b="0"/>
              <a:pathLst>
                <a:path w="100013" h="35719">
                  <a:moveTo>
                    <a:pt x="0" y="35718"/>
                  </a:moveTo>
                  <a:lnTo>
                    <a:pt x="3792" y="35718"/>
                  </a:lnTo>
                  <a:lnTo>
                    <a:pt x="7770" y="33602"/>
                  </a:lnTo>
                  <a:lnTo>
                    <a:pt x="12184" y="30809"/>
                  </a:lnTo>
                  <a:lnTo>
                    <a:pt x="31127" y="23067"/>
                  </a:lnTo>
                  <a:lnTo>
                    <a:pt x="48745" y="11807"/>
                  </a:lnTo>
                  <a:lnTo>
                    <a:pt x="65309" y="7271"/>
                  </a:lnTo>
                  <a:lnTo>
                    <a:pt x="67351" y="5641"/>
                  </a:lnTo>
                  <a:lnTo>
                    <a:pt x="68713" y="3761"/>
                  </a:lnTo>
                  <a:lnTo>
                    <a:pt x="74460" y="1671"/>
                  </a:lnTo>
                  <a:lnTo>
                    <a:pt x="100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4"/>
          <p:cNvSpPr/>
          <p:nvPr/>
        </p:nvSpPr>
        <p:spPr>
          <a:xfrm>
            <a:off x="3871913" y="3271838"/>
            <a:ext cx="39097" cy="16896"/>
          </a:xfrm>
          <a:custGeom>
            <a:avLst/>
            <a:gdLst/>
            <a:ahLst/>
            <a:cxnLst/>
            <a:rect l="0" t="0" r="0" b="0"/>
            <a:pathLst>
              <a:path w="39097" h="16896">
                <a:moveTo>
                  <a:pt x="39096" y="16895"/>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
          <p:cNvSpPr/>
          <p:nvPr/>
        </p:nvSpPr>
        <p:spPr>
          <a:xfrm>
            <a:off x="6772275" y="2264569"/>
            <a:ext cx="7145" cy="14288"/>
          </a:xfrm>
          <a:custGeom>
            <a:avLst/>
            <a:gdLst/>
            <a:ahLst/>
            <a:cxnLst/>
            <a:rect l="0" t="0" r="0" b="0"/>
            <a:pathLst>
              <a:path w="7145" h="14288">
                <a:moveTo>
                  <a:pt x="7144" y="14287"/>
                </a:moveTo>
                <a:lnTo>
                  <a:pt x="7144" y="8136"/>
                </a:lnTo>
                <a:lnTo>
                  <a:pt x="6350" y="7805"/>
                </a:lnTo>
                <a:lnTo>
                  <a:pt x="3351" y="7438"/>
                </a:lnTo>
                <a:lnTo>
                  <a:pt x="2234" y="654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
          <p:cNvSpPr/>
          <p:nvPr/>
        </p:nvSpPr>
        <p:spPr>
          <a:xfrm>
            <a:off x="6779419" y="2264569"/>
            <a:ext cx="1" cy="14288"/>
          </a:xfrm>
          <a:custGeom>
            <a:avLst/>
            <a:gdLst/>
            <a:ahLst/>
            <a:cxnLst/>
            <a:rect l="0" t="0" r="0" b="0"/>
            <a:pathLst>
              <a:path w="1" h="14288">
                <a:moveTo>
                  <a:pt x="0" y="0"/>
                </a:moveTo>
                <a:lnTo>
                  <a:pt x="0" y="11259"/>
                </a:lnTo>
                <a:lnTo>
                  <a:pt x="0" y="0"/>
                </a:lnTo>
                <a:lnTo>
                  <a:pt x="0" y="7144"/>
                </a:lnTo>
                <a:lnTo>
                  <a:pt x="0" y="3028"/>
                </a:lnTo>
                <a:lnTo>
                  <a:pt x="0" y="4785"/>
                </a:lnTo>
                <a:lnTo>
                  <a:pt x="0" y="0"/>
                </a:lnTo>
                <a:lnTo>
                  <a:pt x="0" y="13993"/>
                </a:lnTo>
                <a:lnTo>
                  <a:pt x="0" y="0"/>
                </a:lnTo>
                <a:lnTo>
                  <a:pt x="0" y="14285"/>
                </a:lnTo>
                <a:lnTo>
                  <a:pt x="0" y="7231"/>
                </a:lnTo>
                <a:lnTo>
                  <a:pt x="0" y="14287"/>
                </a:lnTo>
                <a:lnTo>
                  <a:pt x="0" y="7146"/>
                </a:lnTo>
                <a:lnTo>
                  <a:pt x="0" y="14287"/>
                </a:lnTo>
                <a:lnTo>
                  <a:pt x="0" y="7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SMARTInkShape-Group7"/>
          <p:cNvGrpSpPr/>
          <p:nvPr/>
        </p:nvGrpSpPr>
        <p:grpSpPr>
          <a:xfrm>
            <a:off x="7050881" y="4872038"/>
            <a:ext cx="771526" cy="492919"/>
            <a:chOff x="7050881" y="4872038"/>
            <a:chExt cx="771526" cy="492919"/>
          </a:xfrm>
        </p:grpSpPr>
        <p:sp>
          <p:nvSpPr>
            <p:cNvPr id="12" name="SMARTInkShape-7"/>
            <p:cNvSpPr/>
            <p:nvPr/>
          </p:nvSpPr>
          <p:spPr>
            <a:xfrm>
              <a:off x="7100888" y="5057775"/>
              <a:ext cx="721519" cy="142876"/>
            </a:xfrm>
            <a:custGeom>
              <a:avLst/>
              <a:gdLst/>
              <a:ahLst/>
              <a:cxnLst/>
              <a:rect l="0" t="0" r="0" b="0"/>
              <a:pathLst>
                <a:path w="721519" h="142876">
                  <a:moveTo>
                    <a:pt x="0" y="0"/>
                  </a:moveTo>
                  <a:lnTo>
                    <a:pt x="3792" y="0"/>
                  </a:lnTo>
                  <a:lnTo>
                    <a:pt x="32111" y="6482"/>
                  </a:lnTo>
                  <a:lnTo>
                    <a:pt x="64759" y="7057"/>
                  </a:lnTo>
                  <a:lnTo>
                    <a:pt x="98664" y="7920"/>
                  </a:lnTo>
                  <a:lnTo>
                    <a:pt x="127306" y="12048"/>
                  </a:lnTo>
                  <a:lnTo>
                    <a:pt x="160574" y="14418"/>
                  </a:lnTo>
                  <a:lnTo>
                    <a:pt x="195567" y="19794"/>
                  </a:lnTo>
                  <a:lnTo>
                    <a:pt x="219211" y="24143"/>
                  </a:lnTo>
                  <a:lnTo>
                    <a:pt x="245064" y="28722"/>
                  </a:lnTo>
                  <a:lnTo>
                    <a:pt x="271636" y="33403"/>
                  </a:lnTo>
                  <a:lnTo>
                    <a:pt x="296675" y="38129"/>
                  </a:lnTo>
                  <a:lnTo>
                    <a:pt x="323149" y="42875"/>
                  </a:lnTo>
                  <a:lnTo>
                    <a:pt x="350790" y="48424"/>
                  </a:lnTo>
                  <a:lnTo>
                    <a:pt x="378950" y="56183"/>
                  </a:lnTo>
                  <a:lnTo>
                    <a:pt x="407341" y="64922"/>
                  </a:lnTo>
                  <a:lnTo>
                    <a:pt x="435834" y="73304"/>
                  </a:lnTo>
                  <a:lnTo>
                    <a:pt x="464373" y="79675"/>
                  </a:lnTo>
                  <a:lnTo>
                    <a:pt x="499629" y="87725"/>
                  </a:lnTo>
                  <a:lnTo>
                    <a:pt x="533977" y="98930"/>
                  </a:lnTo>
                  <a:lnTo>
                    <a:pt x="569289" y="108511"/>
                  </a:lnTo>
                  <a:lnTo>
                    <a:pt x="601095" y="112585"/>
                  </a:lnTo>
                  <a:lnTo>
                    <a:pt x="634583" y="119664"/>
                  </a:lnTo>
                  <a:lnTo>
                    <a:pt x="664130" y="126589"/>
                  </a:lnTo>
                  <a:lnTo>
                    <a:pt x="693559" y="129118"/>
                  </a:lnTo>
                  <a:lnTo>
                    <a:pt x="710835" y="135840"/>
                  </a:lnTo>
                  <a:lnTo>
                    <a:pt x="712015" y="137391"/>
                  </a:lnTo>
                  <a:lnTo>
                    <a:pt x="712801" y="139219"/>
                  </a:lnTo>
                  <a:lnTo>
                    <a:pt x="714119" y="140438"/>
                  </a:lnTo>
                  <a:lnTo>
                    <a:pt x="721518"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8"/>
            <p:cNvSpPr/>
            <p:nvPr/>
          </p:nvSpPr>
          <p:spPr>
            <a:xfrm>
              <a:off x="7050881" y="5114925"/>
              <a:ext cx="85726" cy="250032"/>
            </a:xfrm>
            <a:custGeom>
              <a:avLst/>
              <a:gdLst/>
              <a:ahLst/>
              <a:cxnLst/>
              <a:rect l="0" t="0" r="0" b="0"/>
              <a:pathLst>
                <a:path w="85726" h="250032">
                  <a:moveTo>
                    <a:pt x="0" y="0"/>
                  </a:moveTo>
                  <a:lnTo>
                    <a:pt x="794" y="31783"/>
                  </a:lnTo>
                  <a:lnTo>
                    <a:pt x="12185" y="64514"/>
                  </a:lnTo>
                  <a:lnTo>
                    <a:pt x="23849" y="97788"/>
                  </a:lnTo>
                  <a:lnTo>
                    <a:pt x="34139" y="128942"/>
                  </a:lnTo>
                  <a:lnTo>
                    <a:pt x="50635" y="162730"/>
                  </a:lnTo>
                  <a:lnTo>
                    <a:pt x="65389" y="192570"/>
                  </a:lnTo>
                  <a:lnTo>
                    <a:pt x="80850" y="225773"/>
                  </a:lnTo>
                  <a:lnTo>
                    <a:pt x="84762" y="239478"/>
                  </a:lnTo>
                  <a:lnTo>
                    <a:pt x="85725"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
            <p:cNvSpPr/>
            <p:nvPr/>
          </p:nvSpPr>
          <p:spPr>
            <a:xfrm>
              <a:off x="7065169" y="4872038"/>
              <a:ext cx="228601" cy="221457"/>
            </a:xfrm>
            <a:custGeom>
              <a:avLst/>
              <a:gdLst/>
              <a:ahLst/>
              <a:cxnLst/>
              <a:rect l="0" t="0" r="0" b="0"/>
              <a:pathLst>
                <a:path w="228601" h="221457">
                  <a:moveTo>
                    <a:pt x="0" y="221456"/>
                  </a:moveTo>
                  <a:lnTo>
                    <a:pt x="3793" y="221456"/>
                  </a:lnTo>
                  <a:lnTo>
                    <a:pt x="4910" y="220662"/>
                  </a:lnTo>
                  <a:lnTo>
                    <a:pt x="5654" y="219339"/>
                  </a:lnTo>
                  <a:lnTo>
                    <a:pt x="6151" y="217664"/>
                  </a:lnTo>
                  <a:lnTo>
                    <a:pt x="13444" y="208477"/>
                  </a:lnTo>
                  <a:lnTo>
                    <a:pt x="45734" y="176555"/>
                  </a:lnTo>
                  <a:lnTo>
                    <a:pt x="75287" y="150297"/>
                  </a:lnTo>
                  <a:lnTo>
                    <a:pt x="106885" y="116940"/>
                  </a:lnTo>
                  <a:lnTo>
                    <a:pt x="135081" y="90867"/>
                  </a:lnTo>
                  <a:lnTo>
                    <a:pt x="161901" y="65520"/>
                  </a:lnTo>
                  <a:lnTo>
                    <a:pt x="197195" y="31055"/>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145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2011 B Exam Question 4</a:t>
            </a:r>
            <a:endParaRPr lang="en-US" dirty="0"/>
          </a:p>
        </p:txBody>
      </p:sp>
      <p:sp>
        <p:nvSpPr>
          <p:cNvPr id="3" name="Content Placeholder 2"/>
          <p:cNvSpPr>
            <a:spLocks noGrp="1"/>
          </p:cNvSpPr>
          <p:nvPr>
            <p:ph idx="1"/>
          </p:nvPr>
        </p:nvSpPr>
        <p:spPr>
          <a:xfrm>
            <a:off x="457200" y="1066800"/>
            <a:ext cx="8229600" cy="2285999"/>
          </a:xfrm>
        </p:spPr>
        <p:txBody>
          <a:bodyPr>
            <a:normAutofit fontScale="85000" lnSpcReduction="10000"/>
          </a:bodyPr>
          <a:lstStyle/>
          <a:p>
            <a:pPr marL="0" indent="0">
              <a:buNone/>
            </a:pPr>
            <a:r>
              <a:rPr lang="en-US" dirty="0"/>
              <a:t>Phylogeny reflects the evolutionary history of organisms.</a:t>
            </a:r>
          </a:p>
          <a:p>
            <a:pPr marL="0" indent="0">
              <a:buNone/>
            </a:pPr>
            <a:endParaRPr lang="en-US" dirty="0"/>
          </a:p>
          <a:p>
            <a:pPr marL="0" indent="0">
              <a:buNone/>
            </a:pPr>
            <a:r>
              <a:rPr lang="en-US" b="1" dirty="0"/>
              <a:t>(a)	Discuss </a:t>
            </a:r>
            <a:r>
              <a:rPr lang="en-US" dirty="0"/>
              <a:t>TWO mechanisms of speciation </a:t>
            </a:r>
            <a:r>
              <a:rPr lang="en-US" dirty="0" smtClean="0"/>
              <a:t>that </a:t>
            </a:r>
            <a:r>
              <a:rPr lang="en-US" dirty="0"/>
              <a:t>lead </a:t>
            </a:r>
            <a:r>
              <a:rPr lang="en-US" dirty="0" smtClean="0"/>
              <a:t>	to </a:t>
            </a:r>
            <a:r>
              <a:rPr lang="en-US" dirty="0"/>
              <a:t>the development of separate </a:t>
            </a:r>
            <a:r>
              <a:rPr lang="en-US" dirty="0" smtClean="0"/>
              <a:t>species </a:t>
            </a:r>
            <a:r>
              <a:rPr lang="en-US" dirty="0"/>
              <a:t>from a </a:t>
            </a:r>
            <a:r>
              <a:rPr lang="en-US" dirty="0" smtClean="0"/>
              <a:t>	common </a:t>
            </a:r>
            <a:r>
              <a:rPr lang="en-US" dirty="0"/>
              <a:t>ancestor.</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8108981"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4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8229600" cy="2209800"/>
          </a:xfrm>
        </p:spPr>
        <p:txBody>
          <a:bodyPr/>
          <a:lstStyle/>
          <a:p>
            <a:r>
              <a:rPr lang="en-US" b="1" dirty="0" smtClean="0"/>
              <a:t>Explain </a:t>
            </a:r>
            <a:r>
              <a:rPr lang="en-US" dirty="0"/>
              <a:t>THREE methods that have been used to investigate the phylogeny of organisms. </a:t>
            </a:r>
            <a:r>
              <a:rPr lang="en-US" b="1" dirty="0"/>
              <a:t>Describe </a:t>
            </a:r>
            <a:r>
              <a:rPr lang="en-US" dirty="0" smtClean="0"/>
              <a:t>a strength </a:t>
            </a:r>
            <a:r>
              <a:rPr lang="en-US" dirty="0"/>
              <a:t>or weakness of each method.</a:t>
            </a:r>
          </a:p>
          <a:p>
            <a:pPr marL="0" indent="0">
              <a:buNone/>
            </a:pP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7534275" cy="392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2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2667000"/>
          </a:xfrm>
        </p:spPr>
        <p:txBody>
          <a:bodyPr/>
          <a:lstStyle/>
          <a:p>
            <a:r>
              <a:rPr lang="en-US" dirty="0"/>
              <a:t>The two phylogenetic trees represent the relationship of whales to six other mammals. All of the organisms shown have a pulley-shaped </a:t>
            </a:r>
            <a:r>
              <a:rPr lang="en-US" dirty="0" err="1"/>
              <a:t>astragalus</a:t>
            </a:r>
            <a:r>
              <a:rPr lang="en-US" dirty="0"/>
              <a:t> bone in the ankle except for the whale.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19400" y="2895600"/>
            <a:ext cx="4038600" cy="3590636"/>
          </a:xfrm>
          <a:prstGeom prst="rect">
            <a:avLst/>
          </a:prstGeom>
        </p:spPr>
      </p:pic>
    </p:spTree>
    <p:extLst>
      <p:ext uri="{BB962C8B-B14F-4D97-AF65-F5344CB8AC3E}">
        <p14:creationId xmlns:p14="http://schemas.microsoft.com/office/powerpoint/2010/main" val="3380935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1"/>
            <a:ext cx="8229600" cy="2362200"/>
          </a:xfrm>
        </p:spPr>
        <p:txBody>
          <a:bodyPr/>
          <a:lstStyle/>
          <a:p>
            <a:r>
              <a:rPr lang="en-US" dirty="0"/>
              <a:t>For each tree, </a:t>
            </a:r>
            <a:r>
              <a:rPr lang="en-US" b="1" dirty="0"/>
              <a:t>describe </a:t>
            </a:r>
            <a:r>
              <a:rPr lang="en-US" dirty="0"/>
              <a:t>a monophyletic group, the closest relative to the whale, and the point at which the pulley </a:t>
            </a:r>
            <a:r>
              <a:rPr lang="en-US" dirty="0" err="1"/>
              <a:t>astragalus</a:t>
            </a:r>
            <a:r>
              <a:rPr lang="en-US" dirty="0"/>
              <a:t> was lost or gained.</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63550"/>
            <a:ext cx="4914900" cy="16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200" y="2863273"/>
            <a:ext cx="4038600" cy="3590636"/>
          </a:xfrm>
          <a:prstGeom prst="rect">
            <a:avLst/>
          </a:prstGeom>
        </p:spPr>
      </p:pic>
    </p:spTree>
    <p:extLst>
      <p:ext uri="{BB962C8B-B14F-4D97-AF65-F5344CB8AC3E}">
        <p14:creationId xmlns:p14="http://schemas.microsoft.com/office/powerpoint/2010/main" val="26187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316163"/>
          </a:xfrm>
        </p:spPr>
        <p:txBody>
          <a:bodyPr>
            <a:normAutofit fontScale="92500" lnSpcReduction="20000"/>
          </a:bodyPr>
          <a:lstStyle/>
          <a:p>
            <a:pPr marL="0" indent="0">
              <a:buNone/>
            </a:pPr>
            <a:r>
              <a:rPr lang="en-US" dirty="0" smtClean="0"/>
              <a:t>Based </a:t>
            </a:r>
            <a:r>
              <a:rPr lang="en-US" dirty="0"/>
              <a:t>on the principle of parsimony (the simplest explanation is the best) and the genomic information in the table shown, </a:t>
            </a:r>
            <a:r>
              <a:rPr lang="en-US" b="1" dirty="0"/>
              <a:t>identify </a:t>
            </a:r>
            <a:r>
              <a:rPr lang="en-US" dirty="0"/>
              <a:t>which tree is the best representation of the evolutionary relationship of these animals, and </a:t>
            </a:r>
            <a:r>
              <a:rPr lang="en-US" b="1" dirty="0"/>
              <a:t>justify </a:t>
            </a:r>
            <a:r>
              <a:rPr lang="en-US" dirty="0"/>
              <a:t>your answer.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709" y="2514600"/>
            <a:ext cx="4648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28600" y="2863273"/>
            <a:ext cx="4038600" cy="3590636"/>
          </a:xfrm>
          <a:prstGeom prst="rect">
            <a:avLst/>
          </a:prstGeom>
        </p:spPr>
      </p:pic>
    </p:spTree>
    <p:extLst>
      <p:ext uri="{BB962C8B-B14F-4D97-AF65-F5344CB8AC3E}">
        <p14:creationId xmlns:p14="http://schemas.microsoft.com/office/powerpoint/2010/main" val="1981075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8663813"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42455" y="381000"/>
            <a:ext cx="3622964" cy="3255818"/>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2256"/>
            <a:ext cx="4343400" cy="352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83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1"/>
            <a:ext cx="8229600" cy="3276600"/>
          </a:xfrm>
        </p:spPr>
        <p:txBody>
          <a:bodyPr/>
          <a:lstStyle/>
          <a:p>
            <a:pPr lvl="0"/>
            <a:r>
              <a:rPr lang="en-US" dirty="0"/>
              <a:t>A single gene from five related species of leafhopper was compared, and the nucleotide differences between the genes are shown in the table. Which of the following phylogenetic trees best shows the correct evolutionary relationship between the leafhoppers?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8600" y="3429000"/>
            <a:ext cx="3810000" cy="2362200"/>
          </a:xfrm>
          <a:prstGeom prst="rect">
            <a:avLst/>
          </a:prstGeom>
        </p:spPr>
      </p:pic>
      <p:pic>
        <p:nvPicPr>
          <p:cNvPr id="5" name="Picture 4"/>
          <p:cNvPicPr/>
          <p:nvPr/>
        </p:nvPicPr>
        <p:blipFill>
          <a:blip r:embed="rId3">
            <a:duotone>
              <a:prstClr val="black"/>
              <a:srgbClr val="D9C3A5">
                <a:tint val="50000"/>
                <a:satMod val="180000"/>
              </a:srgbClr>
            </a:duotone>
          </a:blip>
          <a:stretch>
            <a:fillRect/>
          </a:stretch>
        </p:blipFill>
        <p:spPr>
          <a:xfrm>
            <a:off x="4724400" y="3305609"/>
            <a:ext cx="3581400" cy="2608982"/>
          </a:xfrm>
          <a:prstGeom prst="rect">
            <a:avLst/>
          </a:prstGeom>
        </p:spPr>
      </p:pic>
      <p:sp>
        <p:nvSpPr>
          <p:cNvPr id="6" name="TextBox 5"/>
          <p:cNvSpPr txBox="1"/>
          <p:nvPr/>
        </p:nvSpPr>
        <p:spPr>
          <a:xfrm>
            <a:off x="1828800" y="6324600"/>
            <a:ext cx="1125629" cy="369332"/>
          </a:xfrm>
          <a:prstGeom prst="rect">
            <a:avLst/>
          </a:prstGeom>
          <a:noFill/>
        </p:spPr>
        <p:txBody>
          <a:bodyPr wrap="none" rtlCol="0">
            <a:spAutoFit/>
          </a:bodyPr>
          <a:lstStyle/>
          <a:p>
            <a:r>
              <a:rPr lang="en-US" dirty="0" smtClean="0"/>
              <a:t>Answer: C</a:t>
            </a:r>
            <a:endParaRPr lang="en-US" dirty="0"/>
          </a:p>
        </p:txBody>
      </p:sp>
      <p:sp>
        <p:nvSpPr>
          <p:cNvPr id="2" name="SMARTInkShape-10"/>
          <p:cNvSpPr/>
          <p:nvPr/>
        </p:nvSpPr>
        <p:spPr>
          <a:xfrm>
            <a:off x="2143125" y="3986213"/>
            <a:ext cx="14289" cy="1"/>
          </a:xfrm>
          <a:custGeom>
            <a:avLst/>
            <a:gdLst/>
            <a:ahLst/>
            <a:cxnLst/>
            <a:rect l="0" t="0" r="0" b="0"/>
            <a:pathLst>
              <a:path w="14289" h="1">
                <a:moveTo>
                  <a:pt x="14288"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
          <p:cNvSpPr/>
          <p:nvPr/>
        </p:nvSpPr>
        <p:spPr>
          <a:xfrm>
            <a:off x="2607469" y="3950494"/>
            <a:ext cx="11668" cy="7145"/>
          </a:xfrm>
          <a:custGeom>
            <a:avLst/>
            <a:gdLst/>
            <a:ahLst/>
            <a:cxnLst/>
            <a:rect l="0" t="0" r="0" b="0"/>
            <a:pathLst>
              <a:path w="11668" h="7145">
                <a:moveTo>
                  <a:pt x="0" y="7144"/>
                </a:moveTo>
                <a:lnTo>
                  <a:pt x="10597" y="7144"/>
                </a:lnTo>
                <a:lnTo>
                  <a:pt x="9208" y="7144"/>
                </a:lnTo>
                <a:lnTo>
                  <a:pt x="11667" y="7144"/>
                </a:lnTo>
                <a:lnTo>
                  <a:pt x="7896" y="7144"/>
                </a:lnTo>
                <a:lnTo>
                  <a:pt x="7478" y="5027"/>
                </a:lnTo>
                <a:lnTo>
                  <a:pt x="7163" y="294"/>
                </a:lnTo>
                <a:lnTo>
                  <a:pt x="87" y="2"/>
                </a:lnTo>
                <a:lnTo>
                  <a:pt x="7144" y="0"/>
                </a:lnTo>
                <a:lnTo>
                  <a:pt x="7144" y="71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10"/>
          <p:cNvGrpSpPr/>
          <p:nvPr/>
        </p:nvGrpSpPr>
        <p:grpSpPr>
          <a:xfrm>
            <a:off x="3186113" y="3886200"/>
            <a:ext cx="14288" cy="7145"/>
            <a:chOff x="3186113" y="3886200"/>
            <a:chExt cx="14288" cy="7145"/>
          </a:xfrm>
        </p:grpSpPr>
        <p:sp>
          <p:nvSpPr>
            <p:cNvPr id="8" name="SMARTInkShape-12"/>
            <p:cNvSpPr/>
            <p:nvPr/>
          </p:nvSpPr>
          <p:spPr>
            <a:xfrm>
              <a:off x="3186113" y="3886200"/>
              <a:ext cx="7144" cy="7145"/>
            </a:xfrm>
            <a:custGeom>
              <a:avLst/>
              <a:gdLst/>
              <a:ahLst/>
              <a:cxnLst/>
              <a:rect l="0" t="0" r="0" b="0"/>
              <a:pathLst>
                <a:path w="7144" h="7145">
                  <a:moveTo>
                    <a:pt x="7143" y="7144"/>
                  </a:moveTo>
                  <a:lnTo>
                    <a:pt x="7143" y="2"/>
                  </a:lnTo>
                  <a:lnTo>
                    <a:pt x="0" y="0"/>
                  </a:lnTo>
                  <a:lnTo>
                    <a:pt x="7143" y="0"/>
                  </a:lnTo>
                  <a:lnTo>
                    <a:pt x="87" y="0"/>
                  </a:lnTo>
                  <a:lnTo>
                    <a:pt x="714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3"/>
            <p:cNvSpPr/>
            <p:nvPr/>
          </p:nvSpPr>
          <p:spPr>
            <a:xfrm>
              <a:off x="3193256" y="3893344"/>
              <a:ext cx="7145" cy="1"/>
            </a:xfrm>
            <a:custGeom>
              <a:avLst/>
              <a:gdLst/>
              <a:ahLst/>
              <a:cxnLst/>
              <a:rect l="0" t="0" r="0" b="0"/>
              <a:pathLst>
                <a:path w="7145" h="1">
                  <a:moveTo>
                    <a:pt x="7144"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SMARTInkShape-14"/>
          <p:cNvSpPr/>
          <p:nvPr/>
        </p:nvSpPr>
        <p:spPr>
          <a:xfrm>
            <a:off x="1659210" y="3929897"/>
            <a:ext cx="569069" cy="484719"/>
          </a:xfrm>
          <a:custGeom>
            <a:avLst/>
            <a:gdLst/>
            <a:ahLst/>
            <a:cxnLst/>
            <a:rect l="0" t="0" r="0" b="0"/>
            <a:pathLst>
              <a:path w="569069" h="484719">
                <a:moveTo>
                  <a:pt x="498203" y="63459"/>
                </a:moveTo>
                <a:lnTo>
                  <a:pt x="486002" y="62666"/>
                </a:lnTo>
                <a:lnTo>
                  <a:pt x="456778" y="56184"/>
                </a:lnTo>
                <a:lnTo>
                  <a:pt x="425167" y="50792"/>
                </a:lnTo>
                <a:lnTo>
                  <a:pt x="395600" y="49652"/>
                </a:lnTo>
                <a:lnTo>
                  <a:pt x="363821" y="51431"/>
                </a:lnTo>
                <a:lnTo>
                  <a:pt x="332179" y="54868"/>
                </a:lnTo>
                <a:lnTo>
                  <a:pt x="297669" y="60120"/>
                </a:lnTo>
                <a:lnTo>
                  <a:pt x="262308" y="69614"/>
                </a:lnTo>
                <a:lnTo>
                  <a:pt x="226695" y="79570"/>
                </a:lnTo>
                <a:lnTo>
                  <a:pt x="191008" y="92575"/>
                </a:lnTo>
                <a:lnTo>
                  <a:pt x="157415" y="106482"/>
                </a:lnTo>
                <a:lnTo>
                  <a:pt x="125237" y="122773"/>
                </a:lnTo>
                <a:lnTo>
                  <a:pt x="94800" y="140565"/>
                </a:lnTo>
                <a:lnTo>
                  <a:pt x="72818" y="158007"/>
                </a:lnTo>
                <a:lnTo>
                  <a:pt x="41282" y="191474"/>
                </a:lnTo>
                <a:lnTo>
                  <a:pt x="20097" y="217128"/>
                </a:lnTo>
                <a:lnTo>
                  <a:pt x="4417" y="248507"/>
                </a:lnTo>
                <a:lnTo>
                  <a:pt x="0" y="270424"/>
                </a:lnTo>
                <a:lnTo>
                  <a:pt x="3417" y="299163"/>
                </a:lnTo>
                <a:lnTo>
                  <a:pt x="7032" y="329887"/>
                </a:lnTo>
                <a:lnTo>
                  <a:pt x="15062" y="354861"/>
                </a:lnTo>
                <a:lnTo>
                  <a:pt x="31998" y="384633"/>
                </a:lnTo>
                <a:lnTo>
                  <a:pt x="57475" y="414954"/>
                </a:lnTo>
                <a:lnTo>
                  <a:pt x="92090" y="443710"/>
                </a:lnTo>
                <a:lnTo>
                  <a:pt x="125295" y="461245"/>
                </a:lnTo>
                <a:lnTo>
                  <a:pt x="158812" y="476379"/>
                </a:lnTo>
                <a:lnTo>
                  <a:pt x="186593" y="482404"/>
                </a:lnTo>
                <a:lnTo>
                  <a:pt x="218725" y="484189"/>
                </a:lnTo>
                <a:lnTo>
                  <a:pt x="249589" y="484718"/>
                </a:lnTo>
                <a:lnTo>
                  <a:pt x="282634" y="481082"/>
                </a:lnTo>
                <a:lnTo>
                  <a:pt x="313769" y="474978"/>
                </a:lnTo>
                <a:lnTo>
                  <a:pt x="346894" y="464350"/>
                </a:lnTo>
                <a:lnTo>
                  <a:pt x="378052" y="451146"/>
                </a:lnTo>
                <a:lnTo>
                  <a:pt x="411185" y="429596"/>
                </a:lnTo>
                <a:lnTo>
                  <a:pt x="442345" y="406894"/>
                </a:lnTo>
                <a:lnTo>
                  <a:pt x="471686" y="381294"/>
                </a:lnTo>
                <a:lnTo>
                  <a:pt x="496696" y="349808"/>
                </a:lnTo>
                <a:lnTo>
                  <a:pt x="515395" y="315343"/>
                </a:lnTo>
                <a:lnTo>
                  <a:pt x="534782" y="279996"/>
                </a:lnTo>
                <a:lnTo>
                  <a:pt x="551815" y="244388"/>
                </a:lnTo>
                <a:lnTo>
                  <a:pt x="563124" y="208702"/>
                </a:lnTo>
                <a:lnTo>
                  <a:pt x="567709" y="172993"/>
                </a:lnTo>
                <a:lnTo>
                  <a:pt x="569068" y="137277"/>
                </a:lnTo>
                <a:lnTo>
                  <a:pt x="565678" y="105351"/>
                </a:lnTo>
                <a:lnTo>
                  <a:pt x="555854" y="75783"/>
                </a:lnTo>
                <a:lnTo>
                  <a:pt x="539097" y="50707"/>
                </a:lnTo>
                <a:lnTo>
                  <a:pt x="511308" y="26603"/>
                </a:lnTo>
                <a:lnTo>
                  <a:pt x="484447" y="12234"/>
                </a:lnTo>
                <a:lnTo>
                  <a:pt x="450118" y="3390"/>
                </a:lnTo>
                <a:lnTo>
                  <a:pt x="421004" y="1043"/>
                </a:lnTo>
                <a:lnTo>
                  <a:pt x="391661" y="0"/>
                </a:lnTo>
                <a:lnTo>
                  <a:pt x="362744" y="1124"/>
                </a:lnTo>
                <a:lnTo>
                  <a:pt x="334018" y="6915"/>
                </a:lnTo>
                <a:lnTo>
                  <a:pt x="307492" y="14780"/>
                </a:lnTo>
                <a:lnTo>
                  <a:pt x="274479" y="26017"/>
                </a:lnTo>
                <a:lnTo>
                  <a:pt x="248171" y="34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SMARTInkShape-Group12"/>
          <p:cNvGrpSpPr/>
          <p:nvPr/>
        </p:nvGrpSpPr>
        <p:grpSpPr>
          <a:xfrm>
            <a:off x="3321844" y="3122812"/>
            <a:ext cx="842963" cy="763389"/>
            <a:chOff x="3321844" y="3122812"/>
            <a:chExt cx="842963" cy="763389"/>
          </a:xfrm>
        </p:grpSpPr>
        <p:sp>
          <p:nvSpPr>
            <p:cNvPr id="12" name="SMARTInkShape-15"/>
            <p:cNvSpPr/>
            <p:nvPr/>
          </p:nvSpPr>
          <p:spPr>
            <a:xfrm>
              <a:off x="3321844" y="3122812"/>
              <a:ext cx="42863" cy="227608"/>
            </a:xfrm>
            <a:custGeom>
              <a:avLst/>
              <a:gdLst/>
              <a:ahLst/>
              <a:cxnLst/>
              <a:rect l="0" t="0" r="0" b="0"/>
              <a:pathLst>
                <a:path w="42863" h="227608">
                  <a:moveTo>
                    <a:pt x="42862" y="6151"/>
                  </a:moveTo>
                  <a:lnTo>
                    <a:pt x="42862" y="0"/>
                  </a:lnTo>
                  <a:lnTo>
                    <a:pt x="36711" y="5245"/>
                  </a:lnTo>
                  <a:lnTo>
                    <a:pt x="36013" y="9675"/>
                  </a:lnTo>
                  <a:lnTo>
                    <a:pt x="35720" y="45197"/>
                  </a:lnTo>
                  <a:lnTo>
                    <a:pt x="34925" y="58819"/>
                  </a:lnTo>
                  <a:lnTo>
                    <a:pt x="27650" y="92841"/>
                  </a:lnTo>
                  <a:lnTo>
                    <a:pt x="16360" y="123929"/>
                  </a:lnTo>
                  <a:lnTo>
                    <a:pt x="6789" y="156627"/>
                  </a:lnTo>
                  <a:lnTo>
                    <a:pt x="1341" y="184835"/>
                  </a:lnTo>
                  <a:lnTo>
                    <a:pt x="52" y="219653"/>
                  </a:lnTo>
                  <a:lnTo>
                    <a:pt x="0" y="2276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6"/>
            <p:cNvSpPr/>
            <p:nvPr/>
          </p:nvSpPr>
          <p:spPr>
            <a:xfrm>
              <a:off x="3643313" y="3614738"/>
              <a:ext cx="64294" cy="271463"/>
            </a:xfrm>
            <a:custGeom>
              <a:avLst/>
              <a:gdLst/>
              <a:ahLst/>
              <a:cxnLst/>
              <a:rect l="0" t="0" r="0" b="0"/>
              <a:pathLst>
                <a:path w="64294" h="271463">
                  <a:moveTo>
                    <a:pt x="64293" y="0"/>
                  </a:moveTo>
                  <a:lnTo>
                    <a:pt x="64293" y="7143"/>
                  </a:lnTo>
                  <a:lnTo>
                    <a:pt x="58142" y="7143"/>
                  </a:lnTo>
                  <a:lnTo>
                    <a:pt x="61236" y="3351"/>
                  </a:lnTo>
                  <a:lnTo>
                    <a:pt x="61462" y="2234"/>
                  </a:lnTo>
                  <a:lnTo>
                    <a:pt x="60818" y="1489"/>
                  </a:lnTo>
                  <a:lnTo>
                    <a:pt x="57151" y="0"/>
                  </a:lnTo>
                  <a:lnTo>
                    <a:pt x="50300" y="0"/>
                  </a:lnTo>
                  <a:lnTo>
                    <a:pt x="57065" y="0"/>
                  </a:lnTo>
                  <a:lnTo>
                    <a:pt x="50991" y="0"/>
                  </a:lnTo>
                  <a:lnTo>
                    <a:pt x="50663" y="793"/>
                  </a:lnTo>
                  <a:lnTo>
                    <a:pt x="50298" y="3792"/>
                  </a:lnTo>
                  <a:lnTo>
                    <a:pt x="48019" y="7770"/>
                  </a:lnTo>
                  <a:lnTo>
                    <a:pt x="45154" y="12184"/>
                  </a:lnTo>
                  <a:lnTo>
                    <a:pt x="43541" y="19926"/>
                  </a:lnTo>
                  <a:lnTo>
                    <a:pt x="42269" y="31921"/>
                  </a:lnTo>
                  <a:lnTo>
                    <a:pt x="39159" y="40910"/>
                  </a:lnTo>
                  <a:lnTo>
                    <a:pt x="39364" y="50196"/>
                  </a:lnTo>
                  <a:lnTo>
                    <a:pt x="40530" y="54895"/>
                  </a:lnTo>
                  <a:lnTo>
                    <a:pt x="39709" y="64350"/>
                  </a:lnTo>
                  <a:lnTo>
                    <a:pt x="36507" y="83354"/>
                  </a:lnTo>
                  <a:lnTo>
                    <a:pt x="35822" y="114928"/>
                  </a:lnTo>
                  <a:lnTo>
                    <a:pt x="33632" y="135917"/>
                  </a:lnTo>
                  <a:lnTo>
                    <a:pt x="28447" y="171474"/>
                  </a:lnTo>
                  <a:lnTo>
                    <a:pt x="22511" y="207171"/>
                  </a:lnTo>
                  <a:lnTo>
                    <a:pt x="13802" y="235117"/>
                  </a:lnTo>
                  <a:lnTo>
                    <a:pt x="9116" y="249845"/>
                  </a:lnTo>
                  <a:lnTo>
                    <a:pt x="7533" y="265252"/>
                  </a:lnTo>
                  <a:lnTo>
                    <a:pt x="6609" y="267322"/>
                  </a:lnTo>
                  <a:lnTo>
                    <a:pt x="5200" y="268702"/>
                  </a:lnTo>
                  <a:lnTo>
                    <a:pt x="0" y="271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7"/>
            <p:cNvSpPr/>
            <p:nvPr/>
          </p:nvSpPr>
          <p:spPr>
            <a:xfrm>
              <a:off x="3686175" y="3293269"/>
              <a:ext cx="292895" cy="350045"/>
            </a:xfrm>
            <a:custGeom>
              <a:avLst/>
              <a:gdLst/>
              <a:ahLst/>
              <a:cxnLst/>
              <a:rect l="0" t="0" r="0" b="0"/>
              <a:pathLst>
                <a:path w="292895" h="350045">
                  <a:moveTo>
                    <a:pt x="292894" y="0"/>
                  </a:moveTo>
                  <a:lnTo>
                    <a:pt x="292894" y="3792"/>
                  </a:lnTo>
                  <a:lnTo>
                    <a:pt x="290777" y="7771"/>
                  </a:lnTo>
                  <a:lnTo>
                    <a:pt x="281503" y="19132"/>
                  </a:lnTo>
                  <a:lnTo>
                    <a:pt x="279893" y="23849"/>
                  </a:lnTo>
                  <a:lnTo>
                    <a:pt x="259696" y="45611"/>
                  </a:lnTo>
                  <a:lnTo>
                    <a:pt x="244356" y="68188"/>
                  </a:lnTo>
                  <a:lnTo>
                    <a:pt x="215682" y="100525"/>
                  </a:lnTo>
                  <a:lnTo>
                    <a:pt x="195533" y="128688"/>
                  </a:lnTo>
                  <a:lnTo>
                    <a:pt x="170563" y="162091"/>
                  </a:lnTo>
                  <a:lnTo>
                    <a:pt x="144816" y="192443"/>
                  </a:lnTo>
                  <a:lnTo>
                    <a:pt x="120416" y="221369"/>
                  </a:lnTo>
                  <a:lnTo>
                    <a:pt x="91244" y="255047"/>
                  </a:lnTo>
                  <a:lnTo>
                    <a:pt x="62639" y="285616"/>
                  </a:lnTo>
                  <a:lnTo>
                    <a:pt x="43006" y="304568"/>
                  </a:lnTo>
                  <a:lnTo>
                    <a:pt x="12033" y="330948"/>
                  </a:lnTo>
                  <a:lnTo>
                    <a:pt x="9316" y="335736"/>
                  </a:lnTo>
                  <a:lnTo>
                    <a:pt x="8592" y="338124"/>
                  </a:lnTo>
                  <a:lnTo>
                    <a:pt x="7315" y="339716"/>
                  </a:lnTo>
                  <a:lnTo>
                    <a:pt x="1120" y="342480"/>
                  </a:lnTo>
                  <a:lnTo>
                    <a:pt x="498" y="344830"/>
                  </a:lnTo>
                  <a:lnTo>
                    <a:pt x="0" y="3500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8"/>
            <p:cNvSpPr/>
            <p:nvPr/>
          </p:nvSpPr>
          <p:spPr>
            <a:xfrm>
              <a:off x="3529013" y="3286125"/>
              <a:ext cx="214313" cy="328614"/>
            </a:xfrm>
            <a:custGeom>
              <a:avLst/>
              <a:gdLst/>
              <a:ahLst/>
              <a:cxnLst/>
              <a:rect l="0" t="0" r="0" b="0"/>
              <a:pathLst>
                <a:path w="214313" h="328614">
                  <a:moveTo>
                    <a:pt x="0" y="0"/>
                  </a:moveTo>
                  <a:lnTo>
                    <a:pt x="793" y="24836"/>
                  </a:lnTo>
                  <a:lnTo>
                    <a:pt x="14473" y="57210"/>
                  </a:lnTo>
                  <a:lnTo>
                    <a:pt x="23602" y="71455"/>
                  </a:lnTo>
                  <a:lnTo>
                    <a:pt x="50196" y="105668"/>
                  </a:lnTo>
                  <a:lnTo>
                    <a:pt x="78753" y="136476"/>
                  </a:lnTo>
                  <a:lnTo>
                    <a:pt x="104483" y="171548"/>
                  </a:lnTo>
                  <a:lnTo>
                    <a:pt x="130665" y="205065"/>
                  </a:lnTo>
                  <a:lnTo>
                    <a:pt x="153780" y="229596"/>
                  </a:lnTo>
                  <a:lnTo>
                    <a:pt x="170691" y="262333"/>
                  </a:lnTo>
                  <a:lnTo>
                    <a:pt x="188074" y="297540"/>
                  </a:lnTo>
                  <a:lnTo>
                    <a:pt x="194978" y="305013"/>
                  </a:lnTo>
                  <a:lnTo>
                    <a:pt x="208553" y="316278"/>
                  </a:lnTo>
                  <a:lnTo>
                    <a:pt x="211752" y="321278"/>
                  </a:lnTo>
                  <a:lnTo>
                    <a:pt x="214312" y="3286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9"/>
            <p:cNvSpPr/>
            <p:nvPr/>
          </p:nvSpPr>
          <p:spPr>
            <a:xfrm>
              <a:off x="3859073" y="3129050"/>
              <a:ext cx="305734" cy="185651"/>
            </a:xfrm>
            <a:custGeom>
              <a:avLst/>
              <a:gdLst/>
              <a:ahLst/>
              <a:cxnLst/>
              <a:rect l="0" t="0" r="0" b="0"/>
              <a:pathLst>
                <a:path w="305734" h="185651">
                  <a:moveTo>
                    <a:pt x="27127" y="14200"/>
                  </a:moveTo>
                  <a:lnTo>
                    <a:pt x="30919" y="10408"/>
                  </a:lnTo>
                  <a:lnTo>
                    <a:pt x="34898" y="8546"/>
                  </a:lnTo>
                  <a:lnTo>
                    <a:pt x="70311" y="1414"/>
                  </a:lnTo>
                  <a:lnTo>
                    <a:pt x="97195" y="0"/>
                  </a:lnTo>
                  <a:lnTo>
                    <a:pt x="104041" y="2068"/>
                  </a:lnTo>
                  <a:lnTo>
                    <a:pt x="110523" y="4839"/>
                  </a:lnTo>
                  <a:lnTo>
                    <a:pt x="121511" y="7193"/>
                  </a:lnTo>
                  <a:lnTo>
                    <a:pt x="123387" y="8735"/>
                  </a:lnTo>
                  <a:lnTo>
                    <a:pt x="124638" y="10557"/>
                  </a:lnTo>
                  <a:lnTo>
                    <a:pt x="126266" y="11771"/>
                  </a:lnTo>
                  <a:lnTo>
                    <a:pt x="130191" y="13120"/>
                  </a:lnTo>
                  <a:lnTo>
                    <a:pt x="131555" y="14274"/>
                  </a:lnTo>
                  <a:lnTo>
                    <a:pt x="137716" y="24048"/>
                  </a:lnTo>
                  <a:lnTo>
                    <a:pt x="138159" y="26322"/>
                  </a:lnTo>
                  <a:lnTo>
                    <a:pt x="137661" y="28631"/>
                  </a:lnTo>
                  <a:lnTo>
                    <a:pt x="135785" y="33314"/>
                  </a:lnTo>
                  <a:lnTo>
                    <a:pt x="133934" y="40413"/>
                  </a:lnTo>
                  <a:lnTo>
                    <a:pt x="124399" y="52303"/>
                  </a:lnTo>
                  <a:lnTo>
                    <a:pt x="88883" y="77524"/>
                  </a:lnTo>
                  <a:lnTo>
                    <a:pt x="53451" y="98141"/>
                  </a:lnTo>
                  <a:lnTo>
                    <a:pt x="19018" y="123436"/>
                  </a:lnTo>
                  <a:lnTo>
                    <a:pt x="0" y="141368"/>
                  </a:lnTo>
                  <a:lnTo>
                    <a:pt x="311" y="141841"/>
                  </a:lnTo>
                  <a:lnTo>
                    <a:pt x="4830" y="142663"/>
                  </a:lnTo>
                  <a:lnTo>
                    <a:pt x="35677" y="142783"/>
                  </a:lnTo>
                  <a:lnTo>
                    <a:pt x="70969" y="142787"/>
                  </a:lnTo>
                  <a:lnTo>
                    <a:pt x="97973" y="143581"/>
                  </a:lnTo>
                  <a:lnTo>
                    <a:pt x="130756" y="147697"/>
                  </a:lnTo>
                  <a:lnTo>
                    <a:pt x="164812" y="150063"/>
                  </a:lnTo>
                  <a:lnTo>
                    <a:pt x="196157" y="155439"/>
                  </a:lnTo>
                  <a:lnTo>
                    <a:pt x="229434" y="162058"/>
                  </a:lnTo>
                  <a:lnTo>
                    <a:pt x="258167" y="169047"/>
                  </a:lnTo>
                  <a:lnTo>
                    <a:pt x="291924" y="180896"/>
                  </a:lnTo>
                  <a:lnTo>
                    <a:pt x="305733" y="185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SMARTInkShape-Group13"/>
          <p:cNvGrpSpPr/>
          <p:nvPr/>
        </p:nvGrpSpPr>
        <p:grpSpPr>
          <a:xfrm>
            <a:off x="3300783" y="4659477"/>
            <a:ext cx="1292649" cy="1205543"/>
            <a:chOff x="3300783" y="4659477"/>
            <a:chExt cx="1292649" cy="1205543"/>
          </a:xfrm>
        </p:grpSpPr>
        <p:sp>
          <p:nvSpPr>
            <p:cNvPr id="18" name="SMARTInkShape-20"/>
            <p:cNvSpPr/>
            <p:nvPr/>
          </p:nvSpPr>
          <p:spPr>
            <a:xfrm>
              <a:off x="3914775" y="4886630"/>
              <a:ext cx="155193" cy="349740"/>
            </a:xfrm>
            <a:custGeom>
              <a:avLst/>
              <a:gdLst/>
              <a:ahLst/>
              <a:cxnLst/>
              <a:rect l="0" t="0" r="0" b="0"/>
              <a:pathLst>
                <a:path w="155193" h="349740">
                  <a:moveTo>
                    <a:pt x="0" y="49701"/>
                  </a:moveTo>
                  <a:lnTo>
                    <a:pt x="0" y="32003"/>
                  </a:lnTo>
                  <a:lnTo>
                    <a:pt x="2117" y="27813"/>
                  </a:lnTo>
                  <a:lnTo>
                    <a:pt x="11391" y="16303"/>
                  </a:lnTo>
                  <a:lnTo>
                    <a:pt x="13000" y="11575"/>
                  </a:lnTo>
                  <a:lnTo>
                    <a:pt x="14223" y="9996"/>
                  </a:lnTo>
                  <a:lnTo>
                    <a:pt x="17698" y="8242"/>
                  </a:lnTo>
                  <a:lnTo>
                    <a:pt x="31307" y="6322"/>
                  </a:lnTo>
                  <a:lnTo>
                    <a:pt x="40673" y="2011"/>
                  </a:lnTo>
                  <a:lnTo>
                    <a:pt x="58459" y="0"/>
                  </a:lnTo>
                  <a:lnTo>
                    <a:pt x="63817" y="1947"/>
                  </a:lnTo>
                  <a:lnTo>
                    <a:pt x="66357" y="3578"/>
                  </a:lnTo>
                  <a:lnTo>
                    <a:pt x="84194" y="8526"/>
                  </a:lnTo>
                  <a:lnTo>
                    <a:pt x="89807" y="11557"/>
                  </a:lnTo>
                  <a:lnTo>
                    <a:pt x="97430" y="14058"/>
                  </a:lnTo>
                  <a:lnTo>
                    <a:pt x="109511" y="23831"/>
                  </a:lnTo>
                  <a:lnTo>
                    <a:pt x="112171" y="30530"/>
                  </a:lnTo>
                  <a:lnTo>
                    <a:pt x="113880" y="43974"/>
                  </a:lnTo>
                  <a:lnTo>
                    <a:pt x="110383" y="55589"/>
                  </a:lnTo>
                  <a:lnTo>
                    <a:pt x="102090" y="68033"/>
                  </a:lnTo>
                  <a:lnTo>
                    <a:pt x="78576" y="101370"/>
                  </a:lnTo>
                  <a:lnTo>
                    <a:pt x="64293" y="120658"/>
                  </a:lnTo>
                  <a:lnTo>
                    <a:pt x="60325" y="125687"/>
                  </a:lnTo>
                  <a:lnTo>
                    <a:pt x="58561" y="130568"/>
                  </a:lnTo>
                  <a:lnTo>
                    <a:pt x="58884" y="132981"/>
                  </a:lnTo>
                  <a:lnTo>
                    <a:pt x="61360" y="137780"/>
                  </a:lnTo>
                  <a:lnTo>
                    <a:pt x="67217" y="144943"/>
                  </a:lnTo>
                  <a:lnTo>
                    <a:pt x="98762" y="170175"/>
                  </a:lnTo>
                  <a:lnTo>
                    <a:pt x="125130" y="187108"/>
                  </a:lnTo>
                  <a:lnTo>
                    <a:pt x="136823" y="198100"/>
                  </a:lnTo>
                  <a:lnTo>
                    <a:pt x="141222" y="201021"/>
                  </a:lnTo>
                  <a:lnTo>
                    <a:pt x="148226" y="210617"/>
                  </a:lnTo>
                  <a:lnTo>
                    <a:pt x="154515" y="227290"/>
                  </a:lnTo>
                  <a:lnTo>
                    <a:pt x="155192" y="238167"/>
                  </a:lnTo>
                  <a:lnTo>
                    <a:pt x="149159" y="262436"/>
                  </a:lnTo>
                  <a:lnTo>
                    <a:pt x="136532" y="286544"/>
                  </a:lnTo>
                  <a:lnTo>
                    <a:pt x="105606" y="322253"/>
                  </a:lnTo>
                  <a:lnTo>
                    <a:pt x="78581" y="3497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1"/>
            <p:cNvSpPr/>
            <p:nvPr/>
          </p:nvSpPr>
          <p:spPr>
            <a:xfrm>
              <a:off x="4100513" y="5186363"/>
              <a:ext cx="314326" cy="328485"/>
            </a:xfrm>
            <a:custGeom>
              <a:avLst/>
              <a:gdLst/>
              <a:ahLst/>
              <a:cxnLst/>
              <a:rect l="0" t="0" r="0" b="0"/>
              <a:pathLst>
                <a:path w="314326" h="328485">
                  <a:moveTo>
                    <a:pt x="314325" y="0"/>
                  </a:moveTo>
                  <a:lnTo>
                    <a:pt x="314325" y="3792"/>
                  </a:lnTo>
                  <a:lnTo>
                    <a:pt x="313531" y="4909"/>
                  </a:lnTo>
                  <a:lnTo>
                    <a:pt x="312208" y="5654"/>
                  </a:lnTo>
                  <a:lnTo>
                    <a:pt x="310532" y="6150"/>
                  </a:lnTo>
                  <a:lnTo>
                    <a:pt x="275921" y="31168"/>
                  </a:lnTo>
                  <a:lnTo>
                    <a:pt x="242713" y="53931"/>
                  </a:lnTo>
                  <a:lnTo>
                    <a:pt x="217658" y="77240"/>
                  </a:lnTo>
                  <a:lnTo>
                    <a:pt x="186398" y="101158"/>
                  </a:lnTo>
                  <a:lnTo>
                    <a:pt x="157293" y="128813"/>
                  </a:lnTo>
                  <a:lnTo>
                    <a:pt x="130730" y="159323"/>
                  </a:lnTo>
                  <a:lnTo>
                    <a:pt x="106168" y="191896"/>
                  </a:lnTo>
                  <a:lnTo>
                    <a:pt x="79179" y="221261"/>
                  </a:lnTo>
                  <a:lnTo>
                    <a:pt x="57738" y="249992"/>
                  </a:lnTo>
                  <a:lnTo>
                    <a:pt x="34208" y="284951"/>
                  </a:lnTo>
                  <a:lnTo>
                    <a:pt x="10403" y="318725"/>
                  </a:lnTo>
                  <a:lnTo>
                    <a:pt x="7572" y="327153"/>
                  </a:lnTo>
                  <a:lnTo>
                    <a:pt x="6636" y="327639"/>
                  </a:lnTo>
                  <a:lnTo>
                    <a:pt x="1030" y="328484"/>
                  </a:lnTo>
                  <a:lnTo>
                    <a:pt x="687" y="327733"/>
                  </a:lnTo>
                  <a:lnTo>
                    <a:pt x="0" y="3214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2"/>
            <p:cNvSpPr/>
            <p:nvPr/>
          </p:nvSpPr>
          <p:spPr>
            <a:xfrm>
              <a:off x="4007645" y="5179219"/>
              <a:ext cx="114300" cy="257176"/>
            </a:xfrm>
            <a:custGeom>
              <a:avLst/>
              <a:gdLst/>
              <a:ahLst/>
              <a:cxnLst/>
              <a:rect l="0" t="0" r="0" b="0"/>
              <a:pathLst>
                <a:path w="114300" h="257176">
                  <a:moveTo>
                    <a:pt x="7143" y="0"/>
                  </a:moveTo>
                  <a:lnTo>
                    <a:pt x="25" y="0"/>
                  </a:lnTo>
                  <a:lnTo>
                    <a:pt x="0" y="10642"/>
                  </a:lnTo>
                  <a:lnTo>
                    <a:pt x="3791" y="20792"/>
                  </a:lnTo>
                  <a:lnTo>
                    <a:pt x="11390" y="33534"/>
                  </a:lnTo>
                  <a:lnTo>
                    <a:pt x="14222" y="45214"/>
                  </a:lnTo>
                  <a:lnTo>
                    <a:pt x="30826" y="71923"/>
                  </a:lnTo>
                  <a:lnTo>
                    <a:pt x="58251" y="104803"/>
                  </a:lnTo>
                  <a:lnTo>
                    <a:pt x="77498" y="137145"/>
                  </a:lnTo>
                  <a:lnTo>
                    <a:pt x="94945" y="172567"/>
                  </a:lnTo>
                  <a:lnTo>
                    <a:pt x="104998" y="199545"/>
                  </a:lnTo>
                  <a:lnTo>
                    <a:pt x="112620" y="232096"/>
                  </a:lnTo>
                  <a:lnTo>
                    <a:pt x="114299"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3"/>
            <p:cNvSpPr/>
            <p:nvPr/>
          </p:nvSpPr>
          <p:spPr>
            <a:xfrm>
              <a:off x="3300783" y="4659477"/>
              <a:ext cx="462664" cy="529551"/>
            </a:xfrm>
            <a:custGeom>
              <a:avLst/>
              <a:gdLst/>
              <a:ahLst/>
              <a:cxnLst/>
              <a:rect l="0" t="0" r="0" b="0"/>
              <a:pathLst>
                <a:path w="462664" h="529551">
                  <a:moveTo>
                    <a:pt x="428255" y="69686"/>
                  </a:moveTo>
                  <a:lnTo>
                    <a:pt x="422551" y="63189"/>
                  </a:lnTo>
                  <a:lnTo>
                    <a:pt x="411462" y="46742"/>
                  </a:lnTo>
                  <a:lnTo>
                    <a:pt x="378058" y="21203"/>
                  </a:lnTo>
                  <a:lnTo>
                    <a:pt x="344002" y="5525"/>
                  </a:lnTo>
                  <a:lnTo>
                    <a:pt x="332865" y="1482"/>
                  </a:lnTo>
                  <a:lnTo>
                    <a:pt x="313208" y="0"/>
                  </a:lnTo>
                  <a:lnTo>
                    <a:pt x="283115" y="6208"/>
                  </a:lnTo>
                  <a:lnTo>
                    <a:pt x="256134" y="14894"/>
                  </a:lnTo>
                  <a:lnTo>
                    <a:pt x="225914" y="27522"/>
                  </a:lnTo>
                  <a:lnTo>
                    <a:pt x="193941" y="41317"/>
                  </a:lnTo>
                  <a:lnTo>
                    <a:pt x="162243" y="57576"/>
                  </a:lnTo>
                  <a:lnTo>
                    <a:pt x="131949" y="77475"/>
                  </a:lnTo>
                  <a:lnTo>
                    <a:pt x="96587" y="109324"/>
                  </a:lnTo>
                  <a:lnTo>
                    <a:pt x="72278" y="136816"/>
                  </a:lnTo>
                  <a:lnTo>
                    <a:pt x="49995" y="165071"/>
                  </a:lnTo>
                  <a:lnTo>
                    <a:pt x="32103" y="193551"/>
                  </a:lnTo>
                  <a:lnTo>
                    <a:pt x="16748" y="225890"/>
                  </a:lnTo>
                  <a:lnTo>
                    <a:pt x="9728" y="256815"/>
                  </a:lnTo>
                  <a:lnTo>
                    <a:pt x="3856" y="289878"/>
                  </a:lnTo>
                  <a:lnTo>
                    <a:pt x="882" y="321018"/>
                  </a:lnTo>
                  <a:lnTo>
                    <a:pt x="0" y="354146"/>
                  </a:lnTo>
                  <a:lnTo>
                    <a:pt x="3532" y="385304"/>
                  </a:lnTo>
                  <a:lnTo>
                    <a:pt x="9605" y="414645"/>
                  </a:lnTo>
                  <a:lnTo>
                    <a:pt x="20224" y="443446"/>
                  </a:lnTo>
                  <a:lnTo>
                    <a:pt x="38035" y="475920"/>
                  </a:lnTo>
                  <a:lnTo>
                    <a:pt x="61582" y="508679"/>
                  </a:lnTo>
                  <a:lnTo>
                    <a:pt x="79634" y="520256"/>
                  </a:lnTo>
                  <a:lnTo>
                    <a:pt x="100064" y="528713"/>
                  </a:lnTo>
                  <a:lnTo>
                    <a:pt x="114117" y="529550"/>
                  </a:lnTo>
                  <a:lnTo>
                    <a:pt x="142541" y="523619"/>
                  </a:lnTo>
                  <a:lnTo>
                    <a:pt x="176790" y="508308"/>
                  </a:lnTo>
                  <a:lnTo>
                    <a:pt x="204698" y="489896"/>
                  </a:lnTo>
                  <a:lnTo>
                    <a:pt x="233869" y="467771"/>
                  </a:lnTo>
                  <a:lnTo>
                    <a:pt x="266501" y="437580"/>
                  </a:lnTo>
                  <a:lnTo>
                    <a:pt x="297425" y="407380"/>
                  </a:lnTo>
                  <a:lnTo>
                    <a:pt x="330576" y="373648"/>
                  </a:lnTo>
                  <a:lnTo>
                    <a:pt x="360860" y="338519"/>
                  </a:lnTo>
                  <a:lnTo>
                    <a:pt x="389148" y="302974"/>
                  </a:lnTo>
                  <a:lnTo>
                    <a:pt x="412963" y="268101"/>
                  </a:lnTo>
                  <a:lnTo>
                    <a:pt x="434307" y="236514"/>
                  </a:lnTo>
                  <a:lnTo>
                    <a:pt x="450245" y="203165"/>
                  </a:lnTo>
                  <a:lnTo>
                    <a:pt x="459553" y="172823"/>
                  </a:lnTo>
                  <a:lnTo>
                    <a:pt x="462663" y="144519"/>
                  </a:lnTo>
                  <a:lnTo>
                    <a:pt x="461598" y="113219"/>
                  </a:lnTo>
                  <a:lnTo>
                    <a:pt x="454009" y="91316"/>
                  </a:lnTo>
                  <a:lnTo>
                    <a:pt x="437223" y="66373"/>
                  </a:lnTo>
                  <a:lnTo>
                    <a:pt x="423327" y="51065"/>
                  </a:lnTo>
                  <a:lnTo>
                    <a:pt x="411777" y="45535"/>
                  </a:lnTo>
                  <a:lnTo>
                    <a:pt x="377166" y="37577"/>
                  </a:lnTo>
                  <a:lnTo>
                    <a:pt x="343962" y="40178"/>
                  </a:lnTo>
                  <a:lnTo>
                    <a:pt x="310445" y="44718"/>
                  </a:lnTo>
                  <a:lnTo>
                    <a:pt x="282664" y="54791"/>
                  </a:lnTo>
                  <a:lnTo>
                    <a:pt x="254324" y="67830"/>
                  </a:lnTo>
                  <a:lnTo>
                    <a:pt x="222801" y="85664"/>
                  </a:lnTo>
                  <a:lnTo>
                    <a:pt x="199655" y="982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
            <p:cNvSpPr/>
            <p:nvPr/>
          </p:nvSpPr>
          <p:spPr>
            <a:xfrm>
              <a:off x="4386723" y="4809039"/>
              <a:ext cx="206709" cy="427331"/>
            </a:xfrm>
            <a:custGeom>
              <a:avLst/>
              <a:gdLst/>
              <a:ahLst/>
              <a:cxnLst/>
              <a:rect l="0" t="0" r="0" b="0"/>
              <a:pathLst>
                <a:path w="206709" h="427331">
                  <a:moveTo>
                    <a:pt x="206708" y="20136"/>
                  </a:moveTo>
                  <a:lnTo>
                    <a:pt x="206708" y="16344"/>
                  </a:lnTo>
                  <a:lnTo>
                    <a:pt x="205915" y="15227"/>
                  </a:lnTo>
                  <a:lnTo>
                    <a:pt x="204592" y="14482"/>
                  </a:lnTo>
                  <a:lnTo>
                    <a:pt x="194523" y="12395"/>
                  </a:lnTo>
                  <a:lnTo>
                    <a:pt x="174787" y="1618"/>
                  </a:lnTo>
                  <a:lnTo>
                    <a:pt x="165798" y="0"/>
                  </a:lnTo>
                  <a:lnTo>
                    <a:pt x="134587" y="4530"/>
                  </a:lnTo>
                  <a:lnTo>
                    <a:pt x="106560" y="9380"/>
                  </a:lnTo>
                  <a:lnTo>
                    <a:pt x="77300" y="22892"/>
                  </a:lnTo>
                  <a:lnTo>
                    <a:pt x="46003" y="36144"/>
                  </a:lnTo>
                  <a:lnTo>
                    <a:pt x="16260" y="57495"/>
                  </a:lnTo>
                  <a:lnTo>
                    <a:pt x="4783" y="75229"/>
                  </a:lnTo>
                  <a:lnTo>
                    <a:pt x="1093" y="89288"/>
                  </a:lnTo>
                  <a:lnTo>
                    <a:pt x="0" y="103508"/>
                  </a:lnTo>
                  <a:lnTo>
                    <a:pt x="1861" y="110901"/>
                  </a:lnTo>
                  <a:lnTo>
                    <a:pt x="3468" y="113983"/>
                  </a:lnTo>
                  <a:lnTo>
                    <a:pt x="36230" y="139494"/>
                  </a:lnTo>
                  <a:lnTo>
                    <a:pt x="68934" y="158307"/>
                  </a:lnTo>
                  <a:lnTo>
                    <a:pt x="99149" y="179427"/>
                  </a:lnTo>
                  <a:lnTo>
                    <a:pt x="131840" y="202502"/>
                  </a:lnTo>
                  <a:lnTo>
                    <a:pt x="157465" y="223141"/>
                  </a:lnTo>
                  <a:lnTo>
                    <a:pt x="172098" y="242475"/>
                  </a:lnTo>
                  <a:lnTo>
                    <a:pt x="181019" y="262492"/>
                  </a:lnTo>
                  <a:lnTo>
                    <a:pt x="184903" y="294518"/>
                  </a:lnTo>
                  <a:lnTo>
                    <a:pt x="185111" y="307184"/>
                  </a:lnTo>
                  <a:lnTo>
                    <a:pt x="183579" y="312307"/>
                  </a:lnTo>
                  <a:lnTo>
                    <a:pt x="157838" y="346571"/>
                  </a:lnTo>
                  <a:lnTo>
                    <a:pt x="127336" y="370206"/>
                  </a:lnTo>
                  <a:lnTo>
                    <a:pt x="93098" y="393996"/>
                  </a:lnTo>
                  <a:lnTo>
                    <a:pt x="56690" y="4273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5"/>
            <p:cNvSpPr/>
            <p:nvPr/>
          </p:nvSpPr>
          <p:spPr>
            <a:xfrm>
              <a:off x="4050506" y="5407819"/>
              <a:ext cx="78583" cy="457201"/>
            </a:xfrm>
            <a:custGeom>
              <a:avLst/>
              <a:gdLst/>
              <a:ahLst/>
              <a:cxnLst/>
              <a:rect l="0" t="0" r="0" b="0"/>
              <a:pathLst>
                <a:path w="78583" h="457201">
                  <a:moveTo>
                    <a:pt x="78582" y="0"/>
                  </a:moveTo>
                  <a:lnTo>
                    <a:pt x="71464" y="0"/>
                  </a:lnTo>
                  <a:lnTo>
                    <a:pt x="71438" y="34150"/>
                  </a:lnTo>
                  <a:lnTo>
                    <a:pt x="69321" y="66597"/>
                  </a:lnTo>
                  <a:lnTo>
                    <a:pt x="65287" y="97116"/>
                  </a:lnTo>
                  <a:lnTo>
                    <a:pt x="60796" y="124377"/>
                  </a:lnTo>
                  <a:lnTo>
                    <a:pt x="54438" y="152564"/>
                  </a:lnTo>
                  <a:lnTo>
                    <a:pt x="47527" y="181024"/>
                  </a:lnTo>
                  <a:lnTo>
                    <a:pt x="40452" y="213356"/>
                  </a:lnTo>
                  <a:lnTo>
                    <a:pt x="33329" y="248072"/>
                  </a:lnTo>
                  <a:lnTo>
                    <a:pt x="28571" y="273767"/>
                  </a:lnTo>
                  <a:lnTo>
                    <a:pt x="23811" y="301062"/>
                  </a:lnTo>
                  <a:lnTo>
                    <a:pt x="19049" y="329067"/>
                  </a:lnTo>
                  <a:lnTo>
                    <a:pt x="14287" y="357390"/>
                  </a:lnTo>
                  <a:lnTo>
                    <a:pt x="9525" y="385058"/>
                  </a:lnTo>
                  <a:lnTo>
                    <a:pt x="4763" y="410585"/>
                  </a:lnTo>
                  <a:lnTo>
                    <a:pt x="941" y="445523"/>
                  </a:lnTo>
                  <a:lnTo>
                    <a:pt x="0" y="457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14"/>
          <p:cNvGrpSpPr/>
          <p:nvPr/>
        </p:nvGrpSpPr>
        <p:grpSpPr>
          <a:xfrm>
            <a:off x="7626435" y="4622006"/>
            <a:ext cx="581145" cy="1513772"/>
            <a:chOff x="7626435" y="4622006"/>
            <a:chExt cx="581145" cy="1513772"/>
          </a:xfrm>
        </p:grpSpPr>
        <p:sp>
          <p:nvSpPr>
            <p:cNvPr id="25" name="SMARTInkShape-26"/>
            <p:cNvSpPr/>
            <p:nvPr/>
          </p:nvSpPr>
          <p:spPr>
            <a:xfrm>
              <a:off x="7626435" y="5407819"/>
              <a:ext cx="451525" cy="727959"/>
            </a:xfrm>
            <a:custGeom>
              <a:avLst/>
              <a:gdLst/>
              <a:ahLst/>
              <a:cxnLst/>
              <a:rect l="0" t="0" r="0" b="0"/>
              <a:pathLst>
                <a:path w="451525" h="727959">
                  <a:moveTo>
                    <a:pt x="324559" y="0"/>
                  </a:moveTo>
                  <a:lnTo>
                    <a:pt x="310823" y="0"/>
                  </a:lnTo>
                  <a:lnTo>
                    <a:pt x="304431" y="2117"/>
                  </a:lnTo>
                  <a:lnTo>
                    <a:pt x="301615" y="3792"/>
                  </a:lnTo>
                  <a:lnTo>
                    <a:pt x="266648" y="10642"/>
                  </a:lnTo>
                  <a:lnTo>
                    <a:pt x="231590" y="23695"/>
                  </a:lnTo>
                  <a:lnTo>
                    <a:pt x="199303" y="44720"/>
                  </a:lnTo>
                  <a:lnTo>
                    <a:pt x="167261" y="71804"/>
                  </a:lnTo>
                  <a:lnTo>
                    <a:pt x="133297" y="102201"/>
                  </a:lnTo>
                  <a:lnTo>
                    <a:pt x="108609" y="131353"/>
                  </a:lnTo>
                  <a:lnTo>
                    <a:pt x="83303" y="165125"/>
                  </a:lnTo>
                  <a:lnTo>
                    <a:pt x="62840" y="200267"/>
                  </a:lnTo>
                  <a:lnTo>
                    <a:pt x="46723" y="235815"/>
                  </a:lnTo>
                  <a:lnTo>
                    <a:pt x="36770" y="260382"/>
                  </a:lnTo>
                  <a:lnTo>
                    <a:pt x="27054" y="287175"/>
                  </a:lnTo>
                  <a:lnTo>
                    <a:pt x="19562" y="314958"/>
                  </a:lnTo>
                  <a:lnTo>
                    <a:pt x="13585" y="343181"/>
                  </a:lnTo>
                  <a:lnTo>
                    <a:pt x="8283" y="371600"/>
                  </a:lnTo>
                  <a:lnTo>
                    <a:pt x="3281" y="397989"/>
                  </a:lnTo>
                  <a:lnTo>
                    <a:pt x="0" y="423740"/>
                  </a:lnTo>
                  <a:lnTo>
                    <a:pt x="1188" y="451060"/>
                  </a:lnTo>
                  <a:lnTo>
                    <a:pt x="4361" y="476961"/>
                  </a:lnTo>
                  <a:lnTo>
                    <a:pt x="8418" y="502495"/>
                  </a:lnTo>
                  <a:lnTo>
                    <a:pt x="12866" y="529719"/>
                  </a:lnTo>
                  <a:lnTo>
                    <a:pt x="19833" y="564235"/>
                  </a:lnTo>
                  <a:lnTo>
                    <a:pt x="30717" y="598363"/>
                  </a:lnTo>
                  <a:lnTo>
                    <a:pt x="43996" y="629818"/>
                  </a:lnTo>
                  <a:lnTo>
                    <a:pt x="57985" y="659247"/>
                  </a:lnTo>
                  <a:lnTo>
                    <a:pt x="82637" y="691138"/>
                  </a:lnTo>
                  <a:lnTo>
                    <a:pt x="103389" y="707578"/>
                  </a:lnTo>
                  <a:lnTo>
                    <a:pt x="138859" y="723318"/>
                  </a:lnTo>
                  <a:lnTo>
                    <a:pt x="174545" y="727958"/>
                  </a:lnTo>
                  <a:lnTo>
                    <a:pt x="206909" y="724731"/>
                  </a:lnTo>
                  <a:lnTo>
                    <a:pt x="234490" y="714886"/>
                  </a:lnTo>
                  <a:lnTo>
                    <a:pt x="267344" y="690840"/>
                  </a:lnTo>
                  <a:lnTo>
                    <a:pt x="301469" y="656339"/>
                  </a:lnTo>
                  <a:lnTo>
                    <a:pt x="324067" y="628388"/>
                  </a:lnTo>
                  <a:lnTo>
                    <a:pt x="345844" y="597880"/>
                  </a:lnTo>
                  <a:lnTo>
                    <a:pt x="365262" y="563706"/>
                  </a:lnTo>
                  <a:lnTo>
                    <a:pt x="376780" y="539461"/>
                  </a:lnTo>
                  <a:lnTo>
                    <a:pt x="389837" y="512810"/>
                  </a:lnTo>
                  <a:lnTo>
                    <a:pt x="401461" y="487207"/>
                  </a:lnTo>
                  <a:lnTo>
                    <a:pt x="411919" y="461805"/>
                  </a:lnTo>
                  <a:lnTo>
                    <a:pt x="421858" y="434641"/>
                  </a:lnTo>
                  <a:lnTo>
                    <a:pt x="431568" y="408809"/>
                  </a:lnTo>
                  <a:lnTo>
                    <a:pt x="439587" y="383305"/>
                  </a:lnTo>
                  <a:lnTo>
                    <a:pt x="443151" y="356095"/>
                  </a:lnTo>
                  <a:lnTo>
                    <a:pt x="446852" y="330244"/>
                  </a:lnTo>
                  <a:lnTo>
                    <a:pt x="450349" y="305525"/>
                  </a:lnTo>
                  <a:lnTo>
                    <a:pt x="451524" y="270089"/>
                  </a:lnTo>
                  <a:lnTo>
                    <a:pt x="447991" y="239129"/>
                  </a:lnTo>
                  <a:lnTo>
                    <a:pt x="445798" y="210641"/>
                  </a:lnTo>
                  <a:lnTo>
                    <a:pt x="439680" y="187560"/>
                  </a:lnTo>
                  <a:lnTo>
                    <a:pt x="419290" y="160097"/>
                  </a:lnTo>
                  <a:lnTo>
                    <a:pt x="405368" y="149212"/>
                  </a:lnTo>
                  <a:lnTo>
                    <a:pt x="387395" y="144753"/>
                  </a:lnTo>
                  <a:lnTo>
                    <a:pt x="359990" y="144039"/>
                  </a:lnTo>
                  <a:lnTo>
                    <a:pt x="329529" y="150719"/>
                  </a:lnTo>
                  <a:lnTo>
                    <a:pt x="294404" y="162811"/>
                  </a:lnTo>
                  <a:lnTo>
                    <a:pt x="260057" y="179994"/>
                  </a:lnTo>
                  <a:lnTo>
                    <a:pt x="227327" y="195176"/>
                  </a:lnTo>
                  <a:lnTo>
                    <a:pt x="217403"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7"/>
            <p:cNvSpPr/>
            <p:nvPr/>
          </p:nvSpPr>
          <p:spPr>
            <a:xfrm>
              <a:off x="7715250" y="4622006"/>
              <a:ext cx="492330" cy="542052"/>
            </a:xfrm>
            <a:custGeom>
              <a:avLst/>
              <a:gdLst/>
              <a:ahLst/>
              <a:cxnLst/>
              <a:rect l="0" t="0" r="0" b="0"/>
              <a:pathLst>
                <a:path w="492330" h="542052">
                  <a:moveTo>
                    <a:pt x="300038" y="0"/>
                  </a:moveTo>
                  <a:lnTo>
                    <a:pt x="280152" y="0"/>
                  </a:lnTo>
                  <a:lnTo>
                    <a:pt x="277255" y="794"/>
                  </a:lnTo>
                  <a:lnTo>
                    <a:pt x="275324" y="2117"/>
                  </a:lnTo>
                  <a:lnTo>
                    <a:pt x="274037" y="3792"/>
                  </a:lnTo>
                  <a:lnTo>
                    <a:pt x="246372" y="16590"/>
                  </a:lnTo>
                  <a:lnTo>
                    <a:pt x="215001" y="33792"/>
                  </a:lnTo>
                  <a:lnTo>
                    <a:pt x="185874" y="58181"/>
                  </a:lnTo>
                  <a:lnTo>
                    <a:pt x="157190" y="88046"/>
                  </a:lnTo>
                  <a:lnTo>
                    <a:pt x="133623" y="117104"/>
                  </a:lnTo>
                  <a:lnTo>
                    <a:pt x="108648" y="150850"/>
                  </a:lnTo>
                  <a:lnTo>
                    <a:pt x="94326" y="174995"/>
                  </a:lnTo>
                  <a:lnTo>
                    <a:pt x="82668" y="201601"/>
                  </a:lnTo>
                  <a:lnTo>
                    <a:pt x="72196" y="227184"/>
                  </a:lnTo>
                  <a:lnTo>
                    <a:pt x="62250" y="252577"/>
                  </a:lnTo>
                  <a:lnTo>
                    <a:pt x="52538" y="279738"/>
                  </a:lnTo>
                  <a:lnTo>
                    <a:pt x="45046" y="305568"/>
                  </a:lnTo>
                  <a:lnTo>
                    <a:pt x="39864" y="330277"/>
                  </a:lnTo>
                  <a:lnTo>
                    <a:pt x="37561" y="354488"/>
                  </a:lnTo>
                  <a:lnTo>
                    <a:pt x="36537" y="378477"/>
                  </a:lnTo>
                  <a:lnTo>
                    <a:pt x="36876" y="402369"/>
                  </a:lnTo>
                  <a:lnTo>
                    <a:pt x="41530" y="437338"/>
                  </a:lnTo>
                  <a:lnTo>
                    <a:pt x="48730" y="467366"/>
                  </a:lnTo>
                  <a:lnTo>
                    <a:pt x="61357" y="491698"/>
                  </a:lnTo>
                  <a:lnTo>
                    <a:pt x="86556" y="519136"/>
                  </a:lnTo>
                  <a:lnTo>
                    <a:pt x="107403" y="532966"/>
                  </a:lnTo>
                  <a:lnTo>
                    <a:pt x="121553" y="538499"/>
                  </a:lnTo>
                  <a:lnTo>
                    <a:pt x="152157" y="542051"/>
                  </a:lnTo>
                  <a:lnTo>
                    <a:pt x="170019" y="540949"/>
                  </a:lnTo>
                  <a:lnTo>
                    <a:pt x="197925" y="530610"/>
                  </a:lnTo>
                  <a:lnTo>
                    <a:pt x="226302" y="512818"/>
                  </a:lnTo>
                  <a:lnTo>
                    <a:pt x="255612" y="491671"/>
                  </a:lnTo>
                  <a:lnTo>
                    <a:pt x="288286" y="465650"/>
                  </a:lnTo>
                  <a:lnTo>
                    <a:pt x="318428" y="437038"/>
                  </a:lnTo>
                  <a:lnTo>
                    <a:pt x="348261" y="403778"/>
                  </a:lnTo>
                  <a:lnTo>
                    <a:pt x="370418" y="380541"/>
                  </a:lnTo>
                  <a:lnTo>
                    <a:pt x="391378" y="354866"/>
                  </a:lnTo>
                  <a:lnTo>
                    <a:pt x="411277" y="328375"/>
                  </a:lnTo>
                  <a:lnTo>
                    <a:pt x="430705" y="303372"/>
                  </a:lnTo>
                  <a:lnTo>
                    <a:pt x="447805" y="276913"/>
                  </a:lnTo>
                  <a:lnTo>
                    <a:pt x="462550" y="250073"/>
                  </a:lnTo>
                  <a:lnTo>
                    <a:pt x="474394" y="224914"/>
                  </a:lnTo>
                  <a:lnTo>
                    <a:pt x="486195" y="192230"/>
                  </a:lnTo>
                  <a:lnTo>
                    <a:pt x="490927" y="158646"/>
                  </a:lnTo>
                  <a:lnTo>
                    <a:pt x="492329" y="127351"/>
                  </a:lnTo>
                  <a:lnTo>
                    <a:pt x="488952" y="101763"/>
                  </a:lnTo>
                  <a:lnTo>
                    <a:pt x="479131" y="79100"/>
                  </a:lnTo>
                  <a:lnTo>
                    <a:pt x="455888" y="50903"/>
                  </a:lnTo>
                  <a:lnTo>
                    <a:pt x="434586" y="35103"/>
                  </a:lnTo>
                  <a:lnTo>
                    <a:pt x="407726" y="25835"/>
                  </a:lnTo>
                  <a:lnTo>
                    <a:pt x="374190" y="22736"/>
                  </a:lnTo>
                  <a:lnTo>
                    <a:pt x="348075" y="22011"/>
                  </a:lnTo>
                  <a:lnTo>
                    <a:pt x="320594" y="23806"/>
                  </a:lnTo>
                  <a:lnTo>
                    <a:pt x="291711" y="28043"/>
                  </a:lnTo>
                  <a:lnTo>
                    <a:pt x="260354" y="35218"/>
                  </a:lnTo>
                  <a:lnTo>
                    <a:pt x="230013" y="45815"/>
                  </a:lnTo>
                  <a:lnTo>
                    <a:pt x="199859" y="58463"/>
                  </a:lnTo>
                  <a:lnTo>
                    <a:pt x="167936" y="72021"/>
                  </a:lnTo>
                  <a:lnTo>
                    <a:pt x="137344" y="88101"/>
                  </a:lnTo>
                  <a:lnTo>
                    <a:pt x="107873" y="105037"/>
                  </a:lnTo>
                  <a:lnTo>
                    <a:pt x="78900" y="120502"/>
                  </a:lnTo>
                  <a:lnTo>
                    <a:pt x="43398" y="142596"/>
                  </a:lnTo>
                  <a:lnTo>
                    <a:pt x="11042" y="169014"/>
                  </a:lnTo>
                  <a:lnTo>
                    <a:pt x="0"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15"/>
          <p:cNvGrpSpPr/>
          <p:nvPr/>
        </p:nvGrpSpPr>
        <p:grpSpPr>
          <a:xfrm>
            <a:off x="5980408" y="4876661"/>
            <a:ext cx="345363" cy="1100784"/>
            <a:chOff x="5980408" y="4876661"/>
            <a:chExt cx="345363" cy="1100784"/>
          </a:xfrm>
        </p:grpSpPr>
        <p:sp>
          <p:nvSpPr>
            <p:cNvPr id="28" name="SMARTInkShape-28"/>
            <p:cNvSpPr/>
            <p:nvPr/>
          </p:nvSpPr>
          <p:spPr>
            <a:xfrm>
              <a:off x="5987913" y="5393531"/>
              <a:ext cx="333150" cy="583914"/>
            </a:xfrm>
            <a:custGeom>
              <a:avLst/>
              <a:gdLst/>
              <a:ahLst/>
              <a:cxnLst/>
              <a:rect l="0" t="0" r="0" b="0"/>
              <a:pathLst>
                <a:path w="333150" h="583914">
                  <a:moveTo>
                    <a:pt x="212862" y="0"/>
                  </a:moveTo>
                  <a:lnTo>
                    <a:pt x="201456" y="4910"/>
                  </a:lnTo>
                  <a:lnTo>
                    <a:pt x="190080" y="7276"/>
                  </a:lnTo>
                  <a:lnTo>
                    <a:pt x="188149" y="8819"/>
                  </a:lnTo>
                  <a:lnTo>
                    <a:pt x="186861" y="10642"/>
                  </a:lnTo>
                  <a:lnTo>
                    <a:pt x="167686" y="24180"/>
                  </a:lnTo>
                  <a:lnTo>
                    <a:pt x="148676" y="34328"/>
                  </a:lnTo>
                  <a:lnTo>
                    <a:pt x="118910" y="65051"/>
                  </a:lnTo>
                  <a:lnTo>
                    <a:pt x="86248" y="100112"/>
                  </a:lnTo>
                  <a:lnTo>
                    <a:pt x="61822" y="132400"/>
                  </a:lnTo>
                  <a:lnTo>
                    <a:pt x="44902" y="159968"/>
                  </a:lnTo>
                  <a:lnTo>
                    <a:pt x="29834" y="188245"/>
                  </a:lnTo>
                  <a:lnTo>
                    <a:pt x="19108" y="220523"/>
                  </a:lnTo>
                  <a:lnTo>
                    <a:pt x="10903" y="251431"/>
                  </a:lnTo>
                  <a:lnTo>
                    <a:pt x="3445" y="284489"/>
                  </a:lnTo>
                  <a:lnTo>
                    <a:pt x="0" y="315627"/>
                  </a:lnTo>
                  <a:lnTo>
                    <a:pt x="2771" y="344962"/>
                  </a:lnTo>
                  <a:lnTo>
                    <a:pt x="4827" y="373762"/>
                  </a:lnTo>
                  <a:lnTo>
                    <a:pt x="9229" y="402404"/>
                  </a:lnTo>
                  <a:lnTo>
                    <a:pt x="15560" y="430998"/>
                  </a:lnTo>
                  <a:lnTo>
                    <a:pt x="22463" y="459579"/>
                  </a:lnTo>
                  <a:lnTo>
                    <a:pt x="37610" y="492771"/>
                  </a:lnTo>
                  <a:lnTo>
                    <a:pt x="55889" y="526962"/>
                  </a:lnTo>
                  <a:lnTo>
                    <a:pt x="74787" y="553090"/>
                  </a:lnTo>
                  <a:lnTo>
                    <a:pt x="104221" y="576298"/>
                  </a:lnTo>
                  <a:lnTo>
                    <a:pt x="115364" y="581570"/>
                  </a:lnTo>
                  <a:lnTo>
                    <a:pt x="128255" y="583913"/>
                  </a:lnTo>
                  <a:lnTo>
                    <a:pt x="148900" y="581440"/>
                  </a:lnTo>
                  <a:lnTo>
                    <a:pt x="170098" y="571888"/>
                  </a:lnTo>
                  <a:lnTo>
                    <a:pt x="198594" y="547940"/>
                  </a:lnTo>
                  <a:lnTo>
                    <a:pt x="220012" y="521745"/>
                  </a:lnTo>
                  <a:lnTo>
                    <a:pt x="240645" y="488407"/>
                  </a:lnTo>
                  <a:lnTo>
                    <a:pt x="251933" y="462339"/>
                  </a:lnTo>
                  <a:lnTo>
                    <a:pt x="264358" y="436995"/>
                  </a:lnTo>
                  <a:lnTo>
                    <a:pt x="277024" y="410914"/>
                  </a:lnTo>
                  <a:lnTo>
                    <a:pt x="287945" y="380801"/>
                  </a:lnTo>
                  <a:lnTo>
                    <a:pt x="298091" y="351014"/>
                  </a:lnTo>
                  <a:lnTo>
                    <a:pt x="307891" y="321900"/>
                  </a:lnTo>
                  <a:lnTo>
                    <a:pt x="317539" y="293086"/>
                  </a:lnTo>
                  <a:lnTo>
                    <a:pt x="325002" y="266520"/>
                  </a:lnTo>
                  <a:lnTo>
                    <a:pt x="330170" y="241485"/>
                  </a:lnTo>
                  <a:lnTo>
                    <a:pt x="333080" y="205871"/>
                  </a:lnTo>
                  <a:lnTo>
                    <a:pt x="333149" y="174858"/>
                  </a:lnTo>
                  <a:lnTo>
                    <a:pt x="328495" y="146355"/>
                  </a:lnTo>
                  <a:lnTo>
                    <a:pt x="321295" y="123269"/>
                  </a:lnTo>
                  <a:lnTo>
                    <a:pt x="313706" y="111407"/>
                  </a:lnTo>
                  <a:lnTo>
                    <a:pt x="302925" y="102960"/>
                  </a:lnTo>
                  <a:lnTo>
                    <a:pt x="268276" y="80329"/>
                  </a:lnTo>
                  <a:lnTo>
                    <a:pt x="234065" y="67699"/>
                  </a:lnTo>
                  <a:lnTo>
                    <a:pt x="209906" y="62850"/>
                  </a:lnTo>
                  <a:lnTo>
                    <a:pt x="198575"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9"/>
            <p:cNvSpPr/>
            <p:nvPr/>
          </p:nvSpPr>
          <p:spPr>
            <a:xfrm>
              <a:off x="5980408" y="4876661"/>
              <a:ext cx="345363" cy="483350"/>
            </a:xfrm>
            <a:custGeom>
              <a:avLst/>
              <a:gdLst/>
              <a:ahLst/>
              <a:cxnLst/>
              <a:rect l="0" t="0" r="0" b="0"/>
              <a:pathLst>
                <a:path w="345363" h="483350">
                  <a:moveTo>
                    <a:pt x="191792" y="16808"/>
                  </a:moveTo>
                  <a:lnTo>
                    <a:pt x="169010" y="28992"/>
                  </a:lnTo>
                  <a:lnTo>
                    <a:pt x="134589" y="63058"/>
                  </a:lnTo>
                  <a:lnTo>
                    <a:pt x="106057" y="98439"/>
                  </a:lnTo>
                  <a:lnTo>
                    <a:pt x="84633" y="134128"/>
                  </a:lnTo>
                  <a:lnTo>
                    <a:pt x="70347" y="158908"/>
                  </a:lnTo>
                  <a:lnTo>
                    <a:pt x="56854" y="183945"/>
                  </a:lnTo>
                  <a:lnTo>
                    <a:pt x="45565" y="210947"/>
                  </a:lnTo>
                  <a:lnTo>
                    <a:pt x="33140" y="238823"/>
                  </a:lnTo>
                  <a:lnTo>
                    <a:pt x="21268" y="267088"/>
                  </a:lnTo>
                  <a:lnTo>
                    <a:pt x="13345" y="295524"/>
                  </a:lnTo>
                  <a:lnTo>
                    <a:pt x="7178" y="324039"/>
                  </a:lnTo>
                  <a:lnTo>
                    <a:pt x="2585" y="350998"/>
                  </a:lnTo>
                  <a:lnTo>
                    <a:pt x="0" y="384820"/>
                  </a:lnTo>
                  <a:lnTo>
                    <a:pt x="821" y="418037"/>
                  </a:lnTo>
                  <a:lnTo>
                    <a:pt x="12400" y="449282"/>
                  </a:lnTo>
                  <a:lnTo>
                    <a:pt x="19193" y="460637"/>
                  </a:lnTo>
                  <a:lnTo>
                    <a:pt x="36405" y="475161"/>
                  </a:lnTo>
                  <a:lnTo>
                    <a:pt x="49706" y="481929"/>
                  </a:lnTo>
                  <a:lnTo>
                    <a:pt x="63555" y="483349"/>
                  </a:lnTo>
                  <a:lnTo>
                    <a:pt x="95641" y="477794"/>
                  </a:lnTo>
                  <a:lnTo>
                    <a:pt x="127644" y="467465"/>
                  </a:lnTo>
                  <a:lnTo>
                    <a:pt x="154441" y="450638"/>
                  </a:lnTo>
                  <a:lnTo>
                    <a:pt x="189823" y="423619"/>
                  </a:lnTo>
                  <a:lnTo>
                    <a:pt x="212640" y="398223"/>
                  </a:lnTo>
                  <a:lnTo>
                    <a:pt x="234482" y="367680"/>
                  </a:lnTo>
                  <a:lnTo>
                    <a:pt x="256035" y="336405"/>
                  </a:lnTo>
                  <a:lnTo>
                    <a:pt x="277502" y="302003"/>
                  </a:lnTo>
                  <a:lnTo>
                    <a:pt x="291004" y="277705"/>
                  </a:lnTo>
                  <a:lnTo>
                    <a:pt x="302297" y="251031"/>
                  </a:lnTo>
                  <a:lnTo>
                    <a:pt x="312607" y="225417"/>
                  </a:lnTo>
                  <a:lnTo>
                    <a:pt x="322481" y="200805"/>
                  </a:lnTo>
                  <a:lnTo>
                    <a:pt x="332161" y="176636"/>
                  </a:lnTo>
                  <a:lnTo>
                    <a:pt x="337522" y="150549"/>
                  </a:lnTo>
                  <a:lnTo>
                    <a:pt x="340698" y="124667"/>
                  </a:lnTo>
                  <a:lnTo>
                    <a:pt x="345362" y="92246"/>
                  </a:lnTo>
                  <a:lnTo>
                    <a:pt x="343216" y="63325"/>
                  </a:lnTo>
                  <a:lnTo>
                    <a:pt x="340640" y="39322"/>
                  </a:lnTo>
                  <a:lnTo>
                    <a:pt x="334411" y="24433"/>
                  </a:lnTo>
                  <a:lnTo>
                    <a:pt x="324234" y="14111"/>
                  </a:lnTo>
                  <a:lnTo>
                    <a:pt x="298299" y="1017"/>
                  </a:lnTo>
                  <a:lnTo>
                    <a:pt x="284372" y="0"/>
                  </a:lnTo>
                  <a:lnTo>
                    <a:pt x="252236" y="5815"/>
                  </a:lnTo>
                  <a:lnTo>
                    <a:pt x="220902" y="19901"/>
                  </a:lnTo>
                  <a:lnTo>
                    <a:pt x="186482" y="42948"/>
                  </a:lnTo>
                  <a:lnTo>
                    <a:pt x="154941" y="66092"/>
                  </a:lnTo>
                  <a:lnTo>
                    <a:pt x="120355" y="953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SMARTInkShape-30"/>
          <p:cNvSpPr/>
          <p:nvPr/>
        </p:nvSpPr>
        <p:spPr>
          <a:xfrm>
            <a:off x="2650760" y="3587059"/>
            <a:ext cx="706679" cy="2055589"/>
          </a:xfrm>
          <a:custGeom>
            <a:avLst/>
            <a:gdLst/>
            <a:ahLst/>
            <a:cxnLst/>
            <a:rect l="0" t="0" r="0" b="0"/>
            <a:pathLst>
              <a:path w="706679" h="2055589">
                <a:moveTo>
                  <a:pt x="328184" y="163410"/>
                </a:moveTo>
                <a:lnTo>
                  <a:pt x="322481" y="169907"/>
                </a:lnTo>
                <a:lnTo>
                  <a:pt x="300542" y="201693"/>
                </a:lnTo>
                <a:lnTo>
                  <a:pt x="283448" y="234707"/>
                </a:lnTo>
                <a:lnTo>
                  <a:pt x="273477" y="267173"/>
                </a:lnTo>
                <a:lnTo>
                  <a:pt x="260822" y="302722"/>
                </a:lnTo>
                <a:lnTo>
                  <a:pt x="251678" y="329307"/>
                </a:lnTo>
                <a:lnTo>
                  <a:pt x="242323" y="359115"/>
                </a:lnTo>
                <a:lnTo>
                  <a:pt x="232874" y="390883"/>
                </a:lnTo>
                <a:lnTo>
                  <a:pt x="223382" y="423524"/>
                </a:lnTo>
                <a:lnTo>
                  <a:pt x="213872" y="458668"/>
                </a:lnTo>
                <a:lnTo>
                  <a:pt x="209113" y="476930"/>
                </a:lnTo>
                <a:lnTo>
                  <a:pt x="203560" y="496248"/>
                </a:lnTo>
                <a:lnTo>
                  <a:pt x="197476" y="516271"/>
                </a:lnTo>
                <a:lnTo>
                  <a:pt x="191039" y="536763"/>
                </a:lnTo>
                <a:lnTo>
                  <a:pt x="185160" y="557568"/>
                </a:lnTo>
                <a:lnTo>
                  <a:pt x="179654" y="578582"/>
                </a:lnTo>
                <a:lnTo>
                  <a:pt x="174395" y="599735"/>
                </a:lnTo>
                <a:lnTo>
                  <a:pt x="169302" y="621774"/>
                </a:lnTo>
                <a:lnTo>
                  <a:pt x="164319" y="644405"/>
                </a:lnTo>
                <a:lnTo>
                  <a:pt x="159409" y="667429"/>
                </a:lnTo>
                <a:lnTo>
                  <a:pt x="153755" y="691510"/>
                </a:lnTo>
                <a:lnTo>
                  <a:pt x="147604" y="716296"/>
                </a:lnTo>
                <a:lnTo>
                  <a:pt x="141122" y="741550"/>
                </a:lnTo>
                <a:lnTo>
                  <a:pt x="134420" y="766324"/>
                </a:lnTo>
                <a:lnTo>
                  <a:pt x="127570" y="790778"/>
                </a:lnTo>
                <a:lnTo>
                  <a:pt x="120623" y="815018"/>
                </a:lnTo>
                <a:lnTo>
                  <a:pt x="114403" y="839909"/>
                </a:lnTo>
                <a:lnTo>
                  <a:pt x="108670" y="865234"/>
                </a:lnTo>
                <a:lnTo>
                  <a:pt x="103260" y="890849"/>
                </a:lnTo>
                <a:lnTo>
                  <a:pt x="98066" y="917451"/>
                </a:lnTo>
                <a:lnTo>
                  <a:pt x="93016" y="944710"/>
                </a:lnTo>
                <a:lnTo>
                  <a:pt x="88061" y="972408"/>
                </a:lnTo>
                <a:lnTo>
                  <a:pt x="83171" y="999604"/>
                </a:lnTo>
                <a:lnTo>
                  <a:pt x="78323" y="1026466"/>
                </a:lnTo>
                <a:lnTo>
                  <a:pt x="73504" y="1053106"/>
                </a:lnTo>
                <a:lnTo>
                  <a:pt x="68703" y="1080390"/>
                </a:lnTo>
                <a:lnTo>
                  <a:pt x="63916" y="1108105"/>
                </a:lnTo>
                <a:lnTo>
                  <a:pt x="59136" y="1136107"/>
                </a:lnTo>
                <a:lnTo>
                  <a:pt x="54362" y="1163506"/>
                </a:lnTo>
                <a:lnTo>
                  <a:pt x="49592" y="1190503"/>
                </a:lnTo>
                <a:lnTo>
                  <a:pt x="44825" y="1217232"/>
                </a:lnTo>
                <a:lnTo>
                  <a:pt x="40059" y="1244577"/>
                </a:lnTo>
                <a:lnTo>
                  <a:pt x="35294" y="1272332"/>
                </a:lnTo>
                <a:lnTo>
                  <a:pt x="30530" y="1300360"/>
                </a:lnTo>
                <a:lnTo>
                  <a:pt x="26561" y="1327777"/>
                </a:lnTo>
                <a:lnTo>
                  <a:pt x="23120" y="1354785"/>
                </a:lnTo>
                <a:lnTo>
                  <a:pt x="20033" y="1381523"/>
                </a:lnTo>
                <a:lnTo>
                  <a:pt x="17181" y="1407285"/>
                </a:lnTo>
                <a:lnTo>
                  <a:pt x="14486" y="1432397"/>
                </a:lnTo>
                <a:lnTo>
                  <a:pt x="11896" y="1457077"/>
                </a:lnTo>
                <a:lnTo>
                  <a:pt x="9375" y="1482261"/>
                </a:lnTo>
                <a:lnTo>
                  <a:pt x="6901" y="1507781"/>
                </a:lnTo>
                <a:lnTo>
                  <a:pt x="4458" y="1533526"/>
                </a:lnTo>
                <a:lnTo>
                  <a:pt x="2829" y="1557833"/>
                </a:lnTo>
                <a:lnTo>
                  <a:pt x="1743" y="1581182"/>
                </a:lnTo>
                <a:lnTo>
                  <a:pt x="1019" y="1603891"/>
                </a:lnTo>
                <a:lnTo>
                  <a:pt x="537" y="1626968"/>
                </a:lnTo>
                <a:lnTo>
                  <a:pt x="215" y="1650290"/>
                </a:lnTo>
                <a:lnTo>
                  <a:pt x="0" y="1673776"/>
                </a:lnTo>
                <a:lnTo>
                  <a:pt x="651" y="1695783"/>
                </a:lnTo>
                <a:lnTo>
                  <a:pt x="1879" y="1716804"/>
                </a:lnTo>
                <a:lnTo>
                  <a:pt x="3491" y="1737169"/>
                </a:lnTo>
                <a:lnTo>
                  <a:pt x="5359" y="1757095"/>
                </a:lnTo>
                <a:lnTo>
                  <a:pt x="7399" y="1776729"/>
                </a:lnTo>
                <a:lnTo>
                  <a:pt x="9552" y="1796168"/>
                </a:lnTo>
                <a:lnTo>
                  <a:pt x="12575" y="1814685"/>
                </a:lnTo>
                <a:lnTo>
                  <a:pt x="20167" y="1850074"/>
                </a:lnTo>
                <a:lnTo>
                  <a:pt x="26717" y="1884324"/>
                </a:lnTo>
                <a:lnTo>
                  <a:pt x="33861" y="1916479"/>
                </a:lnTo>
                <a:lnTo>
                  <a:pt x="44974" y="1944000"/>
                </a:lnTo>
                <a:lnTo>
                  <a:pt x="64618" y="1978014"/>
                </a:lnTo>
                <a:lnTo>
                  <a:pt x="85519" y="2008200"/>
                </a:lnTo>
                <a:lnTo>
                  <a:pt x="106793" y="2029668"/>
                </a:lnTo>
                <a:lnTo>
                  <a:pt x="131971" y="2046082"/>
                </a:lnTo>
                <a:lnTo>
                  <a:pt x="159539" y="2053416"/>
                </a:lnTo>
                <a:lnTo>
                  <a:pt x="187816" y="2055588"/>
                </a:lnTo>
                <a:lnTo>
                  <a:pt x="220095" y="2048647"/>
                </a:lnTo>
                <a:lnTo>
                  <a:pt x="254794" y="2032744"/>
                </a:lnTo>
                <a:lnTo>
                  <a:pt x="286418" y="2012952"/>
                </a:lnTo>
                <a:lnTo>
                  <a:pt x="319690" y="1984421"/>
                </a:lnTo>
                <a:lnTo>
                  <a:pt x="350891" y="1950832"/>
                </a:lnTo>
                <a:lnTo>
                  <a:pt x="372671" y="1925401"/>
                </a:lnTo>
                <a:lnTo>
                  <a:pt x="394787" y="1896635"/>
                </a:lnTo>
                <a:lnTo>
                  <a:pt x="415200" y="1862684"/>
                </a:lnTo>
                <a:lnTo>
                  <a:pt x="434856" y="1828545"/>
                </a:lnTo>
                <a:lnTo>
                  <a:pt x="454175" y="1793264"/>
                </a:lnTo>
                <a:lnTo>
                  <a:pt x="463771" y="1773854"/>
                </a:lnTo>
                <a:lnTo>
                  <a:pt x="473344" y="1753771"/>
                </a:lnTo>
                <a:lnTo>
                  <a:pt x="482901" y="1733238"/>
                </a:lnTo>
                <a:lnTo>
                  <a:pt x="492447" y="1712405"/>
                </a:lnTo>
                <a:lnTo>
                  <a:pt x="501987" y="1691373"/>
                </a:lnTo>
                <a:lnTo>
                  <a:pt x="510727" y="1670208"/>
                </a:lnTo>
                <a:lnTo>
                  <a:pt x="518936" y="1648955"/>
                </a:lnTo>
                <a:lnTo>
                  <a:pt x="526789" y="1627642"/>
                </a:lnTo>
                <a:lnTo>
                  <a:pt x="534406" y="1605495"/>
                </a:lnTo>
                <a:lnTo>
                  <a:pt x="541865" y="1582794"/>
                </a:lnTo>
                <a:lnTo>
                  <a:pt x="549219" y="1559722"/>
                </a:lnTo>
                <a:lnTo>
                  <a:pt x="556503" y="1536403"/>
                </a:lnTo>
                <a:lnTo>
                  <a:pt x="563741" y="1512920"/>
                </a:lnTo>
                <a:lnTo>
                  <a:pt x="570946" y="1489327"/>
                </a:lnTo>
                <a:lnTo>
                  <a:pt x="578132" y="1465661"/>
                </a:lnTo>
                <a:lnTo>
                  <a:pt x="585303" y="1441946"/>
                </a:lnTo>
                <a:lnTo>
                  <a:pt x="592466" y="1418198"/>
                </a:lnTo>
                <a:lnTo>
                  <a:pt x="598828" y="1393636"/>
                </a:lnTo>
                <a:lnTo>
                  <a:pt x="604657" y="1368529"/>
                </a:lnTo>
                <a:lnTo>
                  <a:pt x="610130" y="1343060"/>
                </a:lnTo>
                <a:lnTo>
                  <a:pt x="615367" y="1317350"/>
                </a:lnTo>
                <a:lnTo>
                  <a:pt x="620445" y="1291478"/>
                </a:lnTo>
                <a:lnTo>
                  <a:pt x="625418" y="1265499"/>
                </a:lnTo>
                <a:lnTo>
                  <a:pt x="630322" y="1238655"/>
                </a:lnTo>
                <a:lnTo>
                  <a:pt x="635178" y="1211233"/>
                </a:lnTo>
                <a:lnTo>
                  <a:pt x="640003" y="1183428"/>
                </a:lnTo>
                <a:lnTo>
                  <a:pt x="644013" y="1156159"/>
                </a:lnTo>
                <a:lnTo>
                  <a:pt x="647481" y="1129249"/>
                </a:lnTo>
                <a:lnTo>
                  <a:pt x="650586" y="1102577"/>
                </a:lnTo>
                <a:lnTo>
                  <a:pt x="654244" y="1076065"/>
                </a:lnTo>
                <a:lnTo>
                  <a:pt x="658269" y="1049659"/>
                </a:lnTo>
                <a:lnTo>
                  <a:pt x="662541" y="1023324"/>
                </a:lnTo>
                <a:lnTo>
                  <a:pt x="666182" y="996242"/>
                </a:lnTo>
                <a:lnTo>
                  <a:pt x="669404" y="968663"/>
                </a:lnTo>
                <a:lnTo>
                  <a:pt x="672345" y="940751"/>
                </a:lnTo>
                <a:lnTo>
                  <a:pt x="675099" y="913412"/>
                </a:lnTo>
                <a:lnTo>
                  <a:pt x="677730" y="886455"/>
                </a:lnTo>
                <a:lnTo>
                  <a:pt x="680277" y="859753"/>
                </a:lnTo>
                <a:lnTo>
                  <a:pt x="682769" y="832426"/>
                </a:lnTo>
                <a:lnTo>
                  <a:pt x="685224" y="804683"/>
                </a:lnTo>
                <a:lnTo>
                  <a:pt x="687654" y="776663"/>
                </a:lnTo>
                <a:lnTo>
                  <a:pt x="690068" y="749252"/>
                </a:lnTo>
                <a:lnTo>
                  <a:pt x="692471" y="722246"/>
                </a:lnTo>
                <a:lnTo>
                  <a:pt x="694867" y="695511"/>
                </a:lnTo>
                <a:lnTo>
                  <a:pt x="697258" y="668163"/>
                </a:lnTo>
                <a:lnTo>
                  <a:pt x="699646" y="640405"/>
                </a:lnTo>
                <a:lnTo>
                  <a:pt x="702031" y="612376"/>
                </a:lnTo>
                <a:lnTo>
                  <a:pt x="703622" y="585752"/>
                </a:lnTo>
                <a:lnTo>
                  <a:pt x="704682" y="560065"/>
                </a:lnTo>
                <a:lnTo>
                  <a:pt x="705389" y="535003"/>
                </a:lnTo>
                <a:lnTo>
                  <a:pt x="705860" y="509563"/>
                </a:lnTo>
                <a:lnTo>
                  <a:pt x="706174" y="483872"/>
                </a:lnTo>
                <a:lnTo>
                  <a:pt x="706384" y="458014"/>
                </a:lnTo>
                <a:lnTo>
                  <a:pt x="706523" y="432837"/>
                </a:lnTo>
                <a:lnTo>
                  <a:pt x="706616" y="408116"/>
                </a:lnTo>
                <a:lnTo>
                  <a:pt x="706678" y="383697"/>
                </a:lnTo>
                <a:lnTo>
                  <a:pt x="705926" y="360274"/>
                </a:lnTo>
                <a:lnTo>
                  <a:pt x="704631" y="337515"/>
                </a:lnTo>
                <a:lnTo>
                  <a:pt x="702973" y="315199"/>
                </a:lnTo>
                <a:lnTo>
                  <a:pt x="700281" y="293971"/>
                </a:lnTo>
                <a:lnTo>
                  <a:pt x="696898" y="273470"/>
                </a:lnTo>
                <a:lnTo>
                  <a:pt x="693056" y="253452"/>
                </a:lnTo>
                <a:lnTo>
                  <a:pt x="688907" y="234550"/>
                </a:lnTo>
                <a:lnTo>
                  <a:pt x="684553" y="216393"/>
                </a:lnTo>
                <a:lnTo>
                  <a:pt x="674689" y="182195"/>
                </a:lnTo>
                <a:lnTo>
                  <a:pt x="662367" y="151121"/>
                </a:lnTo>
                <a:lnTo>
                  <a:pt x="646837" y="123552"/>
                </a:lnTo>
                <a:lnTo>
                  <a:pt x="628557" y="98070"/>
                </a:lnTo>
                <a:lnTo>
                  <a:pt x="595160" y="62999"/>
                </a:lnTo>
                <a:lnTo>
                  <a:pt x="569077" y="44964"/>
                </a:lnTo>
                <a:lnTo>
                  <a:pt x="539493" y="31128"/>
                </a:lnTo>
                <a:lnTo>
                  <a:pt x="507824" y="19686"/>
                </a:lnTo>
                <a:lnTo>
                  <a:pt x="475228" y="9310"/>
                </a:lnTo>
                <a:lnTo>
                  <a:pt x="440103" y="3640"/>
                </a:lnTo>
                <a:lnTo>
                  <a:pt x="421847" y="2128"/>
                </a:lnTo>
                <a:lnTo>
                  <a:pt x="402532" y="1120"/>
                </a:lnTo>
                <a:lnTo>
                  <a:pt x="382512" y="448"/>
                </a:lnTo>
                <a:lnTo>
                  <a:pt x="362021" y="0"/>
                </a:lnTo>
                <a:lnTo>
                  <a:pt x="342011" y="1288"/>
                </a:lnTo>
                <a:lnTo>
                  <a:pt x="322321" y="3735"/>
                </a:lnTo>
                <a:lnTo>
                  <a:pt x="302844" y="6953"/>
                </a:lnTo>
                <a:lnTo>
                  <a:pt x="283509" y="11481"/>
                </a:lnTo>
                <a:lnTo>
                  <a:pt x="264269" y="16880"/>
                </a:lnTo>
                <a:lnTo>
                  <a:pt x="245093" y="22861"/>
                </a:lnTo>
                <a:lnTo>
                  <a:pt x="225959" y="30023"/>
                </a:lnTo>
                <a:lnTo>
                  <a:pt x="206852" y="37973"/>
                </a:lnTo>
                <a:lnTo>
                  <a:pt x="187765" y="46448"/>
                </a:lnTo>
                <a:lnTo>
                  <a:pt x="153857" y="62214"/>
                </a:lnTo>
                <a:lnTo>
                  <a:pt x="125293" y="77159"/>
                </a:lnTo>
                <a:lnTo>
                  <a:pt x="85296" y="1062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15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2133600"/>
          </a:xfrm>
        </p:spPr>
        <p:txBody>
          <a:bodyPr>
            <a:normAutofit fontScale="92500" lnSpcReduction="20000"/>
          </a:bodyPr>
          <a:lstStyle/>
          <a:p>
            <a:pPr lvl="0"/>
            <a:r>
              <a:rPr lang="en-US" dirty="0"/>
              <a:t>Two species of hamster (X and Y) are in the genus </a:t>
            </a:r>
            <a:r>
              <a:rPr lang="en-US" dirty="0" err="1"/>
              <a:t>Cricetulus</a:t>
            </a:r>
            <a:r>
              <a:rPr lang="en-US" dirty="0"/>
              <a:t>, whereas a third species (Z) is instead part of genus </a:t>
            </a:r>
            <a:r>
              <a:rPr lang="en-US" dirty="0" err="1"/>
              <a:t>Mesocricetus</a:t>
            </a:r>
            <a:r>
              <a:rPr lang="en-US" dirty="0"/>
              <a:t>. Which of the following phylogenetic trees shows the correct evolutionary relatedness?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09800" y="2971800"/>
            <a:ext cx="4852572" cy="2595562"/>
          </a:xfrm>
          <a:prstGeom prst="rect">
            <a:avLst/>
          </a:prstGeom>
        </p:spPr>
      </p:pic>
      <p:sp>
        <p:nvSpPr>
          <p:cNvPr id="5" name="TextBox 4"/>
          <p:cNvSpPr txBox="1"/>
          <p:nvPr/>
        </p:nvSpPr>
        <p:spPr>
          <a:xfrm>
            <a:off x="1447800" y="5943600"/>
            <a:ext cx="1144865" cy="369332"/>
          </a:xfrm>
          <a:prstGeom prst="rect">
            <a:avLst/>
          </a:prstGeom>
          <a:noFill/>
        </p:spPr>
        <p:txBody>
          <a:bodyPr wrap="none" rtlCol="0">
            <a:spAutoFit/>
          </a:bodyPr>
          <a:lstStyle/>
          <a:p>
            <a:r>
              <a:rPr lang="en-US" dirty="0" smtClean="0"/>
              <a:t>Answer: D</a:t>
            </a:r>
            <a:endParaRPr lang="en-US" dirty="0"/>
          </a:p>
        </p:txBody>
      </p:sp>
    </p:spTree>
    <p:extLst>
      <p:ext uri="{BB962C8B-B14F-4D97-AF65-F5344CB8AC3E}">
        <p14:creationId xmlns:p14="http://schemas.microsoft.com/office/powerpoint/2010/main" val="21247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52400"/>
            <a:ext cx="8839200" cy="2514600"/>
          </a:xfrm>
        </p:spPr>
        <p:txBody>
          <a:bodyPr>
            <a:normAutofit fontScale="92500"/>
          </a:bodyPr>
          <a:lstStyle/>
          <a:p>
            <a:r>
              <a:rPr lang="en-US" dirty="0"/>
              <a:t>Five new species of bacteria were discovered in Antarctic ice core samples. The nucleotide (base) sequences of </a:t>
            </a:r>
            <a:r>
              <a:rPr lang="en-US" dirty="0" err="1"/>
              <a:t>rRNA</a:t>
            </a:r>
            <a:r>
              <a:rPr lang="en-US" dirty="0"/>
              <a:t> subunits were determined for the new species. The table below shows the number of nucleotide differences between the </a:t>
            </a:r>
            <a:r>
              <a:rPr lang="en-US" dirty="0" smtClean="0"/>
              <a:t>species.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2590800"/>
            <a:ext cx="4642299" cy="3980411"/>
          </a:xfrm>
          <a:prstGeom prst="rect">
            <a:avLst/>
          </a:prstGeom>
        </p:spPr>
      </p:pic>
      <p:sp>
        <p:nvSpPr>
          <p:cNvPr id="5" name="TextBox 4"/>
          <p:cNvSpPr txBox="1"/>
          <p:nvPr/>
        </p:nvSpPr>
        <p:spPr>
          <a:xfrm>
            <a:off x="6858000" y="3657600"/>
            <a:ext cx="1125629" cy="369332"/>
          </a:xfrm>
          <a:prstGeom prst="rect">
            <a:avLst/>
          </a:prstGeom>
          <a:noFill/>
        </p:spPr>
        <p:txBody>
          <a:bodyPr wrap="none" rtlCol="0">
            <a:spAutoFit/>
          </a:bodyPr>
          <a:lstStyle/>
          <a:p>
            <a:r>
              <a:rPr lang="en-US" dirty="0" smtClean="0"/>
              <a:t>Answer: C</a:t>
            </a:r>
            <a:endParaRPr lang="en-US" dirty="0"/>
          </a:p>
        </p:txBody>
      </p:sp>
      <p:grpSp>
        <p:nvGrpSpPr>
          <p:cNvPr id="8" name="SMARTInkShape-Group17"/>
          <p:cNvGrpSpPr/>
          <p:nvPr/>
        </p:nvGrpSpPr>
        <p:grpSpPr>
          <a:xfrm>
            <a:off x="6079331" y="2914836"/>
            <a:ext cx="871539" cy="707046"/>
            <a:chOff x="6079331" y="2914836"/>
            <a:chExt cx="871539" cy="707046"/>
          </a:xfrm>
        </p:grpSpPr>
        <p:sp>
          <p:nvSpPr>
            <p:cNvPr id="2" name="SMARTInkShape-31"/>
            <p:cNvSpPr/>
            <p:nvPr/>
          </p:nvSpPr>
          <p:spPr>
            <a:xfrm>
              <a:off x="6322219" y="3278981"/>
              <a:ext cx="628651" cy="342901"/>
            </a:xfrm>
            <a:custGeom>
              <a:avLst/>
              <a:gdLst/>
              <a:ahLst/>
              <a:cxnLst/>
              <a:rect l="0" t="0" r="0" b="0"/>
              <a:pathLst>
                <a:path w="628651" h="342901">
                  <a:moveTo>
                    <a:pt x="628650" y="0"/>
                  </a:moveTo>
                  <a:lnTo>
                    <a:pt x="612556" y="0"/>
                  </a:lnTo>
                  <a:lnTo>
                    <a:pt x="605357" y="4234"/>
                  </a:lnTo>
                  <a:lnTo>
                    <a:pt x="596073" y="10613"/>
                  </a:lnTo>
                  <a:lnTo>
                    <a:pt x="568592" y="23293"/>
                  </a:lnTo>
                  <a:lnTo>
                    <a:pt x="542064" y="38387"/>
                  </a:lnTo>
                  <a:lnTo>
                    <a:pt x="514095" y="55824"/>
                  </a:lnTo>
                  <a:lnTo>
                    <a:pt x="485700" y="73161"/>
                  </a:lnTo>
                  <a:lnTo>
                    <a:pt x="455061" y="95496"/>
                  </a:lnTo>
                  <a:lnTo>
                    <a:pt x="431643" y="112293"/>
                  </a:lnTo>
                  <a:lnTo>
                    <a:pt x="405360" y="127696"/>
                  </a:lnTo>
                  <a:lnTo>
                    <a:pt x="386127" y="135137"/>
                  </a:lnTo>
                  <a:lnTo>
                    <a:pt x="362987" y="142479"/>
                  </a:lnTo>
                  <a:lnTo>
                    <a:pt x="337241" y="149755"/>
                  </a:lnTo>
                  <a:lnTo>
                    <a:pt x="315315" y="157780"/>
                  </a:lnTo>
                  <a:lnTo>
                    <a:pt x="295935" y="166306"/>
                  </a:lnTo>
                  <a:lnTo>
                    <a:pt x="261702" y="183451"/>
                  </a:lnTo>
                  <a:lnTo>
                    <a:pt x="230611" y="199009"/>
                  </a:lnTo>
                  <a:lnTo>
                    <a:pt x="203035" y="213861"/>
                  </a:lnTo>
                  <a:lnTo>
                    <a:pt x="177551" y="228399"/>
                  </a:lnTo>
                  <a:lnTo>
                    <a:pt x="152994" y="242799"/>
                  </a:lnTo>
                  <a:lnTo>
                    <a:pt x="128852" y="257136"/>
                  </a:lnTo>
                  <a:lnTo>
                    <a:pt x="97181" y="276478"/>
                  </a:lnTo>
                  <a:lnTo>
                    <a:pt x="70599" y="294380"/>
                  </a:lnTo>
                  <a:lnTo>
                    <a:pt x="36964" y="317970"/>
                  </a:lnTo>
                  <a:lnTo>
                    <a:pt x="0" y="342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2"/>
            <p:cNvSpPr/>
            <p:nvPr/>
          </p:nvSpPr>
          <p:spPr>
            <a:xfrm>
              <a:off x="6272213" y="3243263"/>
              <a:ext cx="142876" cy="314326"/>
            </a:xfrm>
            <a:custGeom>
              <a:avLst/>
              <a:gdLst/>
              <a:ahLst/>
              <a:cxnLst/>
              <a:rect l="0" t="0" r="0" b="0"/>
              <a:pathLst>
                <a:path w="142876" h="314326">
                  <a:moveTo>
                    <a:pt x="0" y="0"/>
                  </a:moveTo>
                  <a:lnTo>
                    <a:pt x="0" y="6150"/>
                  </a:lnTo>
                  <a:lnTo>
                    <a:pt x="793" y="6481"/>
                  </a:lnTo>
                  <a:lnTo>
                    <a:pt x="3792" y="6849"/>
                  </a:lnTo>
                  <a:lnTo>
                    <a:pt x="4909" y="8535"/>
                  </a:lnTo>
                  <a:lnTo>
                    <a:pt x="7275" y="17698"/>
                  </a:lnTo>
                  <a:lnTo>
                    <a:pt x="27702" y="47990"/>
                  </a:lnTo>
                  <a:lnTo>
                    <a:pt x="54901" y="80024"/>
                  </a:lnTo>
                  <a:lnTo>
                    <a:pt x="83355" y="115419"/>
                  </a:lnTo>
                  <a:lnTo>
                    <a:pt x="102396" y="148005"/>
                  </a:lnTo>
                  <a:lnTo>
                    <a:pt x="111919" y="163411"/>
                  </a:lnTo>
                  <a:lnTo>
                    <a:pt x="111125" y="171647"/>
                  </a:lnTo>
                  <a:lnTo>
                    <a:pt x="95808" y="197613"/>
                  </a:lnTo>
                  <a:lnTo>
                    <a:pt x="93646" y="213241"/>
                  </a:lnTo>
                  <a:lnTo>
                    <a:pt x="96891" y="231633"/>
                  </a:lnTo>
                  <a:lnTo>
                    <a:pt x="113026" y="262601"/>
                  </a:lnTo>
                  <a:lnTo>
                    <a:pt x="117702" y="273874"/>
                  </a:lnTo>
                  <a:lnTo>
                    <a:pt x="121922" y="292020"/>
                  </a:lnTo>
                  <a:lnTo>
                    <a:pt x="142875" y="3143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3"/>
            <p:cNvSpPr/>
            <p:nvPr/>
          </p:nvSpPr>
          <p:spPr>
            <a:xfrm>
              <a:off x="6079331" y="2914836"/>
              <a:ext cx="264320" cy="264134"/>
            </a:xfrm>
            <a:custGeom>
              <a:avLst/>
              <a:gdLst/>
              <a:ahLst/>
              <a:cxnLst/>
              <a:rect l="0" t="0" r="0" b="0"/>
              <a:pathLst>
                <a:path w="264320" h="264134">
                  <a:moveTo>
                    <a:pt x="0" y="64108"/>
                  </a:moveTo>
                  <a:lnTo>
                    <a:pt x="0" y="47315"/>
                  </a:lnTo>
                  <a:lnTo>
                    <a:pt x="1588" y="44975"/>
                  </a:lnTo>
                  <a:lnTo>
                    <a:pt x="27435" y="26005"/>
                  </a:lnTo>
                  <a:lnTo>
                    <a:pt x="60058" y="14101"/>
                  </a:lnTo>
                  <a:lnTo>
                    <a:pt x="92032" y="4577"/>
                  </a:lnTo>
                  <a:lnTo>
                    <a:pt x="126982" y="755"/>
                  </a:lnTo>
                  <a:lnTo>
                    <a:pt x="162343" y="0"/>
                  </a:lnTo>
                  <a:lnTo>
                    <a:pt x="185156" y="1986"/>
                  </a:lnTo>
                  <a:lnTo>
                    <a:pt x="210405" y="9768"/>
                  </a:lnTo>
                  <a:lnTo>
                    <a:pt x="224976" y="18949"/>
                  </a:lnTo>
                  <a:lnTo>
                    <a:pt x="230429" y="23664"/>
                  </a:lnTo>
                  <a:lnTo>
                    <a:pt x="233382" y="28406"/>
                  </a:lnTo>
                  <a:lnTo>
                    <a:pt x="234694" y="33953"/>
                  </a:lnTo>
                  <a:lnTo>
                    <a:pt x="235606" y="51209"/>
                  </a:lnTo>
                  <a:lnTo>
                    <a:pt x="231450" y="58640"/>
                  </a:lnTo>
                  <a:lnTo>
                    <a:pt x="210572" y="80997"/>
                  </a:lnTo>
                  <a:lnTo>
                    <a:pt x="178102" y="104618"/>
                  </a:lnTo>
                  <a:lnTo>
                    <a:pt x="149128" y="128554"/>
                  </a:lnTo>
                  <a:lnTo>
                    <a:pt x="117887" y="151509"/>
                  </a:lnTo>
                  <a:lnTo>
                    <a:pt x="82503" y="185071"/>
                  </a:lnTo>
                  <a:lnTo>
                    <a:pt x="69831" y="204507"/>
                  </a:lnTo>
                  <a:lnTo>
                    <a:pt x="65935" y="218861"/>
                  </a:lnTo>
                  <a:lnTo>
                    <a:pt x="67140" y="228402"/>
                  </a:lnTo>
                  <a:lnTo>
                    <a:pt x="68573" y="233168"/>
                  </a:lnTo>
                  <a:lnTo>
                    <a:pt x="71909" y="237140"/>
                  </a:lnTo>
                  <a:lnTo>
                    <a:pt x="87982" y="246522"/>
                  </a:lnTo>
                  <a:lnTo>
                    <a:pt x="108618" y="253535"/>
                  </a:lnTo>
                  <a:lnTo>
                    <a:pt x="135283" y="255965"/>
                  </a:lnTo>
                  <a:lnTo>
                    <a:pt x="167966" y="257479"/>
                  </a:lnTo>
                  <a:lnTo>
                    <a:pt x="191068" y="260647"/>
                  </a:lnTo>
                  <a:lnTo>
                    <a:pt x="218799" y="262583"/>
                  </a:lnTo>
                  <a:lnTo>
                    <a:pt x="250831" y="263673"/>
                  </a:lnTo>
                  <a:lnTo>
                    <a:pt x="264319" y="264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34"/>
          <p:cNvSpPr/>
          <p:nvPr/>
        </p:nvSpPr>
        <p:spPr>
          <a:xfrm>
            <a:off x="7000875" y="2914650"/>
            <a:ext cx="35720" cy="271464"/>
          </a:xfrm>
          <a:custGeom>
            <a:avLst/>
            <a:gdLst/>
            <a:ahLst/>
            <a:cxnLst/>
            <a:rect l="0" t="0" r="0" b="0"/>
            <a:pathLst>
              <a:path w="35720" h="271464">
                <a:moveTo>
                  <a:pt x="35719" y="0"/>
                </a:moveTo>
                <a:lnTo>
                  <a:pt x="35719" y="16793"/>
                </a:lnTo>
                <a:lnTo>
                  <a:pt x="26900" y="50197"/>
                </a:lnTo>
                <a:lnTo>
                  <a:pt x="17242" y="79547"/>
                </a:lnTo>
                <a:lnTo>
                  <a:pt x="14677" y="114427"/>
                </a:lnTo>
                <a:lnTo>
                  <a:pt x="14364" y="143694"/>
                </a:lnTo>
                <a:lnTo>
                  <a:pt x="14303" y="177109"/>
                </a:lnTo>
                <a:lnTo>
                  <a:pt x="12175" y="199585"/>
                </a:lnTo>
                <a:lnTo>
                  <a:pt x="4345" y="228513"/>
                </a:lnTo>
                <a:lnTo>
                  <a:pt x="381" y="263870"/>
                </a:lnTo>
                <a:lnTo>
                  <a:pt x="0" y="2714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5"/>
          <p:cNvSpPr/>
          <p:nvPr/>
        </p:nvSpPr>
        <p:spPr>
          <a:xfrm>
            <a:off x="3950889" y="3336131"/>
            <a:ext cx="303194" cy="228411"/>
          </a:xfrm>
          <a:custGeom>
            <a:avLst/>
            <a:gdLst/>
            <a:ahLst/>
            <a:cxnLst/>
            <a:rect l="0" t="0" r="0" b="0"/>
            <a:pathLst>
              <a:path w="303194" h="228411">
                <a:moveTo>
                  <a:pt x="228205" y="0"/>
                </a:moveTo>
                <a:lnTo>
                  <a:pt x="194144" y="0"/>
                </a:lnTo>
                <a:lnTo>
                  <a:pt x="161487" y="7276"/>
                </a:lnTo>
                <a:lnTo>
                  <a:pt x="128190" y="21579"/>
                </a:lnTo>
                <a:lnTo>
                  <a:pt x="99617" y="37849"/>
                </a:lnTo>
                <a:lnTo>
                  <a:pt x="66280" y="69181"/>
                </a:lnTo>
                <a:lnTo>
                  <a:pt x="39424" y="102401"/>
                </a:lnTo>
                <a:lnTo>
                  <a:pt x="19979" y="126208"/>
                </a:lnTo>
                <a:lnTo>
                  <a:pt x="8545" y="160338"/>
                </a:lnTo>
                <a:lnTo>
                  <a:pt x="939" y="185715"/>
                </a:lnTo>
                <a:lnTo>
                  <a:pt x="0" y="198343"/>
                </a:lnTo>
                <a:lnTo>
                  <a:pt x="1897" y="205363"/>
                </a:lnTo>
                <a:lnTo>
                  <a:pt x="9582" y="216337"/>
                </a:lnTo>
                <a:lnTo>
                  <a:pt x="16408" y="223732"/>
                </a:lnTo>
                <a:lnTo>
                  <a:pt x="23212" y="226436"/>
                </a:lnTo>
                <a:lnTo>
                  <a:pt x="54036" y="228410"/>
                </a:lnTo>
                <a:lnTo>
                  <a:pt x="88585" y="224770"/>
                </a:lnTo>
                <a:lnTo>
                  <a:pt x="116545" y="218646"/>
                </a:lnTo>
                <a:lnTo>
                  <a:pt x="144938" y="211804"/>
                </a:lnTo>
                <a:lnTo>
                  <a:pt x="173458" y="200958"/>
                </a:lnTo>
                <a:lnTo>
                  <a:pt x="205837" y="188774"/>
                </a:lnTo>
                <a:lnTo>
                  <a:pt x="235164" y="176607"/>
                </a:lnTo>
                <a:lnTo>
                  <a:pt x="270424" y="151961"/>
                </a:lnTo>
                <a:lnTo>
                  <a:pt x="289990" y="137085"/>
                </a:lnTo>
                <a:lnTo>
                  <a:pt x="295353" y="128131"/>
                </a:lnTo>
                <a:lnTo>
                  <a:pt x="303193" y="104715"/>
                </a:lnTo>
                <a:lnTo>
                  <a:pt x="297803" y="71434"/>
                </a:lnTo>
                <a:lnTo>
                  <a:pt x="296035" y="66673"/>
                </a:lnTo>
                <a:lnTo>
                  <a:pt x="289837" y="59266"/>
                </a:lnTo>
                <a:lnTo>
                  <a:pt x="261573" y="37394"/>
                </a:lnTo>
                <a:lnTo>
                  <a:pt x="231092" y="26525"/>
                </a:lnTo>
                <a:lnTo>
                  <a:pt x="203836" y="22941"/>
                </a:lnTo>
                <a:lnTo>
                  <a:pt x="175653" y="18086"/>
                </a:lnTo>
                <a:lnTo>
                  <a:pt x="147193" y="15413"/>
                </a:lnTo>
                <a:lnTo>
                  <a:pt x="118653" y="18414"/>
                </a:lnTo>
                <a:lnTo>
                  <a:pt x="90088" y="24330"/>
                </a:lnTo>
                <a:lnTo>
                  <a:pt x="61516" y="34902"/>
                </a:lnTo>
                <a:lnTo>
                  <a:pt x="29434" y="49585"/>
                </a:lnTo>
                <a:lnTo>
                  <a:pt x="13892" y="57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SMARTInkShape-Group20"/>
          <p:cNvGrpSpPr/>
          <p:nvPr/>
        </p:nvGrpSpPr>
        <p:grpSpPr>
          <a:xfrm>
            <a:off x="7822406" y="2936385"/>
            <a:ext cx="950120" cy="899810"/>
            <a:chOff x="7822406" y="2936385"/>
            <a:chExt cx="950120" cy="899810"/>
          </a:xfrm>
        </p:grpSpPr>
        <p:sp>
          <p:nvSpPr>
            <p:cNvPr id="11" name="SMARTInkShape-36"/>
            <p:cNvSpPr/>
            <p:nvPr/>
          </p:nvSpPr>
          <p:spPr>
            <a:xfrm>
              <a:off x="8143875" y="3350419"/>
              <a:ext cx="385764" cy="228601"/>
            </a:xfrm>
            <a:custGeom>
              <a:avLst/>
              <a:gdLst/>
              <a:ahLst/>
              <a:cxnLst/>
              <a:rect l="0" t="0" r="0" b="0"/>
              <a:pathLst>
                <a:path w="385764" h="228601">
                  <a:moveTo>
                    <a:pt x="385763" y="0"/>
                  </a:moveTo>
                  <a:lnTo>
                    <a:pt x="379265" y="5703"/>
                  </a:lnTo>
                  <a:lnTo>
                    <a:pt x="368668" y="11391"/>
                  </a:lnTo>
                  <a:lnTo>
                    <a:pt x="334616" y="24005"/>
                  </a:lnTo>
                  <a:lnTo>
                    <a:pt x="303164" y="37197"/>
                  </a:lnTo>
                  <a:lnTo>
                    <a:pt x="275740" y="48768"/>
                  </a:lnTo>
                  <a:lnTo>
                    <a:pt x="247507" y="62251"/>
                  </a:lnTo>
                  <a:lnTo>
                    <a:pt x="215240" y="76300"/>
                  </a:lnTo>
                  <a:lnTo>
                    <a:pt x="184336" y="94309"/>
                  </a:lnTo>
                  <a:lnTo>
                    <a:pt x="155072" y="110934"/>
                  </a:lnTo>
                  <a:lnTo>
                    <a:pt x="126292" y="125914"/>
                  </a:lnTo>
                  <a:lnTo>
                    <a:pt x="93826" y="145198"/>
                  </a:lnTo>
                  <a:lnTo>
                    <a:pt x="64483" y="164295"/>
                  </a:lnTo>
                  <a:lnTo>
                    <a:pt x="51677" y="173826"/>
                  </a:lnTo>
                  <a:lnTo>
                    <a:pt x="17498" y="208624"/>
                  </a:lnTo>
                  <a:lnTo>
                    <a:pt x="10564" y="213421"/>
                  </a:lnTo>
                  <a:lnTo>
                    <a:pt x="0"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7"/>
            <p:cNvSpPr/>
            <p:nvPr/>
          </p:nvSpPr>
          <p:spPr>
            <a:xfrm>
              <a:off x="8581165" y="2943225"/>
              <a:ext cx="84205" cy="178140"/>
            </a:xfrm>
            <a:custGeom>
              <a:avLst/>
              <a:gdLst/>
              <a:ahLst/>
              <a:cxnLst/>
              <a:rect l="0" t="0" r="0" b="0"/>
              <a:pathLst>
                <a:path w="84205" h="178140">
                  <a:moveTo>
                    <a:pt x="27054" y="0"/>
                  </a:moveTo>
                  <a:lnTo>
                    <a:pt x="27054" y="6151"/>
                  </a:lnTo>
                  <a:lnTo>
                    <a:pt x="30847" y="10642"/>
                  </a:lnTo>
                  <a:lnTo>
                    <a:pt x="31170" y="12651"/>
                  </a:lnTo>
                  <a:lnTo>
                    <a:pt x="30592" y="14784"/>
                  </a:lnTo>
                  <a:lnTo>
                    <a:pt x="29413" y="17000"/>
                  </a:lnTo>
                  <a:lnTo>
                    <a:pt x="27365" y="36389"/>
                  </a:lnTo>
                  <a:lnTo>
                    <a:pt x="26398" y="45542"/>
                  </a:lnTo>
                  <a:lnTo>
                    <a:pt x="14705" y="78599"/>
                  </a:lnTo>
                  <a:lnTo>
                    <a:pt x="11224" y="92874"/>
                  </a:lnTo>
                  <a:lnTo>
                    <a:pt x="7282" y="107158"/>
                  </a:lnTo>
                  <a:lnTo>
                    <a:pt x="3998" y="121444"/>
                  </a:lnTo>
                  <a:lnTo>
                    <a:pt x="114" y="135731"/>
                  </a:lnTo>
                  <a:lnTo>
                    <a:pt x="0" y="145256"/>
                  </a:lnTo>
                  <a:lnTo>
                    <a:pt x="5357" y="173413"/>
                  </a:lnTo>
                  <a:lnTo>
                    <a:pt x="7033" y="175140"/>
                  </a:lnTo>
                  <a:lnTo>
                    <a:pt x="17901" y="178139"/>
                  </a:lnTo>
                  <a:lnTo>
                    <a:pt x="31713" y="177710"/>
                  </a:lnTo>
                  <a:lnTo>
                    <a:pt x="64622" y="167195"/>
                  </a:lnTo>
                  <a:lnTo>
                    <a:pt x="84204" y="1643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8"/>
            <p:cNvSpPr/>
            <p:nvPr/>
          </p:nvSpPr>
          <p:spPr>
            <a:xfrm>
              <a:off x="8636794" y="2957513"/>
              <a:ext cx="135732" cy="378619"/>
            </a:xfrm>
            <a:custGeom>
              <a:avLst/>
              <a:gdLst/>
              <a:ahLst/>
              <a:cxnLst/>
              <a:rect l="0" t="0" r="0" b="0"/>
              <a:pathLst>
                <a:path w="135732" h="378619">
                  <a:moveTo>
                    <a:pt x="135731" y="0"/>
                  </a:moveTo>
                  <a:lnTo>
                    <a:pt x="135731" y="13000"/>
                  </a:lnTo>
                  <a:lnTo>
                    <a:pt x="125118" y="20530"/>
                  </a:lnTo>
                  <a:lnTo>
                    <a:pt x="105115" y="52348"/>
                  </a:lnTo>
                  <a:lnTo>
                    <a:pt x="94381" y="74248"/>
                  </a:lnTo>
                  <a:lnTo>
                    <a:pt x="83643" y="106300"/>
                  </a:lnTo>
                  <a:lnTo>
                    <a:pt x="76288" y="132126"/>
                  </a:lnTo>
                  <a:lnTo>
                    <a:pt x="69082" y="163679"/>
                  </a:lnTo>
                  <a:lnTo>
                    <a:pt x="61920" y="194371"/>
                  </a:lnTo>
                  <a:lnTo>
                    <a:pt x="54771" y="227365"/>
                  </a:lnTo>
                  <a:lnTo>
                    <a:pt x="51418" y="258484"/>
                  </a:lnTo>
                  <a:lnTo>
                    <a:pt x="42840" y="291606"/>
                  </a:lnTo>
                  <a:lnTo>
                    <a:pt x="30244" y="322762"/>
                  </a:lnTo>
                  <a:lnTo>
                    <a:pt x="16675" y="355238"/>
                  </a:lnTo>
                  <a:lnTo>
                    <a:pt x="0" y="3786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9"/>
            <p:cNvSpPr/>
            <p:nvPr/>
          </p:nvSpPr>
          <p:spPr>
            <a:xfrm>
              <a:off x="8115300" y="3514725"/>
              <a:ext cx="7145" cy="1"/>
            </a:xfrm>
            <a:custGeom>
              <a:avLst/>
              <a:gdLst/>
              <a:ahLst/>
              <a:cxnLst/>
              <a:rect l="0" t="0" r="0" b="0"/>
              <a:pathLst>
                <a:path w="7145" h="1">
                  <a:moveTo>
                    <a:pt x="0" y="0"/>
                  </a:moveTo>
                  <a:lnTo>
                    <a:pt x="714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0"/>
            <p:cNvSpPr/>
            <p:nvPr/>
          </p:nvSpPr>
          <p:spPr>
            <a:xfrm>
              <a:off x="8079581" y="3479006"/>
              <a:ext cx="100014" cy="357189"/>
            </a:xfrm>
            <a:custGeom>
              <a:avLst/>
              <a:gdLst/>
              <a:ahLst/>
              <a:cxnLst/>
              <a:rect l="0" t="0" r="0" b="0"/>
              <a:pathLst>
                <a:path w="100014" h="357189">
                  <a:moveTo>
                    <a:pt x="100013" y="0"/>
                  </a:moveTo>
                  <a:lnTo>
                    <a:pt x="100013" y="6850"/>
                  </a:lnTo>
                  <a:lnTo>
                    <a:pt x="95103" y="12789"/>
                  </a:lnTo>
                  <a:lnTo>
                    <a:pt x="92737" y="19312"/>
                  </a:lnTo>
                  <a:lnTo>
                    <a:pt x="88156" y="27065"/>
                  </a:lnTo>
                  <a:lnTo>
                    <a:pt x="85652" y="38270"/>
                  </a:lnTo>
                  <a:lnTo>
                    <a:pt x="71294" y="70446"/>
                  </a:lnTo>
                  <a:lnTo>
                    <a:pt x="67405" y="81315"/>
                  </a:lnTo>
                  <a:lnTo>
                    <a:pt x="58864" y="116775"/>
                  </a:lnTo>
                  <a:lnTo>
                    <a:pt x="47538" y="150345"/>
                  </a:lnTo>
                  <a:lnTo>
                    <a:pt x="38877" y="179452"/>
                  </a:lnTo>
                  <a:lnTo>
                    <a:pt x="34226" y="212836"/>
                  </a:lnTo>
                  <a:lnTo>
                    <a:pt x="25899" y="246388"/>
                  </a:lnTo>
                  <a:lnTo>
                    <a:pt x="18963" y="274176"/>
                  </a:lnTo>
                  <a:lnTo>
                    <a:pt x="11881" y="302517"/>
                  </a:lnTo>
                  <a:lnTo>
                    <a:pt x="4755" y="334815"/>
                  </a:lnTo>
                  <a:lnTo>
                    <a:pt x="0"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1"/>
            <p:cNvSpPr/>
            <p:nvPr/>
          </p:nvSpPr>
          <p:spPr>
            <a:xfrm>
              <a:off x="8036771" y="3321844"/>
              <a:ext cx="135680" cy="228601"/>
            </a:xfrm>
            <a:custGeom>
              <a:avLst/>
              <a:gdLst/>
              <a:ahLst/>
              <a:cxnLst/>
              <a:rect l="0" t="0" r="0" b="0"/>
              <a:pathLst>
                <a:path w="135680" h="228601">
                  <a:moveTo>
                    <a:pt x="14235" y="0"/>
                  </a:moveTo>
                  <a:lnTo>
                    <a:pt x="536" y="0"/>
                  </a:lnTo>
                  <a:lnTo>
                    <a:pt x="25" y="7771"/>
                  </a:lnTo>
                  <a:lnTo>
                    <a:pt x="0" y="9943"/>
                  </a:lnTo>
                  <a:lnTo>
                    <a:pt x="2087" y="14473"/>
                  </a:lnTo>
                  <a:lnTo>
                    <a:pt x="3755" y="16793"/>
                  </a:lnTo>
                  <a:lnTo>
                    <a:pt x="25563" y="34138"/>
                  </a:lnTo>
                  <a:lnTo>
                    <a:pt x="55112" y="69180"/>
                  </a:lnTo>
                  <a:lnTo>
                    <a:pt x="68141" y="88924"/>
                  </a:lnTo>
                  <a:lnTo>
                    <a:pt x="83216" y="123165"/>
                  </a:lnTo>
                  <a:lnTo>
                    <a:pt x="99956" y="157123"/>
                  </a:lnTo>
                  <a:lnTo>
                    <a:pt x="112131" y="180079"/>
                  </a:lnTo>
                  <a:lnTo>
                    <a:pt x="114100" y="187985"/>
                  </a:lnTo>
                  <a:lnTo>
                    <a:pt x="119716" y="199528"/>
                  </a:lnTo>
                  <a:lnTo>
                    <a:pt x="124853" y="213244"/>
                  </a:lnTo>
                  <a:lnTo>
                    <a:pt x="126874" y="215981"/>
                  </a:lnTo>
                  <a:lnTo>
                    <a:pt x="132717" y="220627"/>
                  </a:lnTo>
                  <a:lnTo>
                    <a:pt x="135679"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42"/>
            <p:cNvSpPr/>
            <p:nvPr/>
          </p:nvSpPr>
          <p:spPr>
            <a:xfrm>
              <a:off x="7822406" y="2936385"/>
              <a:ext cx="192652" cy="392604"/>
            </a:xfrm>
            <a:custGeom>
              <a:avLst/>
              <a:gdLst/>
              <a:ahLst/>
              <a:cxnLst/>
              <a:rect l="0" t="0" r="0" b="0"/>
              <a:pathLst>
                <a:path w="192652" h="392604">
                  <a:moveTo>
                    <a:pt x="0" y="35415"/>
                  </a:moveTo>
                  <a:lnTo>
                    <a:pt x="0" y="25472"/>
                  </a:lnTo>
                  <a:lnTo>
                    <a:pt x="794" y="24024"/>
                  </a:lnTo>
                  <a:lnTo>
                    <a:pt x="2117" y="23058"/>
                  </a:lnTo>
                  <a:lnTo>
                    <a:pt x="3793" y="22415"/>
                  </a:lnTo>
                  <a:lnTo>
                    <a:pt x="4910" y="21192"/>
                  </a:lnTo>
                  <a:lnTo>
                    <a:pt x="8819" y="13526"/>
                  </a:lnTo>
                  <a:lnTo>
                    <a:pt x="10642" y="11297"/>
                  </a:lnTo>
                  <a:lnTo>
                    <a:pt x="14784" y="8821"/>
                  </a:lnTo>
                  <a:lnTo>
                    <a:pt x="44763" y="2008"/>
                  </a:lnTo>
                  <a:lnTo>
                    <a:pt x="78831" y="0"/>
                  </a:lnTo>
                  <a:lnTo>
                    <a:pt x="114333" y="5391"/>
                  </a:lnTo>
                  <a:lnTo>
                    <a:pt x="133625" y="8527"/>
                  </a:lnTo>
                  <a:lnTo>
                    <a:pt x="167659" y="21276"/>
                  </a:lnTo>
                  <a:lnTo>
                    <a:pt x="184018" y="34474"/>
                  </a:lnTo>
                  <a:lnTo>
                    <a:pt x="188942" y="41082"/>
                  </a:lnTo>
                  <a:lnTo>
                    <a:pt x="191714" y="49265"/>
                  </a:lnTo>
                  <a:lnTo>
                    <a:pt x="192651" y="62933"/>
                  </a:lnTo>
                  <a:lnTo>
                    <a:pt x="190662" y="69606"/>
                  </a:lnTo>
                  <a:lnTo>
                    <a:pt x="182918" y="80357"/>
                  </a:lnTo>
                  <a:lnTo>
                    <a:pt x="167248" y="95033"/>
                  </a:lnTo>
                  <a:lnTo>
                    <a:pt x="133129" y="111413"/>
                  </a:lnTo>
                  <a:lnTo>
                    <a:pt x="108759" y="123217"/>
                  </a:lnTo>
                  <a:lnTo>
                    <a:pt x="74028" y="147930"/>
                  </a:lnTo>
                  <a:lnTo>
                    <a:pt x="62857" y="159328"/>
                  </a:lnTo>
                  <a:lnTo>
                    <a:pt x="59687" y="165365"/>
                  </a:lnTo>
                  <a:lnTo>
                    <a:pt x="60394" y="172810"/>
                  </a:lnTo>
                  <a:lnTo>
                    <a:pt x="63355" y="180617"/>
                  </a:lnTo>
                  <a:lnTo>
                    <a:pt x="77802" y="198430"/>
                  </a:lnTo>
                  <a:lnTo>
                    <a:pt x="108708" y="226011"/>
                  </a:lnTo>
                  <a:lnTo>
                    <a:pt x="140963" y="249740"/>
                  </a:lnTo>
                  <a:lnTo>
                    <a:pt x="154479" y="264019"/>
                  </a:lnTo>
                  <a:lnTo>
                    <a:pt x="166158" y="283066"/>
                  </a:lnTo>
                  <a:lnTo>
                    <a:pt x="170405" y="306231"/>
                  </a:lnTo>
                  <a:lnTo>
                    <a:pt x="170986" y="313999"/>
                  </a:lnTo>
                  <a:lnTo>
                    <a:pt x="167010" y="322213"/>
                  </a:lnTo>
                  <a:lnTo>
                    <a:pt x="143774" y="354396"/>
                  </a:lnTo>
                  <a:lnTo>
                    <a:pt x="120211" y="369504"/>
                  </a:lnTo>
                  <a:lnTo>
                    <a:pt x="86244" y="385312"/>
                  </a:lnTo>
                  <a:lnTo>
                    <a:pt x="71438" y="3926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43"/>
          <p:cNvSpPr/>
          <p:nvPr/>
        </p:nvSpPr>
        <p:spPr>
          <a:xfrm>
            <a:off x="4503935" y="2793902"/>
            <a:ext cx="831132" cy="1205910"/>
          </a:xfrm>
          <a:custGeom>
            <a:avLst/>
            <a:gdLst/>
            <a:ahLst/>
            <a:cxnLst/>
            <a:rect l="0" t="0" r="0" b="0"/>
            <a:pathLst>
              <a:path w="831132" h="1205910">
                <a:moveTo>
                  <a:pt x="696715" y="127892"/>
                </a:moveTo>
                <a:lnTo>
                  <a:pt x="670714" y="95741"/>
                </a:lnTo>
                <a:lnTo>
                  <a:pt x="637395" y="65792"/>
                </a:lnTo>
                <a:lnTo>
                  <a:pt x="610347" y="47844"/>
                </a:lnTo>
                <a:lnTo>
                  <a:pt x="580107" y="29561"/>
                </a:lnTo>
                <a:lnTo>
                  <a:pt x="546013" y="16207"/>
                </a:lnTo>
                <a:lnTo>
                  <a:pt x="510774" y="7223"/>
                </a:lnTo>
                <a:lnTo>
                  <a:pt x="486281" y="2824"/>
                </a:lnTo>
                <a:lnTo>
                  <a:pt x="459520" y="868"/>
                </a:lnTo>
                <a:lnTo>
                  <a:pt x="433867" y="0"/>
                </a:lnTo>
                <a:lnTo>
                  <a:pt x="408444" y="407"/>
                </a:lnTo>
                <a:lnTo>
                  <a:pt x="381270" y="3234"/>
                </a:lnTo>
                <a:lnTo>
                  <a:pt x="355434" y="9253"/>
                </a:lnTo>
                <a:lnTo>
                  <a:pt x="330722" y="17220"/>
                </a:lnTo>
                <a:lnTo>
                  <a:pt x="306510" y="26052"/>
                </a:lnTo>
                <a:lnTo>
                  <a:pt x="282520" y="37386"/>
                </a:lnTo>
                <a:lnTo>
                  <a:pt x="258628" y="51154"/>
                </a:lnTo>
                <a:lnTo>
                  <a:pt x="234781" y="67857"/>
                </a:lnTo>
                <a:lnTo>
                  <a:pt x="210952" y="85864"/>
                </a:lnTo>
                <a:lnTo>
                  <a:pt x="177342" y="115968"/>
                </a:lnTo>
                <a:lnTo>
                  <a:pt x="149391" y="150024"/>
                </a:lnTo>
                <a:lnTo>
                  <a:pt x="133579" y="174241"/>
                </a:lnTo>
                <a:lnTo>
                  <a:pt x="118613" y="200879"/>
                </a:lnTo>
                <a:lnTo>
                  <a:pt x="104025" y="228593"/>
                </a:lnTo>
                <a:lnTo>
                  <a:pt x="89604" y="257579"/>
                </a:lnTo>
                <a:lnTo>
                  <a:pt x="75256" y="288983"/>
                </a:lnTo>
                <a:lnTo>
                  <a:pt x="63059" y="321461"/>
                </a:lnTo>
                <a:lnTo>
                  <a:pt x="52347" y="355210"/>
                </a:lnTo>
                <a:lnTo>
                  <a:pt x="47267" y="373100"/>
                </a:lnTo>
                <a:lnTo>
                  <a:pt x="42293" y="391376"/>
                </a:lnTo>
                <a:lnTo>
                  <a:pt x="34650" y="426500"/>
                </a:lnTo>
                <a:lnTo>
                  <a:pt x="27814" y="461426"/>
                </a:lnTo>
                <a:lnTo>
                  <a:pt x="23768" y="479629"/>
                </a:lnTo>
                <a:lnTo>
                  <a:pt x="19484" y="498115"/>
                </a:lnTo>
                <a:lnTo>
                  <a:pt x="15834" y="516788"/>
                </a:lnTo>
                <a:lnTo>
                  <a:pt x="12607" y="535587"/>
                </a:lnTo>
                <a:lnTo>
                  <a:pt x="9662" y="554470"/>
                </a:lnTo>
                <a:lnTo>
                  <a:pt x="7698" y="574202"/>
                </a:lnTo>
                <a:lnTo>
                  <a:pt x="6389" y="594501"/>
                </a:lnTo>
                <a:lnTo>
                  <a:pt x="5516" y="615177"/>
                </a:lnTo>
                <a:lnTo>
                  <a:pt x="4141" y="635311"/>
                </a:lnTo>
                <a:lnTo>
                  <a:pt x="2430" y="655084"/>
                </a:lnTo>
                <a:lnTo>
                  <a:pt x="496" y="674616"/>
                </a:lnTo>
                <a:lnTo>
                  <a:pt x="0" y="693987"/>
                </a:lnTo>
                <a:lnTo>
                  <a:pt x="463" y="713251"/>
                </a:lnTo>
                <a:lnTo>
                  <a:pt x="1566" y="732444"/>
                </a:lnTo>
                <a:lnTo>
                  <a:pt x="2301" y="751589"/>
                </a:lnTo>
                <a:lnTo>
                  <a:pt x="2791" y="770703"/>
                </a:lnTo>
                <a:lnTo>
                  <a:pt x="3118" y="789795"/>
                </a:lnTo>
                <a:lnTo>
                  <a:pt x="4923" y="808873"/>
                </a:lnTo>
                <a:lnTo>
                  <a:pt x="7714" y="827942"/>
                </a:lnTo>
                <a:lnTo>
                  <a:pt x="11162" y="847004"/>
                </a:lnTo>
                <a:lnTo>
                  <a:pt x="14255" y="865269"/>
                </a:lnTo>
                <a:lnTo>
                  <a:pt x="19808" y="900379"/>
                </a:lnTo>
                <a:lnTo>
                  <a:pt x="27038" y="934505"/>
                </a:lnTo>
                <a:lnTo>
                  <a:pt x="35543" y="968193"/>
                </a:lnTo>
                <a:lnTo>
                  <a:pt x="44615" y="1001686"/>
                </a:lnTo>
                <a:lnTo>
                  <a:pt x="53939" y="1035093"/>
                </a:lnTo>
                <a:lnTo>
                  <a:pt x="64168" y="1066873"/>
                </a:lnTo>
                <a:lnTo>
                  <a:pt x="76652" y="1094227"/>
                </a:lnTo>
                <a:lnTo>
                  <a:pt x="90138" y="1119614"/>
                </a:lnTo>
                <a:lnTo>
                  <a:pt x="113234" y="1151985"/>
                </a:lnTo>
                <a:lnTo>
                  <a:pt x="145691" y="1184257"/>
                </a:lnTo>
                <a:lnTo>
                  <a:pt x="171587" y="1198744"/>
                </a:lnTo>
                <a:lnTo>
                  <a:pt x="203160" y="1204271"/>
                </a:lnTo>
                <a:lnTo>
                  <a:pt x="233858" y="1205909"/>
                </a:lnTo>
                <a:lnTo>
                  <a:pt x="266855" y="1198809"/>
                </a:lnTo>
                <a:lnTo>
                  <a:pt x="301767" y="1182859"/>
                </a:lnTo>
                <a:lnTo>
                  <a:pt x="337247" y="1163051"/>
                </a:lnTo>
                <a:lnTo>
                  <a:pt x="363120" y="1144911"/>
                </a:lnTo>
                <a:lnTo>
                  <a:pt x="389700" y="1123619"/>
                </a:lnTo>
                <a:lnTo>
                  <a:pt x="414743" y="1100927"/>
                </a:lnTo>
                <a:lnTo>
                  <a:pt x="443336" y="1075496"/>
                </a:lnTo>
                <a:lnTo>
                  <a:pt x="473771" y="1047524"/>
                </a:lnTo>
                <a:lnTo>
                  <a:pt x="503173" y="1016571"/>
                </a:lnTo>
                <a:lnTo>
                  <a:pt x="532115" y="986410"/>
                </a:lnTo>
                <a:lnTo>
                  <a:pt x="560853" y="956337"/>
                </a:lnTo>
                <a:lnTo>
                  <a:pt x="589501" y="924450"/>
                </a:lnTo>
                <a:lnTo>
                  <a:pt x="615991" y="893874"/>
                </a:lnTo>
                <a:lnTo>
                  <a:pt x="640994" y="863616"/>
                </a:lnTo>
                <a:lnTo>
                  <a:pt x="665336" y="831647"/>
                </a:lnTo>
                <a:lnTo>
                  <a:pt x="689384" y="798917"/>
                </a:lnTo>
                <a:lnTo>
                  <a:pt x="711713" y="765057"/>
                </a:lnTo>
                <a:lnTo>
                  <a:pt x="721001" y="747137"/>
                </a:lnTo>
                <a:lnTo>
                  <a:pt x="729575" y="728841"/>
                </a:lnTo>
                <a:lnTo>
                  <a:pt x="745450" y="693695"/>
                </a:lnTo>
                <a:lnTo>
                  <a:pt x="763619" y="658760"/>
                </a:lnTo>
                <a:lnTo>
                  <a:pt x="776243" y="640554"/>
                </a:lnTo>
                <a:lnTo>
                  <a:pt x="790215" y="622067"/>
                </a:lnTo>
                <a:lnTo>
                  <a:pt x="801117" y="603391"/>
                </a:lnTo>
                <a:lnTo>
                  <a:pt x="809972" y="584592"/>
                </a:lnTo>
                <a:lnTo>
                  <a:pt x="817463" y="565708"/>
                </a:lnTo>
                <a:lnTo>
                  <a:pt x="822458" y="547563"/>
                </a:lnTo>
                <a:lnTo>
                  <a:pt x="828007" y="512585"/>
                </a:lnTo>
                <a:lnTo>
                  <a:pt x="829487" y="494685"/>
                </a:lnTo>
                <a:lnTo>
                  <a:pt x="830473" y="476402"/>
                </a:lnTo>
                <a:lnTo>
                  <a:pt x="831131" y="457863"/>
                </a:lnTo>
                <a:lnTo>
                  <a:pt x="827629" y="422448"/>
                </a:lnTo>
                <a:lnTo>
                  <a:pt x="820780" y="388187"/>
                </a:lnTo>
                <a:lnTo>
                  <a:pt x="812444" y="354439"/>
                </a:lnTo>
                <a:lnTo>
                  <a:pt x="801331" y="320919"/>
                </a:lnTo>
                <a:lnTo>
                  <a:pt x="786868" y="288294"/>
                </a:lnTo>
                <a:lnTo>
                  <a:pt x="767210" y="257919"/>
                </a:lnTo>
                <a:lnTo>
                  <a:pt x="747361" y="228544"/>
                </a:lnTo>
                <a:lnTo>
                  <a:pt x="726368" y="200407"/>
                </a:lnTo>
                <a:lnTo>
                  <a:pt x="701163" y="174673"/>
                </a:lnTo>
                <a:lnTo>
                  <a:pt x="674085" y="152123"/>
                </a:lnTo>
                <a:lnTo>
                  <a:pt x="645382" y="132311"/>
                </a:lnTo>
                <a:lnTo>
                  <a:pt x="614105" y="115568"/>
                </a:lnTo>
                <a:lnTo>
                  <a:pt x="583799" y="100190"/>
                </a:lnTo>
                <a:lnTo>
                  <a:pt x="552868" y="87005"/>
                </a:lnTo>
                <a:lnTo>
                  <a:pt x="517954" y="78499"/>
                </a:lnTo>
                <a:lnTo>
                  <a:pt x="499753" y="75119"/>
                </a:lnTo>
                <a:lnTo>
                  <a:pt x="481269" y="72073"/>
                </a:lnTo>
                <a:lnTo>
                  <a:pt x="462598" y="69248"/>
                </a:lnTo>
                <a:lnTo>
                  <a:pt x="427033" y="68226"/>
                </a:lnTo>
                <a:lnTo>
                  <a:pt x="391913" y="71211"/>
                </a:lnTo>
                <a:lnTo>
                  <a:pt x="373657" y="74230"/>
                </a:lnTo>
                <a:lnTo>
                  <a:pt x="338821" y="81023"/>
                </a:lnTo>
                <a:lnTo>
                  <a:pt x="310110" y="86688"/>
                </a:lnTo>
                <a:lnTo>
                  <a:pt x="275425" y="98133"/>
                </a:lnTo>
                <a:lnTo>
                  <a:pt x="253803" y="1064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4"/>
          <p:cNvSpPr/>
          <p:nvPr/>
        </p:nvSpPr>
        <p:spPr>
          <a:xfrm>
            <a:off x="4114800" y="3429000"/>
            <a:ext cx="14289" cy="28576"/>
          </a:xfrm>
          <a:custGeom>
            <a:avLst/>
            <a:gdLst/>
            <a:ahLst/>
            <a:cxnLst/>
            <a:rect l="0" t="0" r="0" b="0"/>
            <a:pathLst>
              <a:path w="14289" h="28576">
                <a:moveTo>
                  <a:pt x="14288" y="28575"/>
                </a:moveTo>
                <a:lnTo>
                  <a:pt x="10172" y="28575"/>
                </a:lnTo>
                <a:lnTo>
                  <a:pt x="14288" y="28575"/>
                </a:lnTo>
                <a:lnTo>
                  <a:pt x="7438" y="21725"/>
                </a:lnTo>
                <a:lnTo>
                  <a:pt x="7144" y="8144"/>
                </a:lnTo>
                <a:lnTo>
                  <a:pt x="6350" y="7811"/>
                </a:lnTo>
                <a:lnTo>
                  <a:pt x="87" y="7152"/>
                </a:lnTo>
                <a:lnTo>
                  <a:pt x="7141" y="7144"/>
                </a:lnTo>
                <a:lnTo>
                  <a:pt x="87" y="7144"/>
                </a:lnTo>
                <a:lnTo>
                  <a:pt x="6852" y="7144"/>
                </a:lnTo>
                <a:lnTo>
                  <a:pt x="1" y="7144"/>
                </a:lnTo>
                <a:lnTo>
                  <a:pt x="7141" y="7144"/>
                </a:lnTo>
                <a:lnTo>
                  <a:pt x="87" y="7144"/>
                </a:lnTo>
                <a:lnTo>
                  <a:pt x="7141" y="7144"/>
                </a:lnTo>
                <a:lnTo>
                  <a:pt x="87" y="7144"/>
                </a:lnTo>
                <a:lnTo>
                  <a:pt x="7136" y="7144"/>
                </a:lnTo>
                <a:lnTo>
                  <a:pt x="7141" y="3352"/>
                </a:lnTo>
                <a:lnTo>
                  <a:pt x="6348" y="2234"/>
                </a:lnTo>
                <a:lnTo>
                  <a:pt x="5026" y="1489"/>
                </a:lnTo>
                <a:lnTo>
                  <a:pt x="993" y="294"/>
                </a:lnTo>
                <a:lnTo>
                  <a:pt x="662" y="990"/>
                </a:lnTo>
                <a:lnTo>
                  <a:pt x="0" y="7144"/>
                </a:lnTo>
                <a:lnTo>
                  <a:pt x="4116" y="7144"/>
                </a:lnTo>
                <a:lnTo>
                  <a:pt x="0" y="7144"/>
                </a:lnTo>
                <a:lnTo>
                  <a:pt x="7057" y="87"/>
                </a:lnTo>
                <a:lnTo>
                  <a:pt x="87" y="1"/>
                </a:lnTo>
                <a:lnTo>
                  <a:pt x="3818" y="0"/>
                </a:lnTo>
                <a:lnTo>
                  <a:pt x="4927" y="794"/>
                </a:lnTo>
                <a:lnTo>
                  <a:pt x="7133" y="7105"/>
                </a:lnTo>
                <a:lnTo>
                  <a:pt x="7141" y="7136"/>
                </a:lnTo>
                <a:lnTo>
                  <a:pt x="87" y="7144"/>
                </a:lnTo>
                <a:lnTo>
                  <a:pt x="7141" y="7144"/>
                </a:lnTo>
                <a:lnTo>
                  <a:pt x="87" y="7144"/>
                </a:lnTo>
                <a:lnTo>
                  <a:pt x="7141" y="7144"/>
                </a:lnTo>
                <a:lnTo>
                  <a:pt x="87" y="7144"/>
                </a:lnTo>
                <a:lnTo>
                  <a:pt x="7141" y="7144"/>
                </a:lnTo>
                <a:lnTo>
                  <a:pt x="87" y="7144"/>
                </a:lnTo>
                <a:lnTo>
                  <a:pt x="7141" y="7144"/>
                </a:lnTo>
                <a:lnTo>
                  <a:pt x="87" y="7144"/>
                </a:lnTo>
                <a:lnTo>
                  <a:pt x="7144" y="71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45"/>
          <p:cNvSpPr/>
          <p:nvPr/>
        </p:nvSpPr>
        <p:spPr>
          <a:xfrm>
            <a:off x="2593476" y="3121906"/>
            <a:ext cx="42569" cy="28489"/>
          </a:xfrm>
          <a:custGeom>
            <a:avLst/>
            <a:gdLst/>
            <a:ahLst/>
            <a:cxnLst/>
            <a:rect l="0" t="0" r="0" b="0"/>
            <a:pathLst>
              <a:path w="42569" h="28489">
                <a:moveTo>
                  <a:pt x="42568" y="28488"/>
                </a:moveTo>
                <a:lnTo>
                  <a:pt x="38775" y="28488"/>
                </a:lnTo>
                <a:lnTo>
                  <a:pt x="37658" y="27694"/>
                </a:lnTo>
                <a:lnTo>
                  <a:pt x="36913" y="26371"/>
                </a:lnTo>
                <a:lnTo>
                  <a:pt x="35718" y="22337"/>
                </a:lnTo>
                <a:lnTo>
                  <a:pt x="33438" y="21785"/>
                </a:lnTo>
                <a:lnTo>
                  <a:pt x="21137" y="21344"/>
                </a:lnTo>
                <a:lnTo>
                  <a:pt x="28278" y="21344"/>
                </a:lnTo>
                <a:lnTo>
                  <a:pt x="21224" y="21344"/>
                </a:lnTo>
                <a:lnTo>
                  <a:pt x="28194" y="21344"/>
                </a:lnTo>
                <a:lnTo>
                  <a:pt x="21137" y="21344"/>
                </a:lnTo>
                <a:lnTo>
                  <a:pt x="28273" y="21344"/>
                </a:lnTo>
                <a:lnTo>
                  <a:pt x="17021" y="21344"/>
                </a:lnTo>
                <a:lnTo>
                  <a:pt x="21137" y="21344"/>
                </a:lnTo>
                <a:lnTo>
                  <a:pt x="17021" y="21344"/>
                </a:lnTo>
                <a:lnTo>
                  <a:pt x="21137" y="21344"/>
                </a:lnTo>
                <a:lnTo>
                  <a:pt x="17021" y="21344"/>
                </a:lnTo>
                <a:lnTo>
                  <a:pt x="21137" y="21344"/>
                </a:lnTo>
                <a:lnTo>
                  <a:pt x="17021" y="21344"/>
                </a:lnTo>
                <a:lnTo>
                  <a:pt x="21137" y="21344"/>
                </a:lnTo>
                <a:lnTo>
                  <a:pt x="17021" y="21344"/>
                </a:lnTo>
                <a:lnTo>
                  <a:pt x="21137" y="21344"/>
                </a:lnTo>
                <a:lnTo>
                  <a:pt x="17021" y="21344"/>
                </a:lnTo>
                <a:lnTo>
                  <a:pt x="21137" y="21344"/>
                </a:lnTo>
                <a:lnTo>
                  <a:pt x="21137" y="15193"/>
                </a:lnTo>
                <a:lnTo>
                  <a:pt x="20343" y="14862"/>
                </a:lnTo>
                <a:lnTo>
                  <a:pt x="17344" y="14494"/>
                </a:lnTo>
                <a:lnTo>
                  <a:pt x="17021" y="13603"/>
                </a:lnTo>
                <a:lnTo>
                  <a:pt x="21075" y="7146"/>
                </a:lnTo>
                <a:lnTo>
                  <a:pt x="21118" y="10875"/>
                </a:lnTo>
                <a:lnTo>
                  <a:pt x="20331" y="11984"/>
                </a:lnTo>
                <a:lnTo>
                  <a:pt x="19012" y="12722"/>
                </a:lnTo>
                <a:lnTo>
                  <a:pt x="14984" y="13908"/>
                </a:lnTo>
                <a:lnTo>
                  <a:pt x="14433" y="16187"/>
                </a:lnTo>
                <a:lnTo>
                  <a:pt x="13993" y="21344"/>
                </a:lnTo>
                <a:lnTo>
                  <a:pt x="13993" y="14287"/>
                </a:lnTo>
                <a:lnTo>
                  <a:pt x="10200" y="10434"/>
                </a:lnTo>
                <a:lnTo>
                  <a:pt x="9877" y="9308"/>
                </a:lnTo>
                <a:lnTo>
                  <a:pt x="10455" y="8558"/>
                </a:lnTo>
                <a:lnTo>
                  <a:pt x="13991" y="7057"/>
                </a:lnTo>
                <a:lnTo>
                  <a:pt x="10200" y="7057"/>
                </a:lnTo>
                <a:lnTo>
                  <a:pt x="9083" y="6263"/>
                </a:lnTo>
                <a:lnTo>
                  <a:pt x="8338" y="4940"/>
                </a:lnTo>
                <a:lnTo>
                  <a:pt x="6936" y="207"/>
                </a:lnTo>
                <a:lnTo>
                  <a:pt x="10667" y="0"/>
                </a:lnTo>
                <a:lnTo>
                  <a:pt x="11776" y="764"/>
                </a:lnTo>
                <a:lnTo>
                  <a:pt x="12515" y="2068"/>
                </a:lnTo>
                <a:lnTo>
                  <a:pt x="13007" y="3731"/>
                </a:lnTo>
                <a:lnTo>
                  <a:pt x="12542" y="4840"/>
                </a:lnTo>
                <a:lnTo>
                  <a:pt x="11438" y="5578"/>
                </a:lnTo>
                <a:lnTo>
                  <a:pt x="6856" y="7054"/>
                </a:lnTo>
                <a:lnTo>
                  <a:pt x="0" y="7057"/>
                </a:lnTo>
                <a:lnTo>
                  <a:pt x="6849" y="70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46"/>
          <p:cNvSpPr/>
          <p:nvPr/>
        </p:nvSpPr>
        <p:spPr>
          <a:xfrm>
            <a:off x="2086070" y="5522119"/>
            <a:ext cx="14194" cy="7145"/>
          </a:xfrm>
          <a:custGeom>
            <a:avLst/>
            <a:gdLst/>
            <a:ahLst/>
            <a:cxnLst/>
            <a:rect l="0" t="0" r="0" b="0"/>
            <a:pathLst>
              <a:path w="14194" h="7145">
                <a:moveTo>
                  <a:pt x="14193" y="0"/>
                </a:moveTo>
                <a:lnTo>
                  <a:pt x="14193" y="6849"/>
                </a:lnTo>
                <a:lnTo>
                  <a:pt x="7075" y="7143"/>
                </a:lnTo>
                <a:lnTo>
                  <a:pt x="7049" y="294"/>
                </a:lnTo>
                <a:lnTo>
                  <a:pt x="13898" y="8"/>
                </a:lnTo>
                <a:lnTo>
                  <a:pt x="7134" y="0"/>
                </a:lnTo>
                <a:lnTo>
                  <a:pt x="14193" y="0"/>
                </a:lnTo>
                <a:lnTo>
                  <a:pt x="7343" y="0"/>
                </a:lnTo>
                <a:lnTo>
                  <a:pt x="7136" y="3792"/>
                </a:lnTo>
                <a:lnTo>
                  <a:pt x="7901" y="4910"/>
                </a:lnTo>
                <a:lnTo>
                  <a:pt x="9204" y="5654"/>
                </a:lnTo>
                <a:lnTo>
                  <a:pt x="14193" y="7144"/>
                </a:lnTo>
                <a:lnTo>
                  <a:pt x="7136" y="7144"/>
                </a:lnTo>
                <a:lnTo>
                  <a:pt x="14193" y="7144"/>
                </a:lnTo>
                <a:lnTo>
                  <a:pt x="14193" y="993"/>
                </a:lnTo>
                <a:lnTo>
                  <a:pt x="13399" y="662"/>
                </a:lnTo>
                <a:lnTo>
                  <a:pt x="0" y="1"/>
                </a:lnTo>
                <a:lnTo>
                  <a:pt x="13898" y="0"/>
                </a:lnTo>
                <a:lnTo>
                  <a:pt x="7134" y="0"/>
                </a:lnTo>
                <a:lnTo>
                  <a:pt x="14193" y="0"/>
                </a:lnTo>
                <a:lnTo>
                  <a:pt x="7136" y="0"/>
                </a:lnTo>
                <a:lnTo>
                  <a:pt x="14192" y="0"/>
                </a:lnTo>
                <a:lnTo>
                  <a:pt x="14193" y="7136"/>
                </a:lnTo>
                <a:lnTo>
                  <a:pt x="10400" y="3349"/>
                </a:lnTo>
                <a:lnTo>
                  <a:pt x="9283" y="3026"/>
                </a:lnTo>
                <a:lnTo>
                  <a:pt x="8538" y="3605"/>
                </a:lnTo>
                <a:lnTo>
                  <a:pt x="7136" y="6937"/>
                </a:lnTo>
                <a:lnTo>
                  <a:pt x="10867" y="7082"/>
                </a:lnTo>
                <a:lnTo>
                  <a:pt x="11976" y="6309"/>
                </a:lnTo>
                <a:lnTo>
                  <a:pt x="12714" y="4999"/>
                </a:lnTo>
                <a:lnTo>
                  <a:pt x="13900" y="987"/>
                </a:lnTo>
                <a:lnTo>
                  <a:pt x="14190" y="7064"/>
                </a:lnTo>
                <a:lnTo>
                  <a:pt x="14193" y="1"/>
                </a:lnTo>
                <a:lnTo>
                  <a:pt x="7136" y="0"/>
                </a:lnTo>
                <a:lnTo>
                  <a:pt x="14193" y="0"/>
                </a:lnTo>
                <a:lnTo>
                  <a:pt x="14193" y="6849"/>
                </a:lnTo>
                <a:lnTo>
                  <a:pt x="8042" y="7118"/>
                </a:lnTo>
                <a:lnTo>
                  <a:pt x="7711" y="6333"/>
                </a:lnTo>
                <a:lnTo>
                  <a:pt x="7136" y="990"/>
                </a:lnTo>
                <a:lnTo>
                  <a:pt x="7901" y="660"/>
                </a:lnTo>
                <a:lnTo>
                  <a:pt x="13207" y="87"/>
                </a:lnTo>
                <a:lnTo>
                  <a:pt x="13536" y="852"/>
                </a:lnTo>
                <a:lnTo>
                  <a:pt x="14193" y="7144"/>
                </a:lnTo>
                <a:lnTo>
                  <a:pt x="7136" y="7144"/>
                </a:lnTo>
                <a:lnTo>
                  <a:pt x="14193" y="7144"/>
                </a:lnTo>
                <a:lnTo>
                  <a:pt x="7136" y="7144"/>
                </a:lnTo>
                <a:lnTo>
                  <a:pt x="14193" y="7144"/>
                </a:lnTo>
                <a:lnTo>
                  <a:pt x="7136" y="7144"/>
                </a:lnTo>
                <a:lnTo>
                  <a:pt x="14193" y="7144"/>
                </a:lnTo>
                <a:lnTo>
                  <a:pt x="7136" y="7144"/>
                </a:lnTo>
                <a:lnTo>
                  <a:pt x="14192" y="7144"/>
                </a:lnTo>
                <a:close/>
              </a:path>
            </a:pathLst>
          </a:cu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ARTInkShape-47"/>
          <p:cNvSpPr/>
          <p:nvPr/>
        </p:nvSpPr>
        <p:spPr>
          <a:xfrm>
            <a:off x="2078918" y="5900738"/>
            <a:ext cx="21346" cy="7144"/>
          </a:xfrm>
          <a:custGeom>
            <a:avLst/>
            <a:gdLst/>
            <a:ahLst/>
            <a:cxnLst/>
            <a:rect l="0" t="0" r="0" b="0"/>
            <a:pathLst>
              <a:path w="21346" h="7144">
                <a:moveTo>
                  <a:pt x="21345" y="0"/>
                </a:moveTo>
                <a:lnTo>
                  <a:pt x="236" y="0"/>
                </a:lnTo>
                <a:lnTo>
                  <a:pt x="6092" y="0"/>
                </a:lnTo>
                <a:lnTo>
                  <a:pt x="6414" y="793"/>
                </a:lnTo>
                <a:lnTo>
                  <a:pt x="7057" y="7143"/>
                </a:lnTo>
                <a:lnTo>
                  <a:pt x="7057" y="3351"/>
                </a:lnTo>
                <a:lnTo>
                  <a:pt x="6263" y="2233"/>
                </a:lnTo>
                <a:lnTo>
                  <a:pt x="4940" y="1489"/>
                </a:lnTo>
                <a:lnTo>
                  <a:pt x="0" y="25"/>
                </a:lnTo>
                <a:lnTo>
                  <a:pt x="6970" y="0"/>
                </a:lnTo>
                <a:lnTo>
                  <a:pt x="7056" y="7056"/>
                </a:lnTo>
                <a:lnTo>
                  <a:pt x="7057" y="2"/>
                </a:lnTo>
                <a:lnTo>
                  <a:pt x="0" y="7056"/>
                </a:lnTo>
                <a:lnTo>
                  <a:pt x="7057" y="7143"/>
                </a:lnTo>
                <a:lnTo>
                  <a:pt x="0" y="7143"/>
                </a:lnTo>
                <a:lnTo>
                  <a:pt x="6765" y="7143"/>
                </a:lnTo>
                <a:lnTo>
                  <a:pt x="7057" y="2"/>
                </a:lnTo>
                <a:lnTo>
                  <a:pt x="7057" y="7143"/>
                </a:lnTo>
                <a:lnTo>
                  <a:pt x="0" y="7143"/>
                </a:lnTo>
                <a:lnTo>
                  <a:pt x="7057" y="7143"/>
                </a:lnTo>
                <a:lnTo>
                  <a:pt x="0" y="7143"/>
                </a:lnTo>
                <a:lnTo>
                  <a:pt x="7049" y="7143"/>
                </a:lnTo>
                <a:lnTo>
                  <a:pt x="0" y="7143"/>
                </a:lnTo>
                <a:lnTo>
                  <a:pt x="7057" y="7143"/>
                </a:lnTo>
                <a:lnTo>
                  <a:pt x="2941" y="7143"/>
                </a:lnTo>
                <a:lnTo>
                  <a:pt x="7057" y="7143"/>
                </a:lnTo>
                <a:lnTo>
                  <a:pt x="2941" y="7143"/>
                </a:lnTo>
                <a:lnTo>
                  <a:pt x="7057" y="7143"/>
                </a:lnTo>
                <a:lnTo>
                  <a:pt x="0" y="7143"/>
                </a:lnTo>
                <a:lnTo>
                  <a:pt x="7057" y="7143"/>
                </a:lnTo>
                <a:lnTo>
                  <a:pt x="3265" y="7143"/>
                </a:lnTo>
                <a:lnTo>
                  <a:pt x="2147" y="6350"/>
                </a:lnTo>
                <a:lnTo>
                  <a:pt x="1403" y="5026"/>
                </a:lnTo>
                <a:lnTo>
                  <a:pt x="0" y="294"/>
                </a:lnTo>
                <a:lnTo>
                  <a:pt x="7057" y="0"/>
                </a:lnTo>
                <a:lnTo>
                  <a:pt x="0" y="0"/>
                </a:lnTo>
                <a:lnTo>
                  <a:pt x="705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130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27" y="-152400"/>
            <a:ext cx="8763000" cy="2773362"/>
          </a:xfrm>
        </p:spPr>
        <p:txBody>
          <a:bodyPr>
            <a:noAutofit/>
          </a:bodyPr>
          <a:lstStyle/>
          <a:p>
            <a:pPr algn="l"/>
            <a:r>
              <a:rPr lang="en-US" sz="2800" dirty="0"/>
              <a:t>Questions 5-7 refer to the following figure that illustrates the evolution of nine species from a single ancestral species. Roman numerals I through V identify different areas of the </a:t>
            </a:r>
            <a:r>
              <a:rPr lang="en-US" sz="2800" dirty="0" smtClean="0"/>
              <a:t>figure.</a:t>
            </a:r>
            <a:endParaRPr lang="en-US" sz="2800" dirty="0"/>
          </a:p>
        </p:txBody>
      </p:sp>
      <p:sp>
        <p:nvSpPr>
          <p:cNvPr id="3" name="Content Placeholder 2"/>
          <p:cNvSpPr>
            <a:spLocks noGrp="1"/>
          </p:cNvSpPr>
          <p:nvPr>
            <p:ph idx="1"/>
          </p:nvPr>
        </p:nvSpPr>
        <p:spPr>
          <a:xfrm>
            <a:off x="533400" y="2362200"/>
            <a:ext cx="4343400" cy="4221163"/>
          </a:xfrm>
        </p:spPr>
        <p:txBody>
          <a:bodyPr>
            <a:normAutofit fontScale="70000" lnSpcReduction="20000"/>
          </a:bodyPr>
          <a:lstStyle/>
          <a:p>
            <a:pPr marL="0" lvl="0" indent="0">
              <a:buNone/>
            </a:pPr>
            <a:r>
              <a:rPr lang="en-US" dirty="0"/>
              <a:t>During which of the indicated periods is the rate of evolution most rapid?</a:t>
            </a:r>
          </a:p>
          <a:p>
            <a:pPr marL="0" lvl="0" indent="0">
              <a:buNone/>
            </a:pPr>
            <a:r>
              <a:rPr lang="en-US" dirty="0" smtClean="0"/>
              <a:t>a) II</a:t>
            </a:r>
            <a:r>
              <a:rPr lang="en-US" dirty="0"/>
              <a:t>	b) III	c) IV	d) V</a:t>
            </a:r>
          </a:p>
          <a:p>
            <a:pPr marL="0" indent="0">
              <a:buNone/>
            </a:pPr>
            <a:r>
              <a:rPr lang="en-US" dirty="0"/>
              <a:t> </a:t>
            </a:r>
          </a:p>
          <a:p>
            <a:pPr marL="0" lvl="0" indent="0">
              <a:buNone/>
            </a:pPr>
            <a:r>
              <a:rPr lang="en-US" dirty="0"/>
              <a:t>Which of the following could be responsible for the evolutionary pattern indicated by area III?</a:t>
            </a:r>
          </a:p>
          <a:p>
            <a:pPr lvl="0"/>
            <a:r>
              <a:rPr lang="en-US" dirty="0"/>
              <a:t>Directional selection </a:t>
            </a:r>
          </a:p>
          <a:p>
            <a:pPr lvl="0"/>
            <a:r>
              <a:rPr lang="en-US" dirty="0"/>
              <a:t>Stabilizing selection</a:t>
            </a:r>
          </a:p>
          <a:p>
            <a:pPr lvl="0"/>
            <a:r>
              <a:rPr lang="en-US" dirty="0"/>
              <a:t>Disruptive selection</a:t>
            </a:r>
          </a:p>
          <a:p>
            <a:pPr lvl="0"/>
            <a:r>
              <a:rPr lang="en-US" dirty="0"/>
              <a:t>Sexual selection</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057400"/>
            <a:ext cx="3438525" cy="3442850"/>
          </a:xfrm>
          <a:prstGeom prst="rect">
            <a:avLst/>
          </a:prstGeom>
          <a:noFill/>
          <a:ln>
            <a:noFill/>
          </a:ln>
        </p:spPr>
      </p:pic>
      <p:sp>
        <p:nvSpPr>
          <p:cNvPr id="5" name="TextBox 4"/>
          <p:cNvSpPr txBox="1"/>
          <p:nvPr/>
        </p:nvSpPr>
        <p:spPr>
          <a:xfrm>
            <a:off x="6019800" y="6096000"/>
            <a:ext cx="1446037" cy="369332"/>
          </a:xfrm>
          <a:prstGeom prst="rect">
            <a:avLst/>
          </a:prstGeom>
          <a:noFill/>
        </p:spPr>
        <p:txBody>
          <a:bodyPr wrap="none" rtlCol="0">
            <a:spAutoFit/>
          </a:bodyPr>
          <a:lstStyle/>
          <a:p>
            <a:r>
              <a:rPr lang="en-US" dirty="0" smtClean="0"/>
              <a:t>Answers: C, B</a:t>
            </a:r>
            <a:endParaRPr lang="en-US" dirty="0"/>
          </a:p>
        </p:txBody>
      </p:sp>
    </p:spTree>
    <p:extLst>
      <p:ext uri="{BB962C8B-B14F-4D97-AF65-F5344CB8AC3E}">
        <p14:creationId xmlns:p14="http://schemas.microsoft.com/office/powerpoint/2010/main" val="32210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2000"/>
                                        <p:tgtEl>
                                          <p:spTgt spid="3">
                                            <p:txEl>
                                              <p:pRg st="1" end="1"/>
                                            </p:txEl>
                                          </p:spTgt>
                                        </p:tgtEl>
                                      </p:cBhvr>
                                    </p:animEffect>
                                    <p:anim calcmode="lin" valueType="num">
                                      <p:cBhvr>
                                        <p:cTn id="4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181600" cy="5592763"/>
          </a:xfrm>
        </p:spPr>
        <p:txBody>
          <a:bodyPr>
            <a:normAutofit fontScale="92500" lnSpcReduction="10000"/>
          </a:bodyPr>
          <a:lstStyle/>
          <a:p>
            <a:pPr lvl="0"/>
            <a:r>
              <a:rPr lang="en-US" dirty="0"/>
              <a:t>If the diagram describes the pattern of evolution after a single species is introduced to a remote, newly formed island, the pattern in the diagram best </a:t>
            </a:r>
            <a:r>
              <a:rPr lang="en-US" dirty="0" smtClean="0"/>
              <a:t>suggests</a:t>
            </a:r>
          </a:p>
          <a:p>
            <a:pPr marL="0" lvl="0" indent="0">
              <a:buNone/>
            </a:pPr>
            <a:endParaRPr lang="en-US" dirty="0"/>
          </a:p>
          <a:p>
            <a:pPr lvl="0"/>
            <a:r>
              <a:rPr lang="en-US" dirty="0"/>
              <a:t>Adaptive </a:t>
            </a:r>
            <a:r>
              <a:rPr lang="en-US" dirty="0" smtClean="0"/>
              <a:t>radiation</a:t>
            </a:r>
          </a:p>
          <a:p>
            <a:pPr lvl="0"/>
            <a:r>
              <a:rPr lang="en-US" dirty="0" smtClean="0"/>
              <a:t>allopatric speciation</a:t>
            </a:r>
          </a:p>
          <a:p>
            <a:pPr lvl="0"/>
            <a:r>
              <a:rPr lang="en-US" dirty="0" smtClean="0"/>
              <a:t>coevolution</a:t>
            </a:r>
            <a:r>
              <a:rPr lang="en-US" dirty="0"/>
              <a:t>	</a:t>
            </a:r>
          </a:p>
          <a:p>
            <a:r>
              <a:rPr lang="en-US" dirty="0" smtClean="0"/>
              <a:t>multiple </a:t>
            </a:r>
            <a:r>
              <a:rPr lang="en-US" dirty="0" err="1" smtClean="0"/>
              <a:t>occurences</a:t>
            </a:r>
            <a:r>
              <a:rPr lang="en-US" dirty="0" smtClean="0"/>
              <a:t> </a:t>
            </a:r>
            <a:r>
              <a:rPr lang="en-US" dirty="0"/>
              <a:t>of gene flow</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24000"/>
            <a:ext cx="3438525" cy="3442850"/>
          </a:xfrm>
          <a:prstGeom prst="rect">
            <a:avLst/>
          </a:prstGeom>
          <a:noFill/>
          <a:ln>
            <a:noFill/>
          </a:ln>
        </p:spPr>
      </p:pic>
      <p:sp>
        <p:nvSpPr>
          <p:cNvPr id="5" name="TextBox 4"/>
          <p:cNvSpPr txBox="1"/>
          <p:nvPr/>
        </p:nvSpPr>
        <p:spPr>
          <a:xfrm>
            <a:off x="6477000" y="5638800"/>
            <a:ext cx="1135247" cy="369332"/>
          </a:xfrm>
          <a:prstGeom prst="rect">
            <a:avLst/>
          </a:prstGeom>
          <a:noFill/>
        </p:spPr>
        <p:txBody>
          <a:bodyPr wrap="none" rtlCol="0">
            <a:spAutoFit/>
          </a:bodyPr>
          <a:lstStyle/>
          <a:p>
            <a:r>
              <a:rPr lang="en-US" dirty="0" smtClean="0"/>
              <a:t>Answer: A</a:t>
            </a:r>
            <a:endParaRPr lang="en-US" dirty="0"/>
          </a:p>
        </p:txBody>
      </p:sp>
    </p:spTree>
    <p:extLst>
      <p:ext uri="{BB962C8B-B14F-4D97-AF65-F5344CB8AC3E}">
        <p14:creationId xmlns:p14="http://schemas.microsoft.com/office/powerpoint/2010/main" val="33709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18"/>
            <a:ext cx="8229600" cy="2697162"/>
          </a:xfrm>
        </p:spPr>
        <p:txBody>
          <a:bodyPr>
            <a:noAutofit/>
          </a:bodyPr>
          <a:lstStyle/>
          <a:p>
            <a:r>
              <a:rPr lang="en-US" sz="2800" dirty="0"/>
              <a:t>Questions 8 and 9 refer to the following table that indicates the presence or absence of traits X, Y, and Z in species I, II, and III. The number 1 indicates that a character is present; a 0 indicates that it is absent.</a:t>
            </a:r>
            <a:br>
              <a:rPr lang="en-US" sz="2800" dirty="0"/>
            </a:br>
            <a:endParaRPr lang="en-US" sz="2800" dirty="0"/>
          </a:p>
        </p:txBody>
      </p:sp>
      <p:sp>
        <p:nvSpPr>
          <p:cNvPr id="3" name="Content Placeholder 2"/>
          <p:cNvSpPr>
            <a:spLocks noGrp="1"/>
          </p:cNvSpPr>
          <p:nvPr>
            <p:ph idx="1"/>
          </p:nvPr>
        </p:nvSpPr>
        <p:spPr>
          <a:xfrm>
            <a:off x="4114800" y="2286001"/>
            <a:ext cx="4800600" cy="2514600"/>
          </a:xfrm>
        </p:spPr>
        <p:txBody>
          <a:bodyPr>
            <a:normAutofit fontScale="55000" lnSpcReduction="20000"/>
          </a:bodyPr>
          <a:lstStyle/>
          <a:p>
            <a:pPr marL="0" indent="0">
              <a:buNone/>
            </a:pPr>
            <a:r>
              <a:rPr lang="en-US" dirty="0"/>
              <a:t>With respect to traits X, Y, and Z, which of the following is true?</a:t>
            </a:r>
          </a:p>
          <a:p>
            <a:r>
              <a:rPr lang="en-US" dirty="0"/>
              <a:t>	a) Species II is most closely related to </a:t>
            </a:r>
            <a:r>
              <a:rPr lang="en-US" dirty="0" smtClean="0"/>
              <a:t>	species </a:t>
            </a:r>
            <a:r>
              <a:rPr lang="en-US" dirty="0"/>
              <a:t>I.</a:t>
            </a:r>
          </a:p>
          <a:p>
            <a:r>
              <a:rPr lang="en-US" dirty="0"/>
              <a:t>	b) Species II is most closely related to </a:t>
            </a:r>
            <a:r>
              <a:rPr lang="en-US" dirty="0" smtClean="0"/>
              <a:t>	species </a:t>
            </a:r>
            <a:r>
              <a:rPr lang="en-US" dirty="0"/>
              <a:t>III.</a:t>
            </a:r>
          </a:p>
          <a:p>
            <a:r>
              <a:rPr lang="en-US" dirty="0"/>
              <a:t>	c) Species II is most closely related to </a:t>
            </a:r>
            <a:r>
              <a:rPr lang="en-US" dirty="0" smtClean="0"/>
              <a:t>	the </a:t>
            </a:r>
            <a:r>
              <a:rPr lang="en-US" dirty="0" err="1"/>
              <a:t>outgroup</a:t>
            </a:r>
            <a:r>
              <a:rPr lang="en-US" dirty="0"/>
              <a:t>.</a:t>
            </a:r>
          </a:p>
          <a:p>
            <a:r>
              <a:rPr lang="en-US" dirty="0"/>
              <a:t>	d) Species II is related to both species I </a:t>
            </a:r>
            <a:r>
              <a:rPr lang="en-US" dirty="0" smtClean="0"/>
              <a:t>	and </a:t>
            </a:r>
            <a:r>
              <a:rPr lang="en-US" dirty="0"/>
              <a:t>III equally.</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 y="2438400"/>
            <a:ext cx="3781425" cy="166624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53000"/>
            <a:ext cx="5943600" cy="1604645"/>
          </a:xfrm>
          <a:prstGeom prst="rect">
            <a:avLst/>
          </a:prstGeom>
          <a:noFill/>
          <a:ln>
            <a:noFill/>
          </a:ln>
        </p:spPr>
      </p:pic>
      <p:sp>
        <p:nvSpPr>
          <p:cNvPr id="6" name="TextBox 5"/>
          <p:cNvSpPr txBox="1"/>
          <p:nvPr/>
        </p:nvSpPr>
        <p:spPr>
          <a:xfrm>
            <a:off x="7467600" y="5755322"/>
            <a:ext cx="1468094" cy="369332"/>
          </a:xfrm>
          <a:prstGeom prst="rect">
            <a:avLst/>
          </a:prstGeom>
          <a:noFill/>
        </p:spPr>
        <p:txBody>
          <a:bodyPr wrap="none" rtlCol="0">
            <a:spAutoFit/>
          </a:bodyPr>
          <a:lstStyle/>
          <a:p>
            <a:r>
              <a:rPr lang="en-US" dirty="0" smtClean="0"/>
              <a:t>Answers: D, A</a:t>
            </a:r>
            <a:endParaRPr lang="en-US" dirty="0"/>
          </a:p>
        </p:txBody>
      </p:sp>
    </p:spTree>
    <p:extLst>
      <p:ext uri="{BB962C8B-B14F-4D97-AF65-F5344CB8AC3E}">
        <p14:creationId xmlns:p14="http://schemas.microsoft.com/office/powerpoint/2010/main" val="33828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rmAutofit fontScale="90000"/>
          </a:bodyPr>
          <a:lstStyle/>
          <a:p>
            <a:r>
              <a:rPr lang="en-US" sz="3600" dirty="0"/>
              <a:t>Questions 10-12 refer to the following </a:t>
            </a:r>
            <a:r>
              <a:rPr lang="en-US" sz="3600" dirty="0" err="1"/>
              <a:t>cladogram</a:t>
            </a:r>
            <a:r>
              <a:rPr lang="en-US" sz="3600" dirty="0"/>
              <a:t>:</a:t>
            </a:r>
            <a:r>
              <a:rPr lang="en-US" dirty="0"/>
              <a:t/>
            </a:r>
            <a:br>
              <a:rPr lang="en-US" dirty="0"/>
            </a:br>
            <a:endParaRPr lang="en-US" dirty="0"/>
          </a:p>
        </p:txBody>
      </p:sp>
      <p:sp>
        <p:nvSpPr>
          <p:cNvPr id="3" name="Content Placeholder 2"/>
          <p:cNvSpPr>
            <a:spLocks noGrp="1"/>
          </p:cNvSpPr>
          <p:nvPr>
            <p:ph idx="1"/>
          </p:nvPr>
        </p:nvSpPr>
        <p:spPr>
          <a:xfrm>
            <a:off x="76200" y="762000"/>
            <a:ext cx="5943600" cy="5867400"/>
          </a:xfrm>
        </p:spPr>
        <p:txBody>
          <a:bodyPr>
            <a:normAutofit fontScale="62500" lnSpcReduction="20000"/>
          </a:bodyPr>
          <a:lstStyle/>
          <a:p>
            <a:r>
              <a:rPr lang="en-US" dirty="0"/>
              <a:t>Which species most likely represents the </a:t>
            </a:r>
            <a:r>
              <a:rPr lang="en-US" dirty="0" err="1"/>
              <a:t>outgroup</a:t>
            </a:r>
            <a:r>
              <a:rPr lang="en-US" dirty="0"/>
              <a:t> for this analysis?</a:t>
            </a:r>
          </a:p>
          <a:p>
            <a:pPr marL="0" indent="0">
              <a:buNone/>
            </a:pPr>
            <a:r>
              <a:rPr lang="en-US" dirty="0"/>
              <a:t>	a) species 1	b) species </a:t>
            </a:r>
            <a:r>
              <a:rPr lang="en-US" dirty="0" smtClean="0"/>
              <a:t>2</a:t>
            </a:r>
          </a:p>
          <a:p>
            <a:pPr marL="0" indent="0">
              <a:buNone/>
            </a:pPr>
            <a:r>
              <a:rPr lang="en-US" dirty="0"/>
              <a:t>	</a:t>
            </a:r>
            <a:r>
              <a:rPr lang="en-US" dirty="0" smtClean="0"/>
              <a:t>c</a:t>
            </a:r>
            <a:r>
              <a:rPr lang="en-US" dirty="0"/>
              <a:t>) species 3	d) species </a:t>
            </a:r>
            <a:r>
              <a:rPr lang="en-US" dirty="0" smtClean="0"/>
              <a:t>5</a:t>
            </a:r>
          </a:p>
          <a:p>
            <a:pPr marL="0" indent="0">
              <a:buNone/>
            </a:pPr>
            <a:endParaRPr lang="en-US" dirty="0"/>
          </a:p>
          <a:p>
            <a:r>
              <a:rPr lang="en-US" dirty="0" smtClean="0"/>
              <a:t>According </a:t>
            </a:r>
            <a:r>
              <a:rPr lang="en-US" dirty="0"/>
              <a:t>to this analysis, which of the following two species are most closely related?</a:t>
            </a:r>
          </a:p>
          <a:p>
            <a:pPr marL="914400" lvl="1" indent="-514350">
              <a:buAutoNum type="alphaLcParenR"/>
            </a:pPr>
            <a:r>
              <a:rPr lang="en-US" dirty="0" smtClean="0"/>
              <a:t>species </a:t>
            </a:r>
            <a:r>
              <a:rPr lang="en-US" dirty="0"/>
              <a:t>1 and </a:t>
            </a:r>
            <a:r>
              <a:rPr lang="en-US" dirty="0" smtClean="0"/>
              <a:t>3</a:t>
            </a:r>
          </a:p>
          <a:p>
            <a:pPr marL="914400" lvl="1" indent="-514350">
              <a:buAutoNum type="alphaLcParenR"/>
            </a:pPr>
            <a:r>
              <a:rPr lang="en-US" dirty="0" smtClean="0"/>
              <a:t>species </a:t>
            </a:r>
            <a:r>
              <a:rPr lang="en-US" dirty="0"/>
              <a:t>2 and </a:t>
            </a:r>
            <a:r>
              <a:rPr lang="en-US" dirty="0" smtClean="0"/>
              <a:t>5</a:t>
            </a:r>
          </a:p>
          <a:p>
            <a:pPr marL="914400" lvl="1" indent="-514350">
              <a:buAutoNum type="alphaLcParenR"/>
            </a:pPr>
            <a:r>
              <a:rPr lang="en-US" dirty="0" smtClean="0"/>
              <a:t>species </a:t>
            </a:r>
            <a:r>
              <a:rPr lang="en-US" dirty="0"/>
              <a:t>3 and 5	</a:t>
            </a:r>
            <a:endParaRPr lang="en-US" dirty="0" smtClean="0"/>
          </a:p>
          <a:p>
            <a:pPr marL="0" indent="0">
              <a:buNone/>
            </a:pPr>
            <a:r>
              <a:rPr lang="en-US" dirty="0"/>
              <a:t> </a:t>
            </a:r>
            <a:r>
              <a:rPr lang="en-US" dirty="0" smtClean="0"/>
              <a:t>      d</a:t>
            </a:r>
            <a:r>
              <a:rPr lang="en-US" dirty="0"/>
              <a:t>)  </a:t>
            </a:r>
            <a:r>
              <a:rPr lang="en-US" dirty="0" smtClean="0"/>
              <a:t>     species </a:t>
            </a:r>
            <a:r>
              <a:rPr lang="en-US" dirty="0"/>
              <a:t>4 and 5</a:t>
            </a:r>
          </a:p>
          <a:p>
            <a:endParaRPr lang="en-US" dirty="0"/>
          </a:p>
          <a:p>
            <a:r>
              <a:rPr lang="en-US" dirty="0" smtClean="0"/>
              <a:t>Which </a:t>
            </a:r>
            <a:r>
              <a:rPr lang="en-US" dirty="0"/>
              <a:t>of the following is a correct interpretation of this analysis?</a:t>
            </a:r>
          </a:p>
          <a:p>
            <a:pPr marL="0" indent="0">
              <a:buNone/>
            </a:pPr>
            <a:r>
              <a:rPr lang="en-US" dirty="0" smtClean="0"/>
              <a:t>	a</a:t>
            </a:r>
            <a:r>
              <a:rPr lang="en-US" dirty="0"/>
              <a:t>) Species 4 is the ancestor of species </a:t>
            </a:r>
            <a:r>
              <a:rPr lang="en-US" dirty="0" smtClean="0"/>
              <a:t>5</a:t>
            </a:r>
          </a:p>
          <a:p>
            <a:pPr marL="0" indent="0">
              <a:buNone/>
            </a:pPr>
            <a:r>
              <a:rPr lang="en-US" dirty="0" smtClean="0"/>
              <a:t>	b</a:t>
            </a:r>
            <a:r>
              <a:rPr lang="en-US" dirty="0"/>
              <a:t>) species 5 is the ancestor of species 4</a:t>
            </a:r>
          </a:p>
          <a:p>
            <a:pPr marL="0" indent="0">
              <a:buNone/>
            </a:pPr>
            <a:r>
              <a:rPr lang="en-US" dirty="0" smtClean="0"/>
              <a:t>	c</a:t>
            </a:r>
            <a:r>
              <a:rPr lang="en-US" dirty="0"/>
              <a:t>) species 3 is the ancestor of species 4 and </a:t>
            </a:r>
            <a:r>
              <a:rPr lang="en-US" dirty="0" smtClean="0"/>
              <a:t>5</a:t>
            </a:r>
          </a:p>
          <a:p>
            <a:pPr marL="0" indent="0">
              <a:buNone/>
            </a:pPr>
            <a:r>
              <a:rPr lang="en-US" dirty="0" smtClean="0"/>
              <a:t>	d</a:t>
            </a:r>
            <a:r>
              <a:rPr lang="en-US" dirty="0"/>
              <a:t>) species 4 and 5 share a common ancestor.</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19800" y="1924627"/>
            <a:ext cx="2865877" cy="2209800"/>
          </a:xfrm>
          <a:prstGeom prst="rect">
            <a:avLst/>
          </a:prstGeom>
        </p:spPr>
      </p:pic>
      <p:sp>
        <p:nvSpPr>
          <p:cNvPr id="5" name="TextBox 4"/>
          <p:cNvSpPr txBox="1"/>
          <p:nvPr/>
        </p:nvSpPr>
        <p:spPr>
          <a:xfrm>
            <a:off x="6705600" y="5181600"/>
            <a:ext cx="1723036" cy="369332"/>
          </a:xfrm>
          <a:prstGeom prst="rect">
            <a:avLst/>
          </a:prstGeom>
          <a:noFill/>
        </p:spPr>
        <p:txBody>
          <a:bodyPr wrap="none" rtlCol="0">
            <a:spAutoFit/>
          </a:bodyPr>
          <a:lstStyle/>
          <a:p>
            <a:r>
              <a:rPr lang="en-US" dirty="0" smtClean="0"/>
              <a:t>Answers: A, D, D</a:t>
            </a:r>
            <a:endParaRPr lang="en-US" dirty="0"/>
          </a:p>
        </p:txBody>
      </p:sp>
    </p:spTree>
    <p:extLst>
      <p:ext uri="{BB962C8B-B14F-4D97-AF65-F5344CB8AC3E}">
        <p14:creationId xmlns:p14="http://schemas.microsoft.com/office/powerpoint/2010/main" val="37390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fade">
                                      <p:cBhvr>
                                        <p:cTn id="61" dur="500"/>
                                        <p:tgtEl>
                                          <p:spTgt spid="3">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913</Words>
  <Application>Microsoft Office PowerPoint</Application>
  <PresentationFormat>On-screen Show (4:3)</PresentationFormat>
  <Paragraphs>94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Phylogenetics Questions</vt:lpstr>
      <vt:lpstr>PowerPoint Presentation</vt:lpstr>
      <vt:lpstr>PowerPoint Presentation</vt:lpstr>
      <vt:lpstr>PowerPoint Presentation</vt:lpstr>
      <vt:lpstr>PowerPoint Presentation</vt:lpstr>
      <vt:lpstr>Questions 5-7 refer to the following figure that illustrates the evolution of nine species from a single ancestral species. Roman numerals I through V identify different areas of the figure.</vt:lpstr>
      <vt:lpstr>PowerPoint Presentation</vt:lpstr>
      <vt:lpstr>Questions 8 and 9 refer to the following table that indicates the presence or absence of traits X, Y, and Z in species I, II, and III. The number 1 indicates that a character is present; a 0 indicates that it is absent. </vt:lpstr>
      <vt:lpstr>Questions 10-12 refer to the following cladogram: </vt:lpstr>
      <vt:lpstr>Based on the following cladogram, which of the following is NOT true? </vt:lpstr>
      <vt:lpstr>Questions 14-16 refer to the figure below. </vt:lpstr>
      <vt:lpstr>PowerPoint Presentation</vt:lpstr>
      <vt:lpstr>PowerPoint Presentation</vt:lpstr>
      <vt:lpstr>2009 AP Exam Question 3</vt:lpstr>
      <vt:lpstr>Identify TWO mechanisms of genetic change, and explain how each affects genetic variation. </vt:lpstr>
      <vt:lpstr>PowerPoint Presentation</vt:lpstr>
      <vt:lpstr>Draw Your Tree!</vt:lpstr>
      <vt:lpstr>PowerPoint Presentation</vt:lpstr>
      <vt:lpstr>PowerPoint Presentation</vt:lpstr>
      <vt:lpstr>2011 B Exam Question 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Phylogenetics Questions</dc:title>
  <dc:creator>1</dc:creator>
  <cp:lastModifiedBy>Mary Abdel-Messih</cp:lastModifiedBy>
  <cp:revision>11</cp:revision>
  <dcterms:created xsi:type="dcterms:W3CDTF">2014-05-01T15:07:07Z</dcterms:created>
  <dcterms:modified xsi:type="dcterms:W3CDTF">2017-09-13T13:22:44Z</dcterms:modified>
</cp:coreProperties>
</file>